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73"/>
  </p:notesMasterIdLst>
  <p:sldIdLst>
    <p:sldId id="256" r:id="rId2"/>
    <p:sldId id="285" r:id="rId3"/>
    <p:sldId id="403" r:id="rId4"/>
    <p:sldId id="404" r:id="rId5"/>
    <p:sldId id="375" r:id="rId6"/>
    <p:sldId id="417" r:id="rId7"/>
    <p:sldId id="416" r:id="rId8"/>
    <p:sldId id="386" r:id="rId9"/>
    <p:sldId id="368" r:id="rId10"/>
    <p:sldId id="323" r:id="rId11"/>
    <p:sldId id="387" r:id="rId12"/>
    <p:sldId id="398" r:id="rId13"/>
    <p:sldId id="397" r:id="rId14"/>
    <p:sldId id="322" r:id="rId15"/>
    <p:sldId id="324" r:id="rId16"/>
    <p:sldId id="392" r:id="rId17"/>
    <p:sldId id="399" r:id="rId18"/>
    <p:sldId id="395" r:id="rId19"/>
    <p:sldId id="350" r:id="rId20"/>
    <p:sldId id="393" r:id="rId21"/>
    <p:sldId id="394" r:id="rId22"/>
    <p:sldId id="326" r:id="rId23"/>
    <p:sldId id="431" r:id="rId24"/>
    <p:sldId id="374" r:id="rId25"/>
    <p:sldId id="401" r:id="rId26"/>
    <p:sldId id="327" r:id="rId27"/>
    <p:sldId id="402" r:id="rId28"/>
    <p:sldId id="329" r:id="rId29"/>
    <p:sldId id="405" r:id="rId30"/>
    <p:sldId id="328" r:id="rId31"/>
    <p:sldId id="406" r:id="rId32"/>
    <p:sldId id="346" r:id="rId33"/>
    <p:sldId id="347" r:id="rId34"/>
    <p:sldId id="348" r:id="rId35"/>
    <p:sldId id="349" r:id="rId36"/>
    <p:sldId id="407" r:id="rId37"/>
    <p:sldId id="400" r:id="rId38"/>
    <p:sldId id="381" r:id="rId39"/>
    <p:sldId id="408" r:id="rId40"/>
    <p:sldId id="382" r:id="rId41"/>
    <p:sldId id="330" r:id="rId42"/>
    <p:sldId id="410" r:id="rId43"/>
    <p:sldId id="427" r:id="rId44"/>
    <p:sldId id="428" r:id="rId45"/>
    <p:sldId id="429" r:id="rId46"/>
    <p:sldId id="430" r:id="rId47"/>
    <p:sldId id="411" r:id="rId48"/>
    <p:sldId id="333" r:id="rId49"/>
    <p:sldId id="413" r:id="rId50"/>
    <p:sldId id="415" r:id="rId51"/>
    <p:sldId id="284" r:id="rId52"/>
    <p:sldId id="362" r:id="rId53"/>
    <p:sldId id="363" r:id="rId54"/>
    <p:sldId id="423" r:id="rId55"/>
    <p:sldId id="360" r:id="rId56"/>
    <p:sldId id="361" r:id="rId57"/>
    <p:sldId id="356" r:id="rId58"/>
    <p:sldId id="357" r:id="rId59"/>
    <p:sldId id="421" r:id="rId60"/>
    <p:sldId id="358" r:id="rId61"/>
    <p:sldId id="359" r:id="rId62"/>
    <p:sldId id="424" r:id="rId63"/>
    <p:sldId id="414" r:id="rId64"/>
    <p:sldId id="336" r:id="rId65"/>
    <p:sldId id="337" r:id="rId66"/>
    <p:sldId id="426" r:id="rId67"/>
    <p:sldId id="418" r:id="rId68"/>
    <p:sldId id="422" r:id="rId69"/>
    <p:sldId id="319" r:id="rId70"/>
    <p:sldId id="295" r:id="rId71"/>
    <p:sldId id="344"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9900"/>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0556" autoAdjust="0"/>
    <p:restoredTop sz="99821" autoAdjust="0"/>
  </p:normalViewPr>
  <p:slideViewPr>
    <p:cSldViewPr>
      <p:cViewPr varScale="1">
        <p:scale>
          <a:sx n="58" d="100"/>
          <a:sy n="58" d="100"/>
        </p:scale>
        <p:origin x="-1330" y="-8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508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4" Type="http://schemas.openxmlformats.org/officeDocument/2006/relationships/image" Target="../media/image7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5A0FB7-60BC-43AE-B722-37B59BBB3D5E}" type="datetimeFigureOut">
              <a:rPr lang="en-US" smtClean="0"/>
              <a:pPr/>
              <a:t>5/11/2010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31C273-9E5C-480C-BE9B-6790EBD622C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p:spPr>
      </p:sp>
      <p:sp>
        <p:nvSpPr>
          <p:cNvPr id="4813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83689272-C3D6-43E2-AAA7-F8C44FE8AA08}" type="slidenum">
              <a:rPr lang="en-US"/>
              <a:pPr/>
              <a:t>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AU" smtClean="0">
              <a:latin typeface="Arial"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1CCCFAE-5E29-45A8-80E6-93C8E387C2F4}" type="slidenum">
              <a:rPr lang="en-US"/>
              <a:pPr/>
              <a:t>11</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AU" smtClean="0">
                <a:latin typeface="Arial" charset="0"/>
                <a:ea typeface="ＭＳ Ｐゴシック" charset="-128"/>
              </a:rPr>
              <a:t>As soon as you even think about semantics and knowledge encoding/ representation, knowledge is everywhere</a:t>
            </a:r>
            <a:r>
              <a:rPr lang="en-US" smtClean="0">
                <a:latin typeface="Arial" charset="0"/>
                <a:ea typeface="ＭＳ Ｐゴシック" charset="-128"/>
              </a:rPr>
              <a:t>….</a:t>
            </a:r>
            <a:endParaRPr lang="en-AU" smtClean="0">
              <a:latin typeface="Arial"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1CCCFAE-5E29-45A8-80E6-93C8E387C2F4}" type="slidenum">
              <a:rPr lang="en-US"/>
              <a:pPr/>
              <a:t>31</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AU" smtClean="0">
                <a:latin typeface="Arial" charset="0"/>
                <a:ea typeface="ＭＳ Ｐゴシック" charset="-128"/>
              </a:rPr>
              <a:t>As soon as you even think about semantics and knowledge encoding/ representation, knowledge is everywhere</a:t>
            </a:r>
            <a:r>
              <a:rPr lang="en-US" smtClean="0">
                <a:latin typeface="Arial" charset="0"/>
                <a:ea typeface="ＭＳ Ｐゴシック" charset="-128"/>
              </a:rPr>
              <a:t>….</a:t>
            </a:r>
            <a:endParaRPr lang="en-AU" smtClean="0">
              <a:latin typeface="Arial"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2DAAEADC-39C9-42AF-BD3E-24459244E5E3}" type="slidenum">
              <a:rPr lang="en-US"/>
              <a:pPr/>
              <a:t>40</a:t>
            </a:fld>
            <a:endParaRPr lang="en-US"/>
          </a:p>
        </p:txBody>
      </p:sp>
      <p:sp>
        <p:nvSpPr>
          <p:cNvPr id="4443138" name="Rectangle 2"/>
          <p:cNvSpPr>
            <a:spLocks noGrp="1" noRot="1" noChangeAspect="1" noChangeArrowheads="1" noTextEdit="1"/>
          </p:cNvSpPr>
          <p:nvPr>
            <p:ph type="sldImg"/>
          </p:nvPr>
        </p:nvSpPr>
        <p:spPr>
          <a:xfrm>
            <a:off x="1143000" y="682625"/>
            <a:ext cx="4549775" cy="3413125"/>
          </a:xfrm>
          <a:ln/>
        </p:spPr>
      </p:sp>
      <p:sp>
        <p:nvSpPr>
          <p:cNvPr id="4443139" name="Rectangle 3"/>
          <p:cNvSpPr>
            <a:spLocks noGrp="1" noChangeArrowheads="1"/>
          </p:cNvSpPr>
          <p:nvPr>
            <p:ph type="body" idx="1"/>
          </p:nvPr>
        </p:nvSpPr>
        <p:spPr>
          <a:xfrm>
            <a:off x="894458" y="4322537"/>
            <a:ext cx="5045273" cy="4169833"/>
          </a:xfrm>
        </p:spPr>
        <p:txBody>
          <a:bodyPr lIns="91403" tIns="45702" rIns="91403" bIns="45702"/>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1D5888-00F2-4A6B-BE9D-BA9523F8E2F2}" type="slidenum">
              <a:rPr lang="en-US" smtClean="0"/>
              <a:pPr/>
              <a:t>61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893A243-2D94-4C12-A88E-4FB19FABB890}" type="slidenum">
              <a:rPr lang="en-US" smtClean="0">
                <a:latin typeface="Arial" pitchFamily="34" charset="0"/>
              </a:rPr>
              <a:pPr/>
              <a:t>64</a:t>
            </a:fld>
            <a:endParaRPr lang="en-US" smtClean="0">
              <a:latin typeface="Arial"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a:spcBef>
                <a:spcPct val="0"/>
              </a:spcBef>
            </a:pPr>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cap="small" baseline="0">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5813172-1776-4063-B418-7E29D5FD2A82}" type="datetimeFigureOut">
              <a:rPr lang="en-US" smtClean="0"/>
              <a:pPr/>
              <a:t>5/11/2010</a:t>
            </a:fld>
            <a:endParaRPr lang="en-US"/>
          </a:p>
        </p:txBody>
      </p:sp>
      <p:sp>
        <p:nvSpPr>
          <p:cNvPr id="5" name="Footer Placeholder 4"/>
          <p:cNvSpPr>
            <a:spLocks noGrp="1"/>
          </p:cNvSpPr>
          <p:nvPr>
            <p:ph type="ftr" sz="quarter" idx="11"/>
          </p:nvPr>
        </p:nvSpPr>
        <p:spPr/>
        <p:txBody>
          <a:bodyPr/>
          <a:lstStyle/>
          <a:p>
            <a:r>
              <a:rPr lang="en-US" dirty="0" smtClean="0"/>
              <a:t>PNNL , Richland, May 11, 2010</a:t>
            </a:r>
            <a:endParaRPr lang="en-US" dirty="0"/>
          </a:p>
        </p:txBody>
      </p:sp>
      <p:sp>
        <p:nvSpPr>
          <p:cNvPr id="6" name="Slide Number Placeholder 5"/>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813172-1776-4063-B418-7E29D5FD2A82}" type="datetimeFigureOut">
              <a:rPr lang="en-US" smtClean="0"/>
              <a:pPr/>
              <a:t>5/11/2010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813172-1776-4063-B418-7E29D5FD2A82}" type="datetimeFigureOut">
              <a:rPr lang="en-US" smtClean="0"/>
              <a:pPr/>
              <a:t>5/11/2010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cap="small" baseline="0">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5813172-1776-4063-B418-7E29D5FD2A82}" type="datetimeFigureOut">
              <a:rPr lang="en-US" smtClean="0"/>
              <a:pPr/>
              <a:t>5/11/2010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813172-1776-4063-B418-7E29D5FD2A82}" type="datetimeFigureOut">
              <a:rPr lang="en-US" smtClean="0"/>
              <a:pPr/>
              <a:t>5/11/2010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813172-1776-4063-B418-7E29D5FD2A82}" type="datetimeFigureOut">
              <a:rPr lang="en-US" smtClean="0"/>
              <a:pPr/>
              <a:t>5/11/2010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813172-1776-4063-B418-7E29D5FD2A82}" type="datetimeFigureOut">
              <a:rPr lang="en-US" smtClean="0"/>
              <a:pPr/>
              <a:t>5/11/2010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813172-1776-4063-B418-7E29D5FD2A82}" type="datetimeFigureOut">
              <a:rPr lang="en-US" smtClean="0"/>
              <a:pPr/>
              <a:t>5/11/2010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13172-1776-4063-B418-7E29D5FD2A82}" type="datetimeFigureOut">
              <a:rPr lang="en-US" smtClean="0"/>
              <a:pPr/>
              <a:t>5/11/2010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813172-1776-4063-B418-7E29D5FD2A82}" type="datetimeFigureOut">
              <a:rPr lang="en-US" smtClean="0"/>
              <a:pPr/>
              <a:t>5/11/2010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813172-1776-4063-B418-7E29D5FD2A82}" type="datetimeFigureOut">
              <a:rPr lang="en-US" smtClean="0"/>
              <a:pPr/>
              <a:t>5/11/2010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A0D2E-EC44-43FA-9B2D-AAAFB751F2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13172-1776-4063-B418-7E29D5FD2A82}" type="datetimeFigureOut">
              <a:rPr lang="en-US" smtClean="0"/>
              <a:pPr/>
              <a:t>5/11/2010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A0D2E-EC44-43FA-9B2D-AAAFB751F2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oleObject" Target="../embeddings/oleObject3.bin"/><Relationship Id="rId9" Type="http://schemas.openxmlformats.org/officeDocument/2006/relationships/image" Target="../media/image17.jpeg"/><Relationship Id="rId1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oleObject" Target="../embeddings/oleObject4.bin"/><Relationship Id="rId9" Type="http://schemas.openxmlformats.org/officeDocument/2006/relationships/image" Target="../media/image17.jpeg"/><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oleObject" Target="../embeddings/oleObject5.bin"/><Relationship Id="rId9" Type="http://schemas.openxmlformats.org/officeDocument/2006/relationships/image" Target="../media/image17.jpeg"/><Relationship Id="rId1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4.png"/><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oleObject" Target="../embeddings/oleObject7.bin"/><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ideo" Target="file:///C:\paulo\2010\event\pnnl\ProbeIt-Intro.avi"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49.x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png"/><Relationship Id="rId5" Type="http://schemas.openxmlformats.org/officeDocument/2006/relationships/oleObject" Target="../embeddings/oleObject9.bin"/><Relationship Id="rId4" Type="http://schemas.openxmlformats.org/officeDocument/2006/relationships/image" Target="../media/image9.wm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6.png"/><Relationship Id="rId7" Type="http://schemas.openxmlformats.org/officeDocument/2006/relationships/image" Target="../media/image77.png"/><Relationship Id="rId12"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1.png"/><Relationship Id="rId11" Type="http://schemas.openxmlformats.org/officeDocument/2006/relationships/image" Target="../media/image34.png"/><Relationship Id="rId5" Type="http://schemas.openxmlformats.org/officeDocument/2006/relationships/image" Target="../media/image61.png"/><Relationship Id="rId10" Type="http://schemas.openxmlformats.org/officeDocument/2006/relationships/image" Target="../media/image50.png"/><Relationship Id="rId4" Type="http://schemas.openxmlformats.org/officeDocument/2006/relationships/oleObject" Target="../embeddings/oleObject15.bin"/><Relationship Id="rId9"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905000"/>
            <a:ext cx="8305800" cy="1752599"/>
          </a:xfrm>
        </p:spPr>
        <p:txBody>
          <a:bodyPr>
            <a:normAutofit fontScale="90000"/>
          </a:bodyPr>
          <a:lstStyle/>
          <a:p>
            <a:r>
              <a:rPr lang="en-US" b="1" dirty="0" smtClean="0"/>
              <a:t>Knowledge Management in Support of Data Intensive Scientific Computing</a:t>
            </a:r>
            <a:endParaRPr lang="en-US" b="1" dirty="0"/>
          </a:p>
        </p:txBody>
      </p:sp>
      <p:sp>
        <p:nvSpPr>
          <p:cNvPr id="3" name="Subtitle 2"/>
          <p:cNvSpPr>
            <a:spLocks noGrp="1"/>
          </p:cNvSpPr>
          <p:nvPr>
            <p:ph type="subTitle" idx="1"/>
          </p:nvPr>
        </p:nvSpPr>
        <p:spPr>
          <a:xfrm>
            <a:off x="1371600" y="3886200"/>
            <a:ext cx="6400800" cy="1371600"/>
          </a:xfrm>
        </p:spPr>
        <p:txBody>
          <a:bodyPr>
            <a:noAutofit/>
          </a:bodyPr>
          <a:lstStyle/>
          <a:p>
            <a:r>
              <a:rPr lang="en-US" sz="3600" b="1" dirty="0" smtClean="0">
                <a:solidFill>
                  <a:schemeClr val="tx1"/>
                </a:solidFill>
              </a:rPr>
              <a:t>Paulo </a:t>
            </a:r>
            <a:r>
              <a:rPr lang="en-US" sz="3600" b="1" dirty="0" err="1" smtClean="0">
                <a:solidFill>
                  <a:schemeClr val="tx1"/>
                </a:solidFill>
              </a:rPr>
              <a:t>Pinheiro</a:t>
            </a:r>
            <a:r>
              <a:rPr lang="en-US" sz="3600" b="1" dirty="0" smtClean="0">
                <a:solidFill>
                  <a:schemeClr val="tx1"/>
                </a:solidFill>
              </a:rPr>
              <a:t> </a:t>
            </a:r>
            <a:r>
              <a:rPr lang="en-US" sz="3600" b="1" dirty="0" err="1" smtClean="0">
                <a:solidFill>
                  <a:schemeClr val="tx1"/>
                </a:solidFill>
              </a:rPr>
              <a:t>da</a:t>
            </a:r>
            <a:r>
              <a:rPr lang="en-US" sz="3600" b="1" dirty="0" smtClean="0">
                <a:solidFill>
                  <a:schemeClr val="tx1"/>
                </a:solidFill>
              </a:rPr>
              <a:t> Silva</a:t>
            </a:r>
          </a:p>
          <a:p>
            <a:r>
              <a:rPr lang="en-US" sz="2800" b="1" i="1" dirty="0" smtClean="0">
                <a:solidFill>
                  <a:schemeClr val="tx1"/>
                </a:solidFill>
              </a:rPr>
              <a:t>University of Texas at El Paso</a:t>
            </a:r>
          </a:p>
          <a:p>
            <a:r>
              <a:rPr lang="en-US" sz="2800" b="1" i="1" dirty="0" smtClean="0">
                <a:solidFill>
                  <a:schemeClr val="tx1"/>
                </a:solidFill>
              </a:rPr>
              <a:t>(paulo@utep.edu)</a:t>
            </a:r>
          </a:p>
        </p:txBody>
      </p:sp>
      <p:sp>
        <p:nvSpPr>
          <p:cNvPr id="4" name="TextBox 3"/>
          <p:cNvSpPr txBox="1"/>
          <p:nvPr/>
        </p:nvSpPr>
        <p:spPr>
          <a:xfrm>
            <a:off x="1143000" y="6488668"/>
            <a:ext cx="6855082" cy="369332"/>
          </a:xfrm>
          <a:prstGeom prst="rect">
            <a:avLst/>
          </a:prstGeom>
          <a:noFill/>
        </p:spPr>
        <p:txBody>
          <a:bodyPr wrap="none" rtlCol="0">
            <a:spAutoFit/>
          </a:bodyPr>
          <a:lstStyle/>
          <a:p>
            <a:r>
              <a:rPr lang="en-US" b="1" dirty="0" smtClean="0"/>
              <a:t>Invited Talk at Pacific Northwest National Laboratory on May 11, 2010</a:t>
            </a:r>
            <a:endParaRPr lang="en-US" b="1" dirty="0"/>
          </a:p>
        </p:txBody>
      </p:sp>
      <p:pic>
        <p:nvPicPr>
          <p:cNvPr id="50177" name="Picture 1"/>
          <p:cNvPicPr>
            <a:picLocks noChangeAspect="1" noChangeArrowheads="1"/>
          </p:cNvPicPr>
          <p:nvPr/>
        </p:nvPicPr>
        <p:blipFill>
          <a:blip r:embed="rId2" cstate="print"/>
          <a:srcRect/>
          <a:stretch>
            <a:fillRect/>
          </a:stretch>
        </p:blipFill>
        <p:spPr bwMode="auto">
          <a:xfrm>
            <a:off x="304800" y="228600"/>
            <a:ext cx="2108498"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1143000"/>
          </a:xfrm>
        </p:spPr>
        <p:txBody>
          <a:bodyPr/>
          <a:lstStyle/>
          <a:p>
            <a:r>
              <a:rPr lang="en-US" dirty="0" smtClean="0"/>
              <a:t>Data Sharing: Problem </a:t>
            </a:r>
            <a:r>
              <a:rPr lang="en-US" dirty="0"/>
              <a:t>Definition</a:t>
            </a:r>
          </a:p>
        </p:txBody>
      </p:sp>
      <p:sp>
        <p:nvSpPr>
          <p:cNvPr id="18435" name="Rectangle 3"/>
          <p:cNvSpPr>
            <a:spLocks noGrp="1" noChangeArrowheads="1"/>
          </p:cNvSpPr>
          <p:nvPr>
            <p:ph type="body" idx="1"/>
          </p:nvPr>
        </p:nvSpPr>
        <p:spPr>
          <a:xfrm>
            <a:off x="381000" y="1219200"/>
            <a:ext cx="8229600" cy="5257800"/>
          </a:xfrm>
        </p:spPr>
        <p:txBody>
          <a:bodyPr>
            <a:normAutofit/>
          </a:bodyPr>
          <a:lstStyle/>
          <a:p>
            <a:pPr>
              <a:lnSpc>
                <a:spcPct val="80000"/>
              </a:lnSpc>
            </a:pPr>
            <a:r>
              <a:rPr lang="en-US" sz="2800" dirty="0" smtClean="0"/>
              <a:t>We often fail to capture, represent and propagate </a:t>
            </a:r>
            <a:r>
              <a:rPr lang="en-US" sz="2800" i="1" dirty="0" smtClean="0">
                <a:solidFill>
                  <a:srgbClr val="FF0000"/>
                </a:solidFill>
              </a:rPr>
              <a:t>manually generated information </a:t>
            </a:r>
            <a:r>
              <a:rPr lang="en-US" sz="2800" dirty="0" smtClean="0"/>
              <a:t>that need to go with the data flows</a:t>
            </a:r>
          </a:p>
          <a:p>
            <a:pPr>
              <a:lnSpc>
                <a:spcPct val="80000"/>
              </a:lnSpc>
              <a:buNone/>
            </a:pPr>
            <a:endParaRPr lang="en-US" sz="2800" dirty="0" smtClean="0"/>
          </a:p>
          <a:p>
            <a:pPr>
              <a:lnSpc>
                <a:spcPct val="80000"/>
              </a:lnSpc>
            </a:pPr>
            <a:r>
              <a:rPr lang="en-US" sz="2800" dirty="0" smtClean="0"/>
              <a:t>Data </a:t>
            </a:r>
            <a:r>
              <a:rPr lang="en-US" sz="2800" dirty="0"/>
              <a:t>is being used in new ways and </a:t>
            </a:r>
            <a:r>
              <a:rPr lang="en-US" sz="2800" i="1" dirty="0">
                <a:solidFill>
                  <a:srgbClr val="FF0000"/>
                </a:solidFill>
              </a:rPr>
              <a:t>we frequently do not have sufficient information on what happened to the data along the processing stages </a:t>
            </a:r>
            <a:r>
              <a:rPr lang="en-US" sz="2800" dirty="0"/>
              <a:t>to determine if it is suitable for a use we did not </a:t>
            </a:r>
            <a:r>
              <a:rPr lang="en-US" sz="2800" dirty="0" smtClean="0"/>
              <a:t>envision</a:t>
            </a:r>
          </a:p>
          <a:p>
            <a:pPr>
              <a:lnSpc>
                <a:spcPct val="80000"/>
              </a:lnSpc>
              <a:buNone/>
            </a:pPr>
            <a:endParaRPr lang="en-US" sz="2800" dirty="0"/>
          </a:p>
          <a:p>
            <a:pPr>
              <a:lnSpc>
                <a:spcPct val="80000"/>
              </a:lnSpc>
            </a:pPr>
            <a:r>
              <a:rPr lang="en-US" sz="2800" dirty="0"/>
              <a:t>Each time we develop a new instrument, we develop a new data ingest procedure and collect different metadata and organize it differently. It is </a:t>
            </a:r>
            <a:r>
              <a:rPr lang="en-US" sz="2800" i="1" dirty="0">
                <a:solidFill>
                  <a:srgbClr val="FF0000"/>
                </a:solidFill>
              </a:rPr>
              <a:t>then hard to use with previous projects</a:t>
            </a:r>
          </a:p>
          <a:p>
            <a:pPr>
              <a:lnSpc>
                <a:spcPct val="80000"/>
              </a:lnSpc>
              <a:buNone/>
            </a:pPr>
            <a:endParaRPr lang="en-US"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Alternate Process 22"/>
          <p:cNvSpPr/>
          <p:nvPr/>
        </p:nvSpPr>
        <p:spPr>
          <a:xfrm>
            <a:off x="2895600" y="304800"/>
            <a:ext cx="5181600" cy="6324600"/>
          </a:xfrm>
          <a:prstGeom prst="flowChartAlternateProcess">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Footer Placeholder 4"/>
          <p:cNvSpPr>
            <a:spLocks noGrp="1"/>
          </p:cNvSpPr>
          <p:nvPr>
            <p:ph type="ftr" sz="quarter" idx="11"/>
          </p:nvPr>
        </p:nvSpPr>
        <p:spPr>
          <a:xfrm>
            <a:off x="3581400" y="6248400"/>
            <a:ext cx="2057400" cy="381000"/>
          </a:xfrm>
          <a:noFill/>
        </p:spPr>
        <p:txBody>
          <a:bodyPr/>
          <a:lstStyle/>
          <a:p>
            <a:r>
              <a:rPr lang="en-US" dirty="0" smtClean="0">
                <a:solidFill>
                  <a:schemeClr val="tx1"/>
                </a:solidFill>
                <a:latin typeface="Arial" charset="0"/>
                <a:ea typeface="ＭＳ Ｐゴシック" charset="-128"/>
                <a:cs typeface="Arial" charset="0"/>
              </a:rPr>
              <a:t>20080602 Fox VSTO et al.</a:t>
            </a:r>
          </a:p>
        </p:txBody>
      </p:sp>
      <p:pic>
        <p:nvPicPr>
          <p:cNvPr id="39940" name="Picture 2" descr="dataflow20080603"/>
          <p:cNvPicPr>
            <a:picLocks noChangeAspect="1" noChangeArrowheads="1"/>
          </p:cNvPicPr>
          <p:nvPr/>
        </p:nvPicPr>
        <p:blipFill>
          <a:blip r:embed="rId3" cstate="print"/>
          <a:srcRect/>
          <a:stretch>
            <a:fillRect/>
          </a:stretch>
        </p:blipFill>
        <p:spPr bwMode="auto">
          <a:xfrm>
            <a:off x="3733800" y="685800"/>
            <a:ext cx="4038600" cy="5692250"/>
          </a:xfrm>
          <a:prstGeom prst="rect">
            <a:avLst/>
          </a:prstGeom>
          <a:noFill/>
          <a:ln w="9525">
            <a:noFill/>
            <a:miter lim="800000"/>
            <a:headEnd/>
            <a:tailEnd/>
          </a:ln>
        </p:spPr>
      </p:pic>
      <p:sp>
        <p:nvSpPr>
          <p:cNvPr id="20485" name="Line 3"/>
          <p:cNvSpPr>
            <a:spLocks noChangeShapeType="1"/>
          </p:cNvSpPr>
          <p:nvPr/>
        </p:nvSpPr>
        <p:spPr bwMode="auto">
          <a:xfrm>
            <a:off x="990600" y="4648200"/>
            <a:ext cx="0" cy="1981200"/>
          </a:xfrm>
          <a:prstGeom prst="line">
            <a:avLst/>
          </a:prstGeom>
          <a:noFill/>
          <a:ln w="63500">
            <a:solidFill>
              <a:srgbClr val="FF0000"/>
            </a:solidFill>
            <a:round/>
            <a:headEnd/>
            <a:tailEnd type="triangle" w="med" len="med"/>
          </a:ln>
        </p:spPr>
        <p:txBody>
          <a:bodyPr wrap="none" anchor="ctr"/>
          <a:lstStyle/>
          <a:p>
            <a:endParaRPr lang="en-US"/>
          </a:p>
        </p:txBody>
      </p:sp>
      <p:sp>
        <p:nvSpPr>
          <p:cNvPr id="20486" name="Line 4"/>
          <p:cNvSpPr>
            <a:spLocks noChangeShapeType="1"/>
          </p:cNvSpPr>
          <p:nvPr/>
        </p:nvSpPr>
        <p:spPr bwMode="auto">
          <a:xfrm>
            <a:off x="609600" y="3276600"/>
            <a:ext cx="0" cy="3352800"/>
          </a:xfrm>
          <a:prstGeom prst="line">
            <a:avLst/>
          </a:prstGeom>
          <a:noFill/>
          <a:ln w="63500">
            <a:solidFill>
              <a:srgbClr val="FF0000"/>
            </a:solidFill>
            <a:round/>
            <a:headEnd/>
            <a:tailEnd type="triangle" w="med" len="med"/>
          </a:ln>
        </p:spPr>
        <p:txBody>
          <a:bodyPr wrap="none" anchor="ctr"/>
          <a:lstStyle/>
          <a:p>
            <a:endParaRPr lang="en-US"/>
          </a:p>
        </p:txBody>
      </p:sp>
      <p:sp>
        <p:nvSpPr>
          <p:cNvPr id="20487" name="Line 5"/>
          <p:cNvSpPr>
            <a:spLocks noChangeShapeType="1"/>
          </p:cNvSpPr>
          <p:nvPr/>
        </p:nvSpPr>
        <p:spPr bwMode="auto">
          <a:xfrm>
            <a:off x="304800" y="381000"/>
            <a:ext cx="0" cy="6248400"/>
          </a:xfrm>
          <a:prstGeom prst="line">
            <a:avLst/>
          </a:prstGeom>
          <a:noFill/>
          <a:ln w="63500">
            <a:solidFill>
              <a:srgbClr val="FF0000"/>
            </a:solidFill>
            <a:round/>
            <a:headEnd/>
            <a:tailEnd type="triangle" w="med" len="med"/>
          </a:ln>
        </p:spPr>
        <p:txBody>
          <a:bodyPr wrap="none" anchor="ctr"/>
          <a:lstStyle/>
          <a:p>
            <a:endParaRPr lang="en-US"/>
          </a:p>
        </p:txBody>
      </p:sp>
      <p:sp>
        <p:nvSpPr>
          <p:cNvPr id="20" name="TextBox 19"/>
          <p:cNvSpPr txBox="1">
            <a:spLocks noChangeArrowheads="1"/>
          </p:cNvSpPr>
          <p:nvPr/>
        </p:nvSpPr>
        <p:spPr bwMode="auto">
          <a:xfrm>
            <a:off x="1066800" y="4648200"/>
            <a:ext cx="2108200" cy="650875"/>
          </a:xfrm>
          <a:prstGeom prst="rect">
            <a:avLst/>
          </a:prstGeom>
          <a:noFill/>
          <a:ln w="9525">
            <a:noFill/>
            <a:miter lim="800000"/>
            <a:headEnd/>
            <a:tailEnd/>
          </a:ln>
        </p:spPr>
        <p:txBody>
          <a:bodyPr>
            <a:spAutoFit/>
          </a:bodyPr>
          <a:lstStyle/>
          <a:p>
            <a:pPr>
              <a:buFont typeface="Wingdings" charset="2"/>
              <a:buNone/>
            </a:pPr>
            <a:r>
              <a:rPr lang="en-US" sz="2000" dirty="0"/>
              <a:t>Too many ‘get’ it here</a:t>
            </a:r>
          </a:p>
        </p:txBody>
      </p:sp>
      <p:sp>
        <p:nvSpPr>
          <p:cNvPr id="21" name="TextBox 20"/>
          <p:cNvSpPr txBox="1">
            <a:spLocks noChangeArrowheads="1"/>
          </p:cNvSpPr>
          <p:nvPr/>
        </p:nvSpPr>
        <p:spPr bwMode="auto">
          <a:xfrm>
            <a:off x="609600" y="3276600"/>
            <a:ext cx="2001838" cy="1016000"/>
          </a:xfrm>
          <a:prstGeom prst="rect">
            <a:avLst/>
          </a:prstGeom>
          <a:noFill/>
          <a:ln w="9525">
            <a:noFill/>
            <a:miter lim="800000"/>
            <a:headEnd/>
            <a:tailEnd/>
          </a:ln>
        </p:spPr>
        <p:txBody>
          <a:bodyPr>
            <a:spAutoFit/>
          </a:bodyPr>
          <a:lstStyle/>
          <a:p>
            <a:pPr>
              <a:buFont typeface="Wingdings" charset="2"/>
              <a:buNone/>
            </a:pPr>
            <a:r>
              <a:rPr lang="en-US" sz="2000" dirty="0"/>
              <a:t>Often ‘get’ </a:t>
            </a:r>
          </a:p>
          <a:p>
            <a:pPr>
              <a:buFont typeface="Wingdings" charset="2"/>
              <a:buNone/>
            </a:pPr>
            <a:r>
              <a:rPr lang="en-US" sz="2000" dirty="0"/>
              <a:t>the (meta) data here</a:t>
            </a:r>
          </a:p>
        </p:txBody>
      </p:sp>
      <p:sp>
        <p:nvSpPr>
          <p:cNvPr id="22" name="TextBox 21"/>
          <p:cNvSpPr txBox="1">
            <a:spLocks noChangeArrowheads="1"/>
          </p:cNvSpPr>
          <p:nvPr/>
        </p:nvSpPr>
        <p:spPr bwMode="auto">
          <a:xfrm>
            <a:off x="0" y="0"/>
            <a:ext cx="2108200" cy="373063"/>
          </a:xfrm>
          <a:prstGeom prst="rect">
            <a:avLst/>
          </a:prstGeom>
          <a:noFill/>
          <a:ln w="9525">
            <a:noFill/>
            <a:miter lim="800000"/>
            <a:headEnd/>
            <a:tailEnd/>
          </a:ln>
        </p:spPr>
        <p:txBody>
          <a:bodyPr>
            <a:spAutoFit/>
          </a:bodyPr>
          <a:lstStyle/>
          <a:p>
            <a:pPr>
              <a:buFont typeface="Wingdings" charset="2"/>
              <a:buNone/>
            </a:pPr>
            <a:r>
              <a:rPr lang="en-US" sz="2000" dirty="0"/>
              <a:t>Need to be here</a:t>
            </a:r>
          </a:p>
        </p:txBody>
      </p:sp>
      <p:sp>
        <p:nvSpPr>
          <p:cNvPr id="19" name="Flowchart: Alternate Process 18"/>
          <p:cNvSpPr/>
          <p:nvPr/>
        </p:nvSpPr>
        <p:spPr>
          <a:xfrm>
            <a:off x="5029200" y="533400"/>
            <a:ext cx="1219200" cy="5867400"/>
          </a:xfrm>
          <a:prstGeom prst="flowChartAlternateProcess">
            <a:avLst/>
          </a:prstGeom>
          <a:solidFill>
            <a:schemeClr val="accent5">
              <a:lumMod val="60000"/>
              <a:lumOff val="40000"/>
              <a:alpha val="1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00400" y="304800"/>
            <a:ext cx="1611210" cy="954107"/>
          </a:xfrm>
          <a:prstGeom prst="rect">
            <a:avLst/>
          </a:prstGeom>
          <a:noFill/>
        </p:spPr>
        <p:txBody>
          <a:bodyPr wrap="none" rtlCol="0">
            <a:spAutoFit/>
          </a:bodyPr>
          <a:lstStyle/>
          <a:p>
            <a:r>
              <a:rPr lang="en-US" sz="2800" b="1" dirty="0" smtClean="0"/>
              <a:t>Scientific </a:t>
            </a:r>
          </a:p>
          <a:p>
            <a:pPr algn="ctr"/>
            <a:r>
              <a:rPr lang="en-US" sz="2800" b="1" dirty="0" smtClean="0"/>
              <a:t>Process</a:t>
            </a:r>
            <a:endParaRPr lang="en-US" sz="2800" b="1" dirty="0"/>
          </a:p>
        </p:txBody>
      </p:sp>
      <p:sp>
        <p:nvSpPr>
          <p:cNvPr id="26" name="TextBox 25"/>
          <p:cNvSpPr txBox="1"/>
          <p:nvPr/>
        </p:nvSpPr>
        <p:spPr>
          <a:xfrm>
            <a:off x="5029200" y="2514600"/>
            <a:ext cx="1524000" cy="830997"/>
          </a:xfrm>
          <a:prstGeom prst="rect">
            <a:avLst/>
          </a:prstGeom>
          <a:noFill/>
        </p:spPr>
        <p:txBody>
          <a:bodyPr wrap="square" rtlCol="0">
            <a:spAutoFit/>
          </a:bodyPr>
          <a:lstStyle/>
          <a:p>
            <a:r>
              <a:rPr lang="en-US" sz="2400" b="1" dirty="0" smtClean="0"/>
              <a:t>Scientific </a:t>
            </a:r>
          </a:p>
          <a:p>
            <a:pPr algn="ctr"/>
            <a:r>
              <a:rPr lang="en-US" sz="2400" b="1" dirty="0" smtClean="0"/>
              <a:t>System</a:t>
            </a:r>
            <a:endParaRPr 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1000" fill="hold"/>
                                        <p:tgtEl>
                                          <p:spTgt spid="19"/>
                                        </p:tgtEl>
                                      </p:cBhvr>
                                      <p:by x="300000" y="100000"/>
                                    </p:animScale>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20486"/>
                                        </p:tgtEl>
                                        <p:attrNameLst>
                                          <p:attrName>style.visibility</p:attrName>
                                        </p:attrNameLst>
                                      </p:cBhvr>
                                      <p:to>
                                        <p:strVal val="visible"/>
                                      </p:to>
                                    </p:set>
                                    <p:animEffect transition="in" filter="fade">
                                      <p:cBhvr>
                                        <p:cTn id="18" dur="1000"/>
                                        <p:tgtEl>
                                          <p:spTgt spid="20486"/>
                                        </p:tgtEl>
                                      </p:cBhvr>
                                    </p:animEffect>
                                    <p:anim calcmode="lin" valueType="num">
                                      <p:cBhvr>
                                        <p:cTn id="19" dur="1000" fill="hold"/>
                                        <p:tgtEl>
                                          <p:spTgt spid="20486"/>
                                        </p:tgtEl>
                                        <p:attrNameLst>
                                          <p:attrName>ppt_x</p:attrName>
                                        </p:attrNameLst>
                                      </p:cBhvr>
                                      <p:tavLst>
                                        <p:tav tm="0">
                                          <p:val>
                                            <p:strVal val="#ppt_x"/>
                                          </p:val>
                                        </p:tav>
                                        <p:tav tm="100000">
                                          <p:val>
                                            <p:strVal val="#ppt_x"/>
                                          </p:val>
                                        </p:tav>
                                      </p:tavLst>
                                    </p:anim>
                                    <p:anim calcmode="lin" valueType="num">
                                      <p:cBhvr>
                                        <p:cTn id="20" dur="900" decel="100000" fill="hold"/>
                                        <p:tgtEl>
                                          <p:spTgt spid="2048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0486"/>
                                        </p:tgtEl>
                                        <p:attrNameLst>
                                          <p:attrName>ppt_y</p:attrName>
                                        </p:attrNameLst>
                                      </p:cBhvr>
                                      <p:tavLst>
                                        <p:tav tm="0">
                                          <p:val>
                                            <p:strVal val="#ppt_y-.03"/>
                                          </p:val>
                                        </p:tav>
                                        <p:tav tm="100000">
                                          <p:val>
                                            <p:strVal val="#ppt_y"/>
                                          </p:val>
                                        </p:tav>
                                      </p:tavLst>
                                    </p:anim>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fade">
                                      <p:cBhvr>
                                        <p:cTn id="29" dur="1000"/>
                                        <p:tgtEl>
                                          <p:spTgt spid="20485"/>
                                        </p:tgtEl>
                                      </p:cBhvr>
                                    </p:animEffect>
                                    <p:anim calcmode="lin" valueType="num">
                                      <p:cBhvr>
                                        <p:cTn id="30" dur="1000" fill="hold"/>
                                        <p:tgtEl>
                                          <p:spTgt spid="20485"/>
                                        </p:tgtEl>
                                        <p:attrNameLst>
                                          <p:attrName>ppt_x</p:attrName>
                                        </p:attrNameLst>
                                      </p:cBhvr>
                                      <p:tavLst>
                                        <p:tav tm="0">
                                          <p:val>
                                            <p:strVal val="#ppt_x"/>
                                          </p:val>
                                        </p:tav>
                                        <p:tav tm="100000">
                                          <p:val>
                                            <p:strVal val="#ppt_x"/>
                                          </p:val>
                                        </p:tav>
                                      </p:tavLst>
                                    </p:anim>
                                    <p:anim calcmode="lin" valueType="num">
                                      <p:cBhvr>
                                        <p:cTn id="31" dur="900" decel="100000" fill="hold"/>
                                        <p:tgtEl>
                                          <p:spTgt spid="2048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485"/>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0487"/>
                                        </p:tgtEl>
                                        <p:attrNameLst>
                                          <p:attrName>style.visibility</p:attrName>
                                        </p:attrNameLst>
                                      </p:cBhvr>
                                      <p:to>
                                        <p:strVal val="visible"/>
                                      </p:to>
                                    </p:set>
                                    <p:animEffect transition="in" filter="fade">
                                      <p:cBhvr>
                                        <p:cTn id="40" dur="1000"/>
                                        <p:tgtEl>
                                          <p:spTgt spid="20487"/>
                                        </p:tgtEl>
                                      </p:cBhvr>
                                    </p:animEffect>
                                    <p:anim calcmode="lin" valueType="num">
                                      <p:cBhvr>
                                        <p:cTn id="41" dur="1000" fill="hold"/>
                                        <p:tgtEl>
                                          <p:spTgt spid="20487"/>
                                        </p:tgtEl>
                                        <p:attrNameLst>
                                          <p:attrName>ppt_x</p:attrName>
                                        </p:attrNameLst>
                                      </p:cBhvr>
                                      <p:tavLst>
                                        <p:tav tm="0">
                                          <p:val>
                                            <p:strVal val="#ppt_x"/>
                                          </p:val>
                                        </p:tav>
                                        <p:tav tm="100000">
                                          <p:val>
                                            <p:strVal val="#ppt_x"/>
                                          </p:val>
                                        </p:tav>
                                      </p:tavLst>
                                    </p:anim>
                                    <p:anim calcmode="lin" valueType="num">
                                      <p:cBhvr>
                                        <p:cTn id="42" dur="900" decel="100000" fill="hold"/>
                                        <p:tgtEl>
                                          <p:spTgt spid="204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0487"/>
                                        </p:tgtEl>
                                        <p:attrNameLst>
                                          <p:attrName>ppt_y</p:attrName>
                                        </p:attrNameLst>
                                      </p:cBhvr>
                                      <p:tavLst>
                                        <p:tav tm="0">
                                          <p:val>
                                            <p:strVal val="#ppt_y-.03"/>
                                          </p:val>
                                        </p:tav>
                                        <p:tav tm="100000">
                                          <p:val>
                                            <p:strVal val="#ppt_y"/>
                                          </p:val>
                                        </p:tav>
                                      </p:tavLst>
                                    </p:anim>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 grpId="0"/>
      <p:bldP spid="21" grpId="0"/>
      <p:bldP spid="22" grpId="0"/>
      <p:bldP spid="19" grpId="0" animBg="1"/>
      <p:bldP spid="19" grpId="1"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0"/>
            <a:ext cx="8229600" cy="1143000"/>
          </a:xfrm>
        </p:spPr>
        <p:txBody>
          <a:bodyPr>
            <a:noAutofit/>
          </a:bodyPr>
          <a:lstStyle/>
          <a:p>
            <a:r>
              <a:rPr lang="en-US" sz="3600" dirty="0" smtClean="0"/>
              <a:t>Knowledge-Enabled, Machine-Executed Support for Sciences</a:t>
            </a:r>
            <a:endParaRPr lang="en-US" sz="3600" dirty="0"/>
          </a:p>
        </p:txBody>
      </p:sp>
      <p:sp>
        <p:nvSpPr>
          <p:cNvPr id="22" name="Rounded Rectangle 21"/>
          <p:cNvSpPr/>
          <p:nvPr/>
        </p:nvSpPr>
        <p:spPr>
          <a:xfrm>
            <a:off x="609600" y="43434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Data and Products</a:t>
            </a:r>
            <a:endParaRPr lang="en-US" sz="2400" b="1" dirty="0"/>
          </a:p>
        </p:txBody>
      </p:sp>
      <p:sp>
        <p:nvSpPr>
          <p:cNvPr id="24" name="Rounded Rectangle 23"/>
          <p:cNvSpPr/>
          <p:nvPr/>
        </p:nvSpPr>
        <p:spPr>
          <a:xfrm>
            <a:off x="609600" y="2590800"/>
            <a:ext cx="1752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 Processes</a:t>
            </a:r>
            <a:endParaRPr lang="en-US" sz="2400" b="1" dirty="0"/>
          </a:p>
        </p:txBody>
      </p:sp>
      <p:sp>
        <p:nvSpPr>
          <p:cNvPr id="25" name="Rounded Rectangle 24"/>
          <p:cNvSpPr/>
          <p:nvPr/>
        </p:nvSpPr>
        <p:spPr>
          <a:xfrm>
            <a:off x="609600" y="3429000"/>
            <a:ext cx="1752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 Systems</a:t>
            </a:r>
            <a:endParaRPr lang="en-US" sz="2400" b="1" dirty="0"/>
          </a:p>
        </p:txBody>
      </p:sp>
      <p:sp>
        <p:nvSpPr>
          <p:cNvPr id="26" name="Rounded Rectangle 25"/>
          <p:cNvSpPr/>
          <p:nvPr/>
        </p:nvSpPr>
        <p:spPr>
          <a:xfrm>
            <a:off x="609600" y="18288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a:t>
            </a:r>
          </a:p>
          <a:p>
            <a:pPr algn="ctr"/>
            <a:r>
              <a:rPr lang="en-US" sz="2400" b="1" dirty="0" smtClean="0"/>
              <a:t>Domain</a:t>
            </a:r>
            <a:endParaRPr lang="en-US" sz="2400" b="1" dirty="0"/>
          </a:p>
        </p:txBody>
      </p:sp>
      <p:sp>
        <p:nvSpPr>
          <p:cNvPr id="29" name="Flowchart: Alternate Process 28"/>
          <p:cNvSpPr/>
          <p:nvPr/>
        </p:nvSpPr>
        <p:spPr>
          <a:xfrm>
            <a:off x="2895600" y="304800"/>
            <a:ext cx="5181600" cy="6324600"/>
          </a:xfrm>
          <a:prstGeom prst="flowChartAlternateProcess">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ooter Placeholder 4"/>
          <p:cNvSpPr>
            <a:spLocks noGrp="1"/>
          </p:cNvSpPr>
          <p:nvPr>
            <p:ph type="ftr" sz="quarter" idx="11"/>
          </p:nvPr>
        </p:nvSpPr>
        <p:spPr>
          <a:xfrm>
            <a:off x="3581400" y="6248400"/>
            <a:ext cx="2057400" cy="381000"/>
          </a:xfrm>
          <a:noFill/>
        </p:spPr>
        <p:txBody>
          <a:bodyPr/>
          <a:lstStyle/>
          <a:p>
            <a:r>
              <a:rPr lang="en-US" dirty="0" smtClean="0">
                <a:solidFill>
                  <a:schemeClr val="tx1"/>
                </a:solidFill>
                <a:latin typeface="Arial" charset="0"/>
                <a:ea typeface="ＭＳ Ｐゴシック" charset="-128"/>
                <a:cs typeface="Arial" charset="0"/>
              </a:rPr>
              <a:t>20080602 Fox VSTO et al.</a:t>
            </a:r>
          </a:p>
        </p:txBody>
      </p:sp>
      <p:pic>
        <p:nvPicPr>
          <p:cNvPr id="31" name="Picture 2" descr="dataflow20080603"/>
          <p:cNvPicPr>
            <a:picLocks noChangeAspect="1" noChangeArrowheads="1"/>
          </p:cNvPicPr>
          <p:nvPr/>
        </p:nvPicPr>
        <p:blipFill>
          <a:blip r:embed="rId2" cstate="print"/>
          <a:srcRect/>
          <a:stretch>
            <a:fillRect/>
          </a:stretch>
        </p:blipFill>
        <p:spPr bwMode="auto">
          <a:xfrm>
            <a:off x="3733800" y="685800"/>
            <a:ext cx="4038600" cy="5692250"/>
          </a:xfrm>
          <a:prstGeom prst="rect">
            <a:avLst/>
          </a:prstGeom>
          <a:noFill/>
          <a:ln w="9525">
            <a:noFill/>
            <a:miter lim="800000"/>
            <a:headEnd/>
            <a:tailEnd/>
          </a:ln>
        </p:spPr>
      </p:pic>
      <p:sp>
        <p:nvSpPr>
          <p:cNvPr id="32" name="Flowchart: Alternate Process 31"/>
          <p:cNvSpPr/>
          <p:nvPr/>
        </p:nvSpPr>
        <p:spPr>
          <a:xfrm>
            <a:off x="5029200" y="533400"/>
            <a:ext cx="1219200" cy="5867400"/>
          </a:xfrm>
          <a:prstGeom prst="flowChartAlternateProcess">
            <a:avLst/>
          </a:prstGeom>
          <a:solidFill>
            <a:schemeClr val="accent5">
              <a:lumMod val="60000"/>
              <a:lumOff val="40000"/>
              <a:alpha val="1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200400" y="304800"/>
            <a:ext cx="1611210" cy="954107"/>
          </a:xfrm>
          <a:prstGeom prst="rect">
            <a:avLst/>
          </a:prstGeom>
          <a:noFill/>
        </p:spPr>
        <p:txBody>
          <a:bodyPr wrap="none" rtlCol="0">
            <a:spAutoFit/>
          </a:bodyPr>
          <a:lstStyle/>
          <a:p>
            <a:r>
              <a:rPr lang="en-US" sz="2800" b="1" dirty="0" smtClean="0"/>
              <a:t>Scientific </a:t>
            </a:r>
          </a:p>
          <a:p>
            <a:pPr algn="ctr"/>
            <a:r>
              <a:rPr lang="en-US" sz="2800" b="1" dirty="0" smtClean="0"/>
              <a:t>Process</a:t>
            </a:r>
            <a:endParaRPr lang="en-US" sz="2800" b="1" dirty="0"/>
          </a:p>
        </p:txBody>
      </p:sp>
      <p:sp>
        <p:nvSpPr>
          <p:cNvPr id="34" name="TextBox 33"/>
          <p:cNvSpPr txBox="1"/>
          <p:nvPr/>
        </p:nvSpPr>
        <p:spPr>
          <a:xfrm>
            <a:off x="5029200" y="2514600"/>
            <a:ext cx="1524000" cy="830997"/>
          </a:xfrm>
          <a:prstGeom prst="rect">
            <a:avLst/>
          </a:prstGeom>
          <a:noFill/>
        </p:spPr>
        <p:txBody>
          <a:bodyPr wrap="square" rtlCol="0">
            <a:spAutoFit/>
          </a:bodyPr>
          <a:lstStyle/>
          <a:p>
            <a:r>
              <a:rPr lang="en-US" sz="2400" b="1" dirty="0" smtClean="0"/>
              <a:t>Scientific </a:t>
            </a:r>
          </a:p>
          <a:p>
            <a:pPr algn="ctr"/>
            <a:r>
              <a:rPr lang="en-US" sz="2400" b="1" dirty="0" smtClean="0"/>
              <a:t>System</a:t>
            </a:r>
            <a:endParaRPr lang="en-US" sz="2400" b="1" dirty="0"/>
          </a:p>
        </p:txBody>
      </p:sp>
      <p:sp>
        <p:nvSpPr>
          <p:cNvPr id="13" name="Rounded Rectangle 12"/>
          <p:cNvSpPr/>
          <p:nvPr/>
        </p:nvSpPr>
        <p:spPr>
          <a:xfrm>
            <a:off x="2971800" y="2667000"/>
            <a:ext cx="4953000" cy="1752600"/>
          </a:xfrm>
          <a:prstGeom prst="roundRect">
            <a:avLst/>
          </a:prstGeom>
          <a:solidFill>
            <a:srgbClr val="FFFF99"/>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accent2">
                    <a:lumMod val="50000"/>
                  </a:schemeClr>
                </a:solidFill>
              </a:rPr>
              <a:t>“Knowledge is the expertise, and skills acquired by a person” </a:t>
            </a:r>
          </a:p>
          <a:p>
            <a:pPr algn="r"/>
            <a:r>
              <a:rPr lang="en-US" sz="2000" b="1" dirty="0" smtClean="0">
                <a:solidFill>
                  <a:schemeClr val="accent2">
                    <a:lumMod val="50000"/>
                  </a:schemeClr>
                </a:solidFill>
              </a:rPr>
              <a:t>(Oxford English Dictionary)</a:t>
            </a:r>
            <a:endParaRPr lang="en-US" sz="2000" b="1"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hidden"/>
                                      </p:to>
                                    </p:set>
                                  </p:childTnLst>
                                </p:cTn>
                              </p:par>
                              <p:par>
                                <p:cTn id="10" presetID="9"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par>
                                <p:cTn id="21" presetID="9" presetClass="exit" presetSubtype="0" fill="hold" grpId="0" nodeType="withEffect">
                                  <p:stCondLst>
                                    <p:cond delay="0"/>
                                  </p:stCondLst>
                                  <p:childTnLst>
                                    <p:animEffect transition="out" filter="dissolv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24" grpId="0" animBg="1"/>
      <p:bldP spid="25" grpId="0" animBg="1"/>
      <p:bldP spid="26" grpId="0" animBg="1"/>
      <p:bldP spid="29" grpId="0" animBg="1"/>
      <p:bldP spid="30" grpId="0"/>
      <p:bldP spid="32" grpId="0" animBg="1"/>
      <p:bldP spid="33" grpId="0"/>
      <p:bldP spid="34"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810000" y="5562600"/>
            <a:ext cx="1524000" cy="10668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 and product attribution</a:t>
            </a:r>
            <a:endParaRPr lang="en-US" sz="2000" b="1" dirty="0"/>
          </a:p>
        </p:txBody>
      </p:sp>
      <p:sp>
        <p:nvSpPr>
          <p:cNvPr id="18" name="Rounded Rectangle 17"/>
          <p:cNvSpPr/>
          <p:nvPr/>
        </p:nvSpPr>
        <p:spPr>
          <a:xfrm>
            <a:off x="2057400" y="5562600"/>
            <a:ext cx="1676400" cy="10668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 and product acceptance</a:t>
            </a:r>
            <a:endParaRPr lang="en-US" sz="2000" b="1" dirty="0"/>
          </a:p>
        </p:txBody>
      </p:sp>
      <p:sp>
        <p:nvSpPr>
          <p:cNvPr id="17" name="Rounded Rectangle 16"/>
          <p:cNvSpPr/>
          <p:nvPr/>
        </p:nvSpPr>
        <p:spPr>
          <a:xfrm>
            <a:off x="609600" y="5562600"/>
            <a:ext cx="1371600" cy="10668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a:t>
            </a:r>
          </a:p>
          <a:p>
            <a:pPr algn="ctr"/>
            <a:r>
              <a:rPr lang="en-US" sz="2000" b="1" dirty="0" err="1" smtClean="0"/>
              <a:t>curation</a:t>
            </a:r>
            <a:endParaRPr lang="en-US" sz="2000" b="1" dirty="0"/>
          </a:p>
        </p:txBody>
      </p:sp>
      <p:sp>
        <p:nvSpPr>
          <p:cNvPr id="16" name="Rounded Rectangle 15"/>
          <p:cNvSpPr/>
          <p:nvPr/>
        </p:nvSpPr>
        <p:spPr>
          <a:xfrm>
            <a:off x="5181600" y="5029200"/>
            <a:ext cx="3276600" cy="6096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Product derivation understanding</a:t>
            </a:r>
            <a:endParaRPr lang="en-US" sz="2000" b="1" dirty="0"/>
          </a:p>
        </p:txBody>
      </p:sp>
      <p:sp>
        <p:nvSpPr>
          <p:cNvPr id="15" name="Rounded Rectangle 14"/>
          <p:cNvSpPr/>
          <p:nvPr/>
        </p:nvSpPr>
        <p:spPr>
          <a:xfrm>
            <a:off x="5181600" y="4343400"/>
            <a:ext cx="3276600" cy="6096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 and product</a:t>
            </a:r>
          </a:p>
          <a:p>
            <a:pPr algn="ctr"/>
            <a:r>
              <a:rPr lang="en-US" sz="2000" b="1" dirty="0" smtClean="0"/>
              <a:t>discovery/reuse</a:t>
            </a:r>
            <a:endParaRPr lang="en-US" sz="2000" b="1" dirty="0"/>
          </a:p>
        </p:txBody>
      </p:sp>
      <p:sp>
        <p:nvSpPr>
          <p:cNvPr id="14" name="Rounded Rectangle 13"/>
          <p:cNvSpPr/>
          <p:nvPr/>
        </p:nvSpPr>
        <p:spPr>
          <a:xfrm>
            <a:off x="5181600" y="3276600"/>
            <a:ext cx="3276600" cy="9906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Process </a:t>
            </a:r>
          </a:p>
          <a:p>
            <a:pPr algn="ctr"/>
            <a:r>
              <a:rPr lang="en-US" sz="2400" b="1" dirty="0" smtClean="0"/>
              <a:t>automation</a:t>
            </a:r>
            <a:endParaRPr lang="en-US" sz="2400" b="1" dirty="0"/>
          </a:p>
        </p:txBody>
      </p:sp>
      <p:sp>
        <p:nvSpPr>
          <p:cNvPr id="13" name="Rounded Rectangle 12"/>
          <p:cNvSpPr/>
          <p:nvPr/>
        </p:nvSpPr>
        <p:spPr>
          <a:xfrm>
            <a:off x="5105400" y="2590800"/>
            <a:ext cx="3352800" cy="6096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Process </a:t>
            </a:r>
          </a:p>
          <a:p>
            <a:pPr algn="ctr"/>
            <a:r>
              <a:rPr lang="en-US" sz="2000" b="1" dirty="0" smtClean="0"/>
              <a:t>understanding</a:t>
            </a:r>
            <a:endParaRPr lang="en-US" sz="2000" b="1" dirty="0"/>
          </a:p>
        </p:txBody>
      </p:sp>
      <p:sp>
        <p:nvSpPr>
          <p:cNvPr id="12" name="Rounded Rectangle 11"/>
          <p:cNvSpPr/>
          <p:nvPr/>
        </p:nvSpPr>
        <p:spPr>
          <a:xfrm>
            <a:off x="5105400" y="1219200"/>
            <a:ext cx="3352800" cy="12954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Information</a:t>
            </a:r>
          </a:p>
          <a:p>
            <a:pPr algn="ctr"/>
            <a:r>
              <a:rPr lang="en-US" sz="2400" b="1" dirty="0" smtClean="0"/>
              <a:t>integration</a:t>
            </a:r>
            <a:endParaRPr lang="en-US" sz="2400" b="1" dirty="0"/>
          </a:p>
        </p:txBody>
      </p:sp>
      <p:sp>
        <p:nvSpPr>
          <p:cNvPr id="2" name="Title 1"/>
          <p:cNvSpPr>
            <a:spLocks noGrp="1"/>
          </p:cNvSpPr>
          <p:nvPr>
            <p:ph type="title"/>
          </p:nvPr>
        </p:nvSpPr>
        <p:spPr>
          <a:xfrm>
            <a:off x="457200" y="0"/>
            <a:ext cx="8229600" cy="1143000"/>
          </a:xfrm>
        </p:spPr>
        <p:txBody>
          <a:bodyPr>
            <a:noAutofit/>
          </a:bodyPr>
          <a:lstStyle/>
          <a:p>
            <a:r>
              <a:rPr lang="en-US" sz="3600" dirty="0" smtClean="0"/>
              <a:t>Knowledge-Enabled, Machine-Executed Support for Sciences</a:t>
            </a:r>
            <a:endParaRPr lang="en-US" sz="3600" dirty="0"/>
          </a:p>
        </p:txBody>
      </p:sp>
      <p:sp>
        <p:nvSpPr>
          <p:cNvPr id="19" name="Rounded Rectangle 18"/>
          <p:cNvSpPr/>
          <p:nvPr/>
        </p:nvSpPr>
        <p:spPr>
          <a:xfrm>
            <a:off x="1981200" y="1828800"/>
            <a:ext cx="3581400" cy="685800"/>
          </a:xfrm>
          <a:prstGeom prst="roundRect">
            <a:avLst>
              <a:gd name="adj" fmla="val 1279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Domain </a:t>
            </a:r>
            <a:r>
              <a:rPr lang="en-US" sz="2400" b="1" dirty="0" err="1" smtClean="0"/>
              <a:t>Ontologies</a:t>
            </a:r>
            <a:endParaRPr lang="en-US" sz="2400" b="1" dirty="0"/>
          </a:p>
        </p:txBody>
      </p:sp>
      <p:sp>
        <p:nvSpPr>
          <p:cNvPr id="20" name="Rounded Rectangle 19"/>
          <p:cNvSpPr/>
          <p:nvPr/>
        </p:nvSpPr>
        <p:spPr>
          <a:xfrm>
            <a:off x="2057400" y="2590800"/>
            <a:ext cx="3505200" cy="990600"/>
          </a:xfrm>
          <a:prstGeom prst="roundRect">
            <a:avLst>
              <a:gd name="adj" fmla="val 1050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Task </a:t>
            </a:r>
            <a:r>
              <a:rPr lang="en-US" sz="2000" b="1" dirty="0" err="1" smtClean="0"/>
              <a:t>Ontologies</a:t>
            </a:r>
            <a:r>
              <a:rPr lang="en-US" sz="2000" b="1" dirty="0" smtClean="0"/>
              <a:t> </a:t>
            </a:r>
          </a:p>
          <a:p>
            <a:pPr algn="ctr"/>
            <a:r>
              <a:rPr lang="en-US" sz="2000" b="1" dirty="0" smtClean="0"/>
              <a:t>(Abstract Workflow </a:t>
            </a:r>
          </a:p>
          <a:p>
            <a:pPr algn="ctr"/>
            <a:r>
              <a:rPr lang="en-US" sz="2000" b="1" dirty="0" smtClean="0"/>
              <a:t>Specification)</a:t>
            </a:r>
          </a:p>
        </p:txBody>
      </p:sp>
      <p:sp>
        <p:nvSpPr>
          <p:cNvPr id="21" name="Rounded Rectangle 20"/>
          <p:cNvSpPr/>
          <p:nvPr/>
        </p:nvSpPr>
        <p:spPr>
          <a:xfrm>
            <a:off x="609600" y="4343400"/>
            <a:ext cx="4953000" cy="1295400"/>
          </a:xfrm>
          <a:prstGeom prst="roundRect">
            <a:avLst>
              <a:gd name="adj" fmla="val 1252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            Provenance</a:t>
            </a:r>
            <a:endParaRPr lang="en-US" b="1" dirty="0"/>
          </a:p>
        </p:txBody>
      </p:sp>
      <p:sp>
        <p:nvSpPr>
          <p:cNvPr id="22" name="Rounded Rectangle 21"/>
          <p:cNvSpPr/>
          <p:nvPr/>
        </p:nvSpPr>
        <p:spPr>
          <a:xfrm>
            <a:off x="609600" y="43434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Data and Products</a:t>
            </a:r>
            <a:endParaRPr lang="en-US" sz="2400" b="1" dirty="0"/>
          </a:p>
        </p:txBody>
      </p:sp>
      <p:sp>
        <p:nvSpPr>
          <p:cNvPr id="23" name="Rounded Rectangle 22"/>
          <p:cNvSpPr/>
          <p:nvPr/>
        </p:nvSpPr>
        <p:spPr>
          <a:xfrm>
            <a:off x="2057400" y="3657600"/>
            <a:ext cx="3505200" cy="6096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Concrete Workflow </a:t>
            </a:r>
          </a:p>
          <a:p>
            <a:pPr algn="ctr"/>
            <a:r>
              <a:rPr lang="en-US" sz="2000" b="1" dirty="0" smtClean="0"/>
              <a:t>Specification</a:t>
            </a:r>
            <a:endParaRPr lang="en-US" sz="2000" b="1" dirty="0"/>
          </a:p>
        </p:txBody>
      </p:sp>
      <p:sp>
        <p:nvSpPr>
          <p:cNvPr id="24" name="Rounded Rectangle 23"/>
          <p:cNvSpPr/>
          <p:nvPr/>
        </p:nvSpPr>
        <p:spPr>
          <a:xfrm>
            <a:off x="609600" y="2590800"/>
            <a:ext cx="1752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 Processes</a:t>
            </a:r>
            <a:endParaRPr lang="en-US" sz="2400" b="1" dirty="0"/>
          </a:p>
        </p:txBody>
      </p:sp>
      <p:sp>
        <p:nvSpPr>
          <p:cNvPr id="25" name="Rounded Rectangle 24"/>
          <p:cNvSpPr/>
          <p:nvPr/>
        </p:nvSpPr>
        <p:spPr>
          <a:xfrm>
            <a:off x="609600" y="3429000"/>
            <a:ext cx="1752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 Systems</a:t>
            </a:r>
            <a:endParaRPr lang="en-US" sz="2400" b="1" dirty="0"/>
          </a:p>
        </p:txBody>
      </p:sp>
      <p:sp>
        <p:nvSpPr>
          <p:cNvPr id="26" name="Rounded Rectangle 25"/>
          <p:cNvSpPr/>
          <p:nvPr/>
        </p:nvSpPr>
        <p:spPr>
          <a:xfrm>
            <a:off x="609600" y="18288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a:t>
            </a:r>
          </a:p>
          <a:p>
            <a:pPr algn="ctr"/>
            <a:r>
              <a:rPr lang="en-US" sz="2400" b="1" dirty="0" smtClean="0"/>
              <a:t>Domain</a:t>
            </a:r>
            <a:endParaRPr lang="en-US" sz="2400" b="1" dirty="0"/>
          </a:p>
        </p:txBody>
      </p:sp>
      <p:sp>
        <p:nvSpPr>
          <p:cNvPr id="28" name="Rounded Rectangle 27"/>
          <p:cNvSpPr/>
          <p:nvPr/>
        </p:nvSpPr>
        <p:spPr>
          <a:xfrm>
            <a:off x="609600" y="1219200"/>
            <a:ext cx="4953000" cy="533400"/>
          </a:xfrm>
          <a:prstGeom prst="roundRect">
            <a:avLst>
              <a:gd name="adj" fmla="val 1833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General-purpose </a:t>
            </a:r>
            <a:r>
              <a:rPr lang="en-US" sz="2400" b="1" dirty="0" err="1" smtClean="0"/>
              <a:t>ontologies</a:t>
            </a:r>
            <a:endParaRPr lang="en-US" sz="2400" b="1" dirty="0"/>
          </a:p>
        </p:txBody>
      </p:sp>
      <p:sp>
        <p:nvSpPr>
          <p:cNvPr id="30" name="5-Point Star 29"/>
          <p:cNvSpPr/>
          <p:nvPr/>
        </p:nvSpPr>
        <p:spPr>
          <a:xfrm>
            <a:off x="4953000" y="1905000"/>
            <a:ext cx="457200" cy="381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5029200" y="3733800"/>
            <a:ext cx="457200" cy="381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 grpId="0" animBg="1"/>
      <p:bldP spid="17" grpId="0" animBg="1"/>
      <p:bldP spid="16" grpId="0" animBg="1"/>
      <p:bldP spid="15" grpId="0" animBg="1"/>
      <p:bldP spid="14" grpId="0" animBg="1"/>
      <p:bldP spid="13" grpId="1" animBg="1"/>
      <p:bldP spid="12"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2"/>
          <p:cNvSpPr>
            <a:spLocks noChangeArrowheads="1"/>
          </p:cNvSpPr>
          <p:nvPr/>
        </p:nvSpPr>
        <p:spPr bwMode="auto">
          <a:xfrm flipH="1">
            <a:off x="4343400" y="1219200"/>
            <a:ext cx="3276600" cy="1447800"/>
          </a:xfrm>
          <a:prstGeom prst="rightArrowCallout">
            <a:avLst>
              <a:gd name="adj1" fmla="val 48397"/>
              <a:gd name="adj2" fmla="val 38829"/>
              <a:gd name="adj3" fmla="val 18571"/>
              <a:gd name="adj4" fmla="val 86758"/>
            </a:avLst>
          </a:prstGeom>
          <a:solidFill>
            <a:schemeClr val="bg1"/>
          </a:solidFill>
          <a:ln w="9525">
            <a:solidFill>
              <a:schemeClr val="tx1"/>
            </a:solidFill>
            <a:miter lim="800000"/>
            <a:headEnd/>
            <a:tailEnd/>
          </a:ln>
        </p:spPr>
        <p:txBody>
          <a:bodyPr wrap="none" anchor="ctr"/>
          <a:lstStyle/>
          <a:p>
            <a:r>
              <a:rPr lang="en-US" dirty="0" smtClean="0"/>
              <a:t>   </a:t>
            </a:r>
            <a:r>
              <a:rPr lang="en-US" sz="2400" b="1" dirty="0" smtClean="0"/>
              <a:t> Analyze                          </a:t>
            </a:r>
            <a:endParaRPr lang="en-US" b="1" dirty="0"/>
          </a:p>
        </p:txBody>
      </p:sp>
      <p:sp>
        <p:nvSpPr>
          <p:cNvPr id="16386" name="Rectangle 2"/>
          <p:cNvSpPr>
            <a:spLocks noGrp="1" noChangeArrowheads="1"/>
          </p:cNvSpPr>
          <p:nvPr>
            <p:ph type="title"/>
          </p:nvPr>
        </p:nvSpPr>
        <p:spPr>
          <a:xfrm>
            <a:off x="457200" y="0"/>
            <a:ext cx="8229600" cy="1066800"/>
          </a:xfrm>
        </p:spPr>
        <p:txBody>
          <a:bodyPr/>
          <a:lstStyle/>
          <a:p>
            <a:r>
              <a:rPr lang="en-US" dirty="0"/>
              <a:t>Use Cases</a:t>
            </a:r>
          </a:p>
        </p:txBody>
      </p:sp>
      <p:sp>
        <p:nvSpPr>
          <p:cNvPr id="16387" name="Rectangle 3"/>
          <p:cNvSpPr>
            <a:spLocks noGrp="1" noChangeArrowheads="1"/>
          </p:cNvSpPr>
          <p:nvPr>
            <p:ph type="body" idx="1"/>
          </p:nvPr>
        </p:nvSpPr>
        <p:spPr>
          <a:xfrm>
            <a:off x="152400" y="2743200"/>
            <a:ext cx="8763000" cy="3733800"/>
          </a:xfrm>
        </p:spPr>
        <p:txBody>
          <a:bodyPr>
            <a:normAutofit/>
          </a:bodyPr>
          <a:lstStyle/>
          <a:p>
            <a:pPr>
              <a:lnSpc>
                <a:spcPct val="80000"/>
              </a:lnSpc>
            </a:pPr>
            <a:endParaRPr lang="en-US" sz="2400" dirty="0" smtClean="0"/>
          </a:p>
          <a:p>
            <a:pPr>
              <a:lnSpc>
                <a:spcPct val="80000"/>
              </a:lnSpc>
            </a:pPr>
            <a:r>
              <a:rPr lang="en-US" sz="2400" dirty="0" smtClean="0"/>
              <a:t>Determine </a:t>
            </a:r>
            <a:r>
              <a:rPr lang="en-US" sz="2400" dirty="0"/>
              <a:t>which </a:t>
            </a:r>
            <a:r>
              <a:rPr lang="en-US" sz="2400" dirty="0" smtClean="0"/>
              <a:t>interpolation algorithm was </a:t>
            </a:r>
            <a:r>
              <a:rPr lang="en-US" sz="2400" dirty="0"/>
              <a:t>applied to the </a:t>
            </a:r>
            <a:r>
              <a:rPr lang="en-US" sz="2400" dirty="0" smtClean="0"/>
              <a:t>gravity map derived from measurements collected on </a:t>
            </a:r>
            <a:r>
              <a:rPr lang="en-US" sz="2400" dirty="0"/>
              <a:t>January, 26, 2005 around 2100UT by </a:t>
            </a:r>
            <a:r>
              <a:rPr lang="en-US" sz="2400" dirty="0" err="1" smtClean="0"/>
              <a:t>gravitometer</a:t>
            </a:r>
            <a:r>
              <a:rPr lang="en-US" sz="2400" dirty="0" smtClean="0"/>
              <a:t> J12001.</a:t>
            </a:r>
            <a:endParaRPr lang="en-US" sz="2400" dirty="0"/>
          </a:p>
          <a:p>
            <a:pPr>
              <a:lnSpc>
                <a:spcPct val="80000"/>
              </a:lnSpc>
            </a:pPr>
            <a:r>
              <a:rPr lang="en-US" sz="2400" dirty="0"/>
              <a:t>Which </a:t>
            </a:r>
            <a:r>
              <a:rPr lang="en-US" sz="2400" dirty="0" smtClean="0"/>
              <a:t>interpolation </a:t>
            </a:r>
            <a:r>
              <a:rPr lang="en-US" sz="2400" dirty="0"/>
              <a:t>algorithm was applied to the set of </a:t>
            </a:r>
            <a:r>
              <a:rPr lang="en-US" sz="2400" dirty="0" smtClean="0"/>
              <a:t>gravity maps derived from measurement collected </a:t>
            </a:r>
            <a:r>
              <a:rPr lang="en-US" sz="2400" dirty="0"/>
              <a:t>during the period November 1, 2004 to February 28, 2005?</a:t>
            </a:r>
          </a:p>
          <a:p>
            <a:pPr>
              <a:lnSpc>
                <a:spcPct val="80000"/>
              </a:lnSpc>
            </a:pPr>
            <a:r>
              <a:rPr lang="en-US" sz="2400" dirty="0"/>
              <a:t>How many different data product types can be generated from the </a:t>
            </a:r>
            <a:r>
              <a:rPr lang="en-US" sz="2400" dirty="0" smtClean="0"/>
              <a:t>PACES Gravity Database?</a:t>
            </a:r>
            <a:endParaRPr lang="en-US" sz="2400" dirty="0"/>
          </a:p>
          <a:p>
            <a:pPr>
              <a:lnSpc>
                <a:spcPct val="80000"/>
              </a:lnSpc>
            </a:pPr>
            <a:r>
              <a:rPr lang="en-US" sz="2400" b="1" dirty="0" smtClean="0"/>
              <a:t>Why </a:t>
            </a:r>
            <a:r>
              <a:rPr lang="en-US" sz="2400" b="1" dirty="0"/>
              <a:t>does this </a:t>
            </a:r>
            <a:r>
              <a:rPr lang="en-US" sz="2400" b="1" dirty="0" smtClean="0"/>
              <a:t>gravity map </a:t>
            </a:r>
            <a:r>
              <a:rPr lang="en-US" sz="2400" b="1" dirty="0"/>
              <a:t>look bad?</a:t>
            </a:r>
            <a:endParaRPr lang="en-US" sz="2400" dirty="0"/>
          </a:p>
          <a:p>
            <a:pPr>
              <a:lnSpc>
                <a:spcPct val="80000"/>
              </a:lnSpc>
            </a:pPr>
            <a:endParaRPr lang="en-US" sz="2000" dirty="0"/>
          </a:p>
        </p:txBody>
      </p:sp>
      <p:pic>
        <p:nvPicPr>
          <p:cNvPr id="4" name="Picture 82"/>
          <p:cNvPicPr>
            <a:picLocks noChangeAspect="1" noChangeArrowheads="1"/>
          </p:cNvPicPr>
          <p:nvPr/>
        </p:nvPicPr>
        <p:blipFill>
          <a:blip r:embed="rId3" cstate="print"/>
          <a:srcRect/>
          <a:stretch>
            <a:fillRect/>
          </a:stretch>
        </p:blipFill>
        <p:spPr bwMode="auto">
          <a:xfrm>
            <a:off x="6324600" y="1447800"/>
            <a:ext cx="1143000" cy="1076494"/>
          </a:xfrm>
          <a:prstGeom prst="rect">
            <a:avLst/>
          </a:prstGeom>
          <a:noFill/>
          <a:ln w="9525">
            <a:noFill/>
            <a:miter lim="800000"/>
            <a:headEnd/>
            <a:tailEnd/>
          </a:ln>
        </p:spPr>
      </p:pic>
      <p:graphicFrame>
        <p:nvGraphicFramePr>
          <p:cNvPr id="69633" name="Object 10"/>
          <p:cNvGraphicFramePr>
            <a:graphicFrameLocks noChangeAspect="1"/>
          </p:cNvGraphicFramePr>
          <p:nvPr/>
        </p:nvGraphicFramePr>
        <p:xfrm>
          <a:off x="1219200" y="1219200"/>
          <a:ext cx="2969847" cy="1447800"/>
        </p:xfrm>
        <a:graphic>
          <a:graphicData uri="http://schemas.openxmlformats.org/presentationml/2006/ole">
            <p:oleObj spid="_x0000_s69633" name="Image" r:id="rId4" imgW="9363475" imgH="4681737" progId="">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1"/>
          <p:cNvSpPr>
            <a:spLocks noGrp="1" noChangeArrowheads="1"/>
          </p:cNvSpPr>
          <p:nvPr>
            <p:ph type="title"/>
          </p:nvPr>
        </p:nvSpPr>
        <p:spPr>
          <a:xfrm>
            <a:off x="152400" y="0"/>
            <a:ext cx="8763000" cy="1143000"/>
          </a:xfrm>
        </p:spPr>
        <p:txBody>
          <a:bodyPr>
            <a:normAutofit fontScale="90000"/>
          </a:bodyPr>
          <a:lstStyle/>
          <a:p>
            <a:pPr eaLnBrk="1" hangingPunct="1"/>
            <a:r>
              <a:rPr lang="en-US" sz="3600" dirty="0" smtClean="0"/>
              <a:t>Provenance: A Required Partial Solution for Data Sharing</a:t>
            </a:r>
            <a:endParaRPr lang="en-US" sz="2000" dirty="0" smtClean="0"/>
          </a:p>
        </p:txBody>
      </p:sp>
      <p:pic>
        <p:nvPicPr>
          <p:cNvPr id="1028" name="Picture 3"/>
          <p:cNvPicPr>
            <a:picLocks noGrp="1" noChangeAspect="1" noChangeArrowheads="1"/>
          </p:cNvPicPr>
          <p:nvPr>
            <p:ph type="body" idx="4294967295"/>
          </p:nvPr>
        </p:nvPicPr>
        <p:blipFill>
          <a:blip r:embed="rId3" cstate="print"/>
          <a:srcRect/>
          <a:stretch>
            <a:fillRect/>
          </a:stretch>
        </p:blipFill>
        <p:spPr>
          <a:xfrm>
            <a:off x="990600" y="4618038"/>
            <a:ext cx="2438400" cy="1308100"/>
          </a:xfrm>
        </p:spPr>
      </p:pic>
      <p:graphicFrame>
        <p:nvGraphicFramePr>
          <p:cNvPr id="1026" name="Object 10"/>
          <p:cNvGraphicFramePr>
            <a:graphicFrameLocks noChangeAspect="1"/>
          </p:cNvGraphicFramePr>
          <p:nvPr>
            <p:ph idx="1"/>
          </p:nvPr>
        </p:nvGraphicFramePr>
        <p:xfrm>
          <a:off x="6477000" y="4541838"/>
          <a:ext cx="2133600" cy="1300162"/>
        </p:xfrm>
        <a:graphic>
          <a:graphicData uri="http://schemas.openxmlformats.org/presentationml/2006/ole">
            <p:oleObj spid="_x0000_s5122" name="Image" r:id="rId4" imgW="9363475" imgH="4681737" progId="">
              <p:embed/>
            </p:oleObj>
          </a:graphicData>
        </a:graphic>
      </p:graphicFrame>
      <p:grpSp>
        <p:nvGrpSpPr>
          <p:cNvPr id="2" name="Group 75"/>
          <p:cNvGrpSpPr>
            <a:grpSpLocks/>
          </p:cNvGrpSpPr>
          <p:nvPr/>
        </p:nvGrpSpPr>
        <p:grpSpPr bwMode="auto">
          <a:xfrm>
            <a:off x="1143000" y="2743200"/>
            <a:ext cx="1447800" cy="1828800"/>
            <a:chOff x="1248" y="1680"/>
            <a:chExt cx="912" cy="1152"/>
          </a:xfrm>
        </p:grpSpPr>
        <p:pic>
          <p:nvPicPr>
            <p:cNvPr id="1071" name="Picture 8"/>
            <p:cNvPicPr>
              <a:picLocks noChangeAspect="1" noChangeArrowheads="1"/>
            </p:cNvPicPr>
            <p:nvPr/>
          </p:nvPicPr>
          <p:blipFill>
            <a:blip r:embed="rId5" cstate="print"/>
            <a:srcRect/>
            <a:stretch>
              <a:fillRect/>
            </a:stretch>
          </p:blipFill>
          <p:spPr bwMode="auto">
            <a:xfrm>
              <a:off x="1680" y="1680"/>
              <a:ext cx="480" cy="558"/>
            </a:xfrm>
            <a:prstGeom prst="rect">
              <a:avLst/>
            </a:prstGeom>
            <a:noFill/>
            <a:ln w="9525">
              <a:noFill/>
              <a:miter lim="800000"/>
              <a:headEnd/>
              <a:tailEnd/>
            </a:ln>
          </p:spPr>
        </p:pic>
        <p:cxnSp>
          <p:nvCxnSpPr>
            <p:cNvPr id="1072" name="AutoShape 29"/>
            <p:cNvCxnSpPr>
              <a:cxnSpLocks noChangeShapeType="1"/>
            </p:cNvCxnSpPr>
            <p:nvPr/>
          </p:nvCxnSpPr>
          <p:spPr bwMode="auto">
            <a:xfrm flipV="1">
              <a:off x="1920" y="2238"/>
              <a:ext cx="0" cy="594"/>
            </a:xfrm>
            <a:prstGeom prst="straightConnector1">
              <a:avLst/>
            </a:prstGeom>
            <a:noFill/>
            <a:ln w="38100">
              <a:solidFill>
                <a:srgbClr val="800000"/>
              </a:solidFill>
              <a:round/>
              <a:headEnd/>
              <a:tailEnd type="triangle" w="med" len="med"/>
            </a:ln>
          </p:spPr>
        </p:cxnSp>
        <p:sp>
          <p:nvSpPr>
            <p:cNvPr id="1073" name="Text Box 46"/>
            <p:cNvSpPr txBox="1">
              <a:spLocks noChangeArrowheads="1"/>
            </p:cNvSpPr>
            <p:nvPr/>
          </p:nvSpPr>
          <p:spPr bwMode="auto">
            <a:xfrm>
              <a:off x="1248" y="2448"/>
              <a:ext cx="687" cy="192"/>
            </a:xfrm>
            <a:prstGeom prst="rect">
              <a:avLst/>
            </a:prstGeom>
            <a:noFill/>
            <a:ln w="9525">
              <a:noFill/>
              <a:miter lim="800000"/>
              <a:headEnd/>
              <a:tailEnd/>
            </a:ln>
          </p:spPr>
          <p:txBody>
            <a:bodyPr wrap="none">
              <a:spAutoFit/>
            </a:bodyPr>
            <a:lstStyle/>
            <a:p>
              <a:r>
                <a:rPr lang="en-US" sz="1400" b="1">
                  <a:solidFill>
                    <a:srgbClr val="800000"/>
                  </a:solidFill>
                </a:rPr>
                <a:t>hasSource</a:t>
              </a:r>
            </a:p>
          </p:txBody>
        </p:sp>
      </p:grpSp>
      <p:grpSp>
        <p:nvGrpSpPr>
          <p:cNvPr id="3" name="Group 74"/>
          <p:cNvGrpSpPr>
            <a:grpSpLocks/>
          </p:cNvGrpSpPr>
          <p:nvPr/>
        </p:nvGrpSpPr>
        <p:grpSpPr bwMode="auto">
          <a:xfrm>
            <a:off x="1066800" y="1828800"/>
            <a:ext cx="1905000" cy="914400"/>
            <a:chOff x="1200" y="1104"/>
            <a:chExt cx="1200" cy="576"/>
          </a:xfrm>
        </p:grpSpPr>
        <p:pic>
          <p:nvPicPr>
            <p:cNvPr id="1068" name="Picture 21"/>
            <p:cNvPicPr>
              <a:picLocks noChangeAspect="1" noChangeArrowheads="1"/>
            </p:cNvPicPr>
            <p:nvPr/>
          </p:nvPicPr>
          <p:blipFill>
            <a:blip r:embed="rId6" cstate="print"/>
            <a:srcRect/>
            <a:stretch>
              <a:fillRect/>
            </a:stretch>
          </p:blipFill>
          <p:spPr bwMode="auto">
            <a:xfrm>
              <a:off x="1440" y="1104"/>
              <a:ext cx="960" cy="234"/>
            </a:xfrm>
            <a:prstGeom prst="rect">
              <a:avLst/>
            </a:prstGeom>
            <a:noFill/>
            <a:ln w="9525">
              <a:noFill/>
              <a:miter lim="800000"/>
              <a:headEnd/>
              <a:tailEnd/>
            </a:ln>
          </p:spPr>
        </p:pic>
        <p:sp>
          <p:nvSpPr>
            <p:cNvPr id="1069" name="Text Box 56"/>
            <p:cNvSpPr txBox="1">
              <a:spLocks noChangeArrowheads="1"/>
            </p:cNvSpPr>
            <p:nvPr/>
          </p:nvSpPr>
          <p:spPr bwMode="auto">
            <a:xfrm>
              <a:off x="1200" y="1440"/>
              <a:ext cx="706" cy="192"/>
            </a:xfrm>
            <a:prstGeom prst="rect">
              <a:avLst/>
            </a:prstGeom>
            <a:noFill/>
            <a:ln w="9525">
              <a:noFill/>
              <a:miter lim="800000"/>
              <a:headEnd/>
              <a:tailEnd/>
            </a:ln>
          </p:spPr>
          <p:txBody>
            <a:bodyPr wrap="none">
              <a:spAutoFit/>
            </a:bodyPr>
            <a:lstStyle/>
            <a:p>
              <a:r>
                <a:rPr lang="en-US" sz="1400" b="1">
                  <a:solidFill>
                    <a:srgbClr val="800000"/>
                  </a:solidFill>
                </a:rPr>
                <a:t>hasCreator</a:t>
              </a:r>
            </a:p>
          </p:txBody>
        </p:sp>
        <p:cxnSp>
          <p:nvCxnSpPr>
            <p:cNvPr id="1070" name="AutoShape 59"/>
            <p:cNvCxnSpPr>
              <a:cxnSpLocks noChangeShapeType="1"/>
            </p:cNvCxnSpPr>
            <p:nvPr/>
          </p:nvCxnSpPr>
          <p:spPr bwMode="auto">
            <a:xfrm flipV="1">
              <a:off x="1920" y="1338"/>
              <a:ext cx="0" cy="342"/>
            </a:xfrm>
            <a:prstGeom prst="straightConnector1">
              <a:avLst/>
            </a:prstGeom>
            <a:noFill/>
            <a:ln w="38100">
              <a:solidFill>
                <a:srgbClr val="800000"/>
              </a:solidFill>
              <a:round/>
              <a:headEnd/>
              <a:tailEnd type="triangle" w="med" len="med"/>
            </a:ln>
          </p:spPr>
        </p:cxnSp>
      </p:grpSp>
      <p:grpSp>
        <p:nvGrpSpPr>
          <p:cNvPr id="4" name="Group 78"/>
          <p:cNvGrpSpPr>
            <a:grpSpLocks/>
          </p:cNvGrpSpPr>
          <p:nvPr/>
        </p:nvGrpSpPr>
        <p:grpSpPr bwMode="auto">
          <a:xfrm>
            <a:off x="0" y="1447800"/>
            <a:ext cx="1743075" cy="1371600"/>
            <a:chOff x="0" y="2112"/>
            <a:chExt cx="1098" cy="864"/>
          </a:xfrm>
        </p:grpSpPr>
        <p:pic>
          <p:nvPicPr>
            <p:cNvPr id="1065" name="Picture 26"/>
            <p:cNvPicPr>
              <a:picLocks noChangeAspect="1" noChangeArrowheads="1"/>
            </p:cNvPicPr>
            <p:nvPr/>
          </p:nvPicPr>
          <p:blipFill>
            <a:blip r:embed="rId7" cstate="print"/>
            <a:srcRect/>
            <a:stretch>
              <a:fillRect/>
            </a:stretch>
          </p:blipFill>
          <p:spPr bwMode="auto">
            <a:xfrm>
              <a:off x="0" y="2112"/>
              <a:ext cx="624" cy="425"/>
            </a:xfrm>
            <a:prstGeom prst="rect">
              <a:avLst/>
            </a:prstGeom>
            <a:noFill/>
            <a:ln w="9525">
              <a:noFill/>
              <a:miter lim="800000"/>
              <a:headEnd/>
              <a:tailEnd/>
            </a:ln>
          </p:spPr>
        </p:pic>
        <p:sp>
          <p:nvSpPr>
            <p:cNvPr id="1066" name="Text Box 51"/>
            <p:cNvSpPr txBox="1">
              <a:spLocks noChangeArrowheads="1"/>
            </p:cNvSpPr>
            <p:nvPr/>
          </p:nvSpPr>
          <p:spPr bwMode="auto">
            <a:xfrm>
              <a:off x="336" y="2592"/>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cxnSp>
          <p:nvCxnSpPr>
            <p:cNvPr id="1067" name="AutoShape 60"/>
            <p:cNvCxnSpPr>
              <a:cxnSpLocks noChangeShapeType="1"/>
            </p:cNvCxnSpPr>
            <p:nvPr/>
          </p:nvCxnSpPr>
          <p:spPr bwMode="auto">
            <a:xfrm flipV="1">
              <a:off x="303" y="2537"/>
              <a:ext cx="9" cy="439"/>
            </a:xfrm>
            <a:prstGeom prst="straightConnector1">
              <a:avLst/>
            </a:prstGeom>
            <a:noFill/>
            <a:ln w="38100">
              <a:solidFill>
                <a:srgbClr val="800000"/>
              </a:solidFill>
              <a:round/>
              <a:headEnd/>
              <a:tailEnd type="triangle" w="med" len="med"/>
            </a:ln>
          </p:spPr>
        </p:cxnSp>
      </p:grpSp>
      <p:grpSp>
        <p:nvGrpSpPr>
          <p:cNvPr id="5" name="Group 77"/>
          <p:cNvGrpSpPr>
            <a:grpSpLocks/>
          </p:cNvGrpSpPr>
          <p:nvPr/>
        </p:nvGrpSpPr>
        <p:grpSpPr bwMode="auto">
          <a:xfrm>
            <a:off x="152400" y="3714750"/>
            <a:ext cx="1590675" cy="1238250"/>
            <a:chOff x="96" y="3540"/>
            <a:chExt cx="1002" cy="780"/>
          </a:xfrm>
        </p:grpSpPr>
        <p:sp>
          <p:nvSpPr>
            <p:cNvPr id="1062" name="Text Box 50"/>
            <p:cNvSpPr txBox="1">
              <a:spLocks noChangeArrowheads="1"/>
            </p:cNvSpPr>
            <p:nvPr/>
          </p:nvSpPr>
          <p:spPr bwMode="auto">
            <a:xfrm>
              <a:off x="336" y="36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pic>
          <p:nvPicPr>
            <p:cNvPr id="1063" name="Picture 58"/>
            <p:cNvPicPr>
              <a:picLocks noChangeAspect="1" noChangeArrowheads="1"/>
            </p:cNvPicPr>
            <p:nvPr/>
          </p:nvPicPr>
          <p:blipFill>
            <a:blip r:embed="rId8" cstate="print"/>
            <a:srcRect/>
            <a:stretch>
              <a:fillRect/>
            </a:stretch>
          </p:blipFill>
          <p:spPr bwMode="auto">
            <a:xfrm>
              <a:off x="96" y="3888"/>
              <a:ext cx="403" cy="432"/>
            </a:xfrm>
            <a:prstGeom prst="rect">
              <a:avLst/>
            </a:prstGeom>
            <a:noFill/>
            <a:ln w="9525">
              <a:noFill/>
              <a:miter lim="800000"/>
              <a:headEnd/>
              <a:tailEnd/>
            </a:ln>
          </p:spPr>
        </p:pic>
        <p:cxnSp>
          <p:nvCxnSpPr>
            <p:cNvPr id="1064" name="AutoShape 61"/>
            <p:cNvCxnSpPr>
              <a:cxnSpLocks noChangeShapeType="1"/>
            </p:cNvCxnSpPr>
            <p:nvPr/>
          </p:nvCxnSpPr>
          <p:spPr bwMode="auto">
            <a:xfrm flipH="1">
              <a:off x="298" y="3540"/>
              <a:ext cx="5" cy="348"/>
            </a:xfrm>
            <a:prstGeom prst="straightConnector1">
              <a:avLst/>
            </a:prstGeom>
            <a:noFill/>
            <a:ln w="38100">
              <a:solidFill>
                <a:srgbClr val="800000"/>
              </a:solidFill>
              <a:round/>
              <a:headEnd/>
              <a:tailEnd type="triangle" w="med" len="med"/>
            </a:ln>
          </p:spPr>
        </p:cxnSp>
      </p:grpSp>
      <p:grpSp>
        <p:nvGrpSpPr>
          <p:cNvPr id="6" name="Group 76"/>
          <p:cNvGrpSpPr>
            <a:grpSpLocks/>
          </p:cNvGrpSpPr>
          <p:nvPr/>
        </p:nvGrpSpPr>
        <p:grpSpPr bwMode="auto">
          <a:xfrm>
            <a:off x="152400" y="2819400"/>
            <a:ext cx="1676400" cy="895350"/>
            <a:chOff x="96" y="2976"/>
            <a:chExt cx="1056" cy="564"/>
          </a:xfrm>
        </p:grpSpPr>
        <p:pic>
          <p:nvPicPr>
            <p:cNvPr id="1059" name="Picture 22"/>
            <p:cNvPicPr>
              <a:picLocks noChangeAspect="1" noChangeArrowheads="1"/>
            </p:cNvPicPr>
            <p:nvPr/>
          </p:nvPicPr>
          <p:blipFill>
            <a:blip r:embed="rId9" cstate="print"/>
            <a:srcRect/>
            <a:stretch>
              <a:fillRect/>
            </a:stretch>
          </p:blipFill>
          <p:spPr bwMode="auto">
            <a:xfrm>
              <a:off x="96" y="2976"/>
              <a:ext cx="413" cy="564"/>
            </a:xfrm>
            <a:prstGeom prst="rect">
              <a:avLst/>
            </a:prstGeom>
            <a:noFill/>
            <a:ln w="9525">
              <a:noFill/>
              <a:miter lim="800000"/>
              <a:headEnd/>
              <a:tailEnd/>
            </a:ln>
          </p:spPr>
        </p:pic>
        <p:sp>
          <p:nvSpPr>
            <p:cNvPr id="1060" name="Text Box 49"/>
            <p:cNvSpPr txBox="1">
              <a:spLocks noChangeArrowheads="1"/>
            </p:cNvSpPr>
            <p:nvPr/>
          </p:nvSpPr>
          <p:spPr bwMode="auto">
            <a:xfrm>
              <a:off x="528" y="3072"/>
              <a:ext cx="624" cy="192"/>
            </a:xfrm>
            <a:prstGeom prst="rect">
              <a:avLst/>
            </a:prstGeom>
            <a:noFill/>
            <a:ln w="9525">
              <a:noFill/>
              <a:miter lim="800000"/>
              <a:headEnd/>
              <a:tailEnd/>
            </a:ln>
          </p:spPr>
          <p:txBody>
            <a:bodyPr wrap="none">
              <a:spAutoFit/>
            </a:bodyPr>
            <a:lstStyle/>
            <a:p>
              <a:r>
                <a:rPr lang="en-US" sz="1400" b="1">
                  <a:solidFill>
                    <a:srgbClr val="800000"/>
                  </a:solidFill>
                </a:rPr>
                <a:t>hasAgent</a:t>
              </a:r>
            </a:p>
          </p:txBody>
        </p:sp>
        <p:cxnSp>
          <p:nvCxnSpPr>
            <p:cNvPr id="1061" name="AutoShape 62"/>
            <p:cNvCxnSpPr>
              <a:cxnSpLocks noChangeShapeType="1"/>
            </p:cNvCxnSpPr>
            <p:nvPr/>
          </p:nvCxnSpPr>
          <p:spPr bwMode="auto">
            <a:xfrm flipH="1">
              <a:off x="509" y="3255"/>
              <a:ext cx="643" cy="3"/>
            </a:xfrm>
            <a:prstGeom prst="straightConnector1">
              <a:avLst/>
            </a:prstGeom>
            <a:noFill/>
            <a:ln w="38100">
              <a:solidFill>
                <a:srgbClr val="800000"/>
              </a:solidFill>
              <a:round/>
              <a:headEnd/>
              <a:tailEnd type="triangle" w="med" len="med"/>
            </a:ln>
          </p:spPr>
        </p:cxnSp>
      </p:grpSp>
      <p:grpSp>
        <p:nvGrpSpPr>
          <p:cNvPr id="61" name="Group 60"/>
          <p:cNvGrpSpPr/>
          <p:nvPr/>
        </p:nvGrpSpPr>
        <p:grpSpPr>
          <a:xfrm>
            <a:off x="3200400" y="2743200"/>
            <a:ext cx="3025775" cy="2286000"/>
            <a:chOff x="3200400" y="2743200"/>
            <a:chExt cx="3025775" cy="2286000"/>
          </a:xfrm>
        </p:grpSpPr>
        <p:pic>
          <p:nvPicPr>
            <p:cNvPr id="1050" name="Picture 16"/>
            <p:cNvPicPr>
              <a:picLocks noChangeAspect="1" noChangeArrowheads="1"/>
            </p:cNvPicPr>
            <p:nvPr/>
          </p:nvPicPr>
          <p:blipFill>
            <a:blip r:embed="rId10" cstate="print"/>
            <a:srcRect/>
            <a:stretch>
              <a:fillRect/>
            </a:stretch>
          </p:blipFill>
          <p:spPr bwMode="auto">
            <a:xfrm>
              <a:off x="3733800" y="2743200"/>
              <a:ext cx="609600" cy="838200"/>
            </a:xfrm>
            <a:prstGeom prst="rect">
              <a:avLst/>
            </a:prstGeom>
            <a:noFill/>
            <a:ln w="9525">
              <a:noFill/>
              <a:miter lim="800000"/>
              <a:headEnd/>
              <a:tailEnd/>
            </a:ln>
          </p:spPr>
        </p:pic>
        <p:pic>
          <p:nvPicPr>
            <p:cNvPr id="1051" name="Picture 17"/>
            <p:cNvPicPr>
              <a:picLocks noChangeAspect="1" noChangeArrowheads="1"/>
            </p:cNvPicPr>
            <p:nvPr/>
          </p:nvPicPr>
          <p:blipFill>
            <a:blip r:embed="rId11" cstate="print"/>
            <a:srcRect/>
            <a:stretch>
              <a:fillRect/>
            </a:stretch>
          </p:blipFill>
          <p:spPr bwMode="auto">
            <a:xfrm>
              <a:off x="4953000" y="2743200"/>
              <a:ext cx="762000" cy="838200"/>
            </a:xfrm>
            <a:prstGeom prst="rect">
              <a:avLst/>
            </a:prstGeom>
            <a:noFill/>
            <a:ln w="9525">
              <a:noFill/>
              <a:miter lim="800000"/>
              <a:headEnd/>
              <a:tailEnd/>
            </a:ln>
          </p:spPr>
        </p:pic>
        <p:sp>
          <p:nvSpPr>
            <p:cNvPr id="1052" name="Text Box 54"/>
            <p:cNvSpPr txBox="1">
              <a:spLocks noChangeArrowheads="1"/>
            </p:cNvSpPr>
            <p:nvPr/>
          </p:nvSpPr>
          <p:spPr bwMode="auto">
            <a:xfrm>
              <a:off x="5105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sp>
          <p:nvSpPr>
            <p:cNvPr id="1053" name="Text Box 55"/>
            <p:cNvSpPr txBox="1">
              <a:spLocks noChangeArrowheads="1"/>
            </p:cNvSpPr>
            <p:nvPr/>
          </p:nvSpPr>
          <p:spPr bwMode="auto">
            <a:xfrm>
              <a:off x="3200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cxnSp>
          <p:nvCxnSpPr>
            <p:cNvPr id="1055" name="AutoShape 65"/>
            <p:cNvCxnSpPr>
              <a:cxnSpLocks noChangeShapeType="1"/>
              <a:endCxn id="1051" idx="2"/>
            </p:cNvCxnSpPr>
            <p:nvPr/>
          </p:nvCxnSpPr>
          <p:spPr bwMode="auto">
            <a:xfrm rot="5400000" flipH="1" flipV="1">
              <a:off x="4324350" y="4019550"/>
              <a:ext cx="1447800" cy="571500"/>
            </a:xfrm>
            <a:prstGeom prst="straightConnector1">
              <a:avLst/>
            </a:prstGeom>
            <a:noFill/>
            <a:ln w="38100">
              <a:solidFill>
                <a:srgbClr val="800000"/>
              </a:solidFill>
              <a:round/>
              <a:headEnd/>
              <a:tailEnd type="triangle" w="med" len="med"/>
            </a:ln>
          </p:spPr>
        </p:cxnSp>
        <p:cxnSp>
          <p:nvCxnSpPr>
            <p:cNvPr id="1056" name="AutoShape 66"/>
            <p:cNvCxnSpPr>
              <a:cxnSpLocks noChangeShapeType="1"/>
              <a:endCxn id="1050" idx="2"/>
            </p:cNvCxnSpPr>
            <p:nvPr/>
          </p:nvCxnSpPr>
          <p:spPr bwMode="auto">
            <a:xfrm rot="16200000" flipV="1">
              <a:off x="3676650" y="3943350"/>
              <a:ext cx="1447800" cy="723900"/>
            </a:xfrm>
            <a:prstGeom prst="straightConnector1">
              <a:avLst/>
            </a:prstGeom>
            <a:noFill/>
            <a:ln w="38100">
              <a:solidFill>
                <a:srgbClr val="800000"/>
              </a:solidFill>
              <a:round/>
              <a:headEnd/>
              <a:tailEnd type="triangle" w="med" len="med"/>
            </a:ln>
          </p:spPr>
        </p:cxnSp>
      </p:grpSp>
      <p:grpSp>
        <p:nvGrpSpPr>
          <p:cNvPr id="9" name="Group 73"/>
          <p:cNvGrpSpPr>
            <a:grpSpLocks/>
          </p:cNvGrpSpPr>
          <p:nvPr/>
        </p:nvGrpSpPr>
        <p:grpSpPr bwMode="auto">
          <a:xfrm>
            <a:off x="3657600" y="1752600"/>
            <a:ext cx="2962275" cy="990600"/>
            <a:chOff x="2592" y="816"/>
            <a:chExt cx="1866" cy="624"/>
          </a:xfrm>
        </p:grpSpPr>
        <p:pic>
          <p:nvPicPr>
            <p:cNvPr id="1043" name="Picture 19"/>
            <p:cNvPicPr>
              <a:picLocks noChangeAspect="1" noChangeArrowheads="1"/>
            </p:cNvPicPr>
            <p:nvPr/>
          </p:nvPicPr>
          <p:blipFill>
            <a:blip r:embed="rId12" cstate="print"/>
            <a:srcRect/>
            <a:stretch>
              <a:fillRect/>
            </a:stretch>
          </p:blipFill>
          <p:spPr bwMode="auto">
            <a:xfrm>
              <a:off x="3360" y="864"/>
              <a:ext cx="576" cy="336"/>
            </a:xfrm>
            <a:prstGeom prst="rect">
              <a:avLst/>
            </a:prstGeom>
            <a:noFill/>
            <a:ln w="9525">
              <a:noFill/>
              <a:miter lim="800000"/>
              <a:headEnd/>
              <a:tailEnd/>
            </a:ln>
          </p:spPr>
        </p:pic>
        <p:pic>
          <p:nvPicPr>
            <p:cNvPr id="1044" name="Picture 20"/>
            <p:cNvPicPr>
              <a:picLocks noChangeAspect="1" noChangeArrowheads="1"/>
            </p:cNvPicPr>
            <p:nvPr/>
          </p:nvPicPr>
          <p:blipFill>
            <a:blip r:embed="rId13" cstate="print"/>
            <a:srcRect/>
            <a:stretch>
              <a:fillRect/>
            </a:stretch>
          </p:blipFill>
          <p:spPr bwMode="auto">
            <a:xfrm>
              <a:off x="2592" y="816"/>
              <a:ext cx="385" cy="399"/>
            </a:xfrm>
            <a:prstGeom prst="rect">
              <a:avLst/>
            </a:prstGeom>
            <a:noFill/>
            <a:ln w="9525">
              <a:noFill/>
              <a:miter lim="800000"/>
              <a:headEnd/>
              <a:tailEnd/>
            </a:ln>
          </p:spPr>
        </p:pic>
        <p:sp>
          <p:nvSpPr>
            <p:cNvPr id="1045" name="Text Box 52"/>
            <p:cNvSpPr txBox="1">
              <a:spLocks noChangeArrowheads="1"/>
            </p:cNvSpPr>
            <p:nvPr/>
          </p:nvSpPr>
          <p:spPr bwMode="auto">
            <a:xfrm>
              <a:off x="3696" y="12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sp>
          <p:nvSpPr>
            <p:cNvPr id="1046" name="Text Box 53"/>
            <p:cNvSpPr txBox="1">
              <a:spLocks noChangeArrowheads="1"/>
            </p:cNvSpPr>
            <p:nvPr/>
          </p:nvSpPr>
          <p:spPr bwMode="auto">
            <a:xfrm>
              <a:off x="2784" y="12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cxnSp>
          <p:nvCxnSpPr>
            <p:cNvPr id="1047" name="AutoShape 67"/>
            <p:cNvCxnSpPr>
              <a:cxnSpLocks noChangeShapeType="1"/>
            </p:cNvCxnSpPr>
            <p:nvPr/>
          </p:nvCxnSpPr>
          <p:spPr bwMode="auto">
            <a:xfrm flipV="1">
              <a:off x="2784" y="1215"/>
              <a:ext cx="1" cy="225"/>
            </a:xfrm>
            <a:prstGeom prst="straightConnector1">
              <a:avLst/>
            </a:prstGeom>
            <a:noFill/>
            <a:ln w="38100">
              <a:solidFill>
                <a:srgbClr val="800000"/>
              </a:solidFill>
              <a:round/>
              <a:headEnd/>
              <a:tailEnd type="triangle" w="med" len="med"/>
            </a:ln>
          </p:spPr>
        </p:cxnSp>
        <p:cxnSp>
          <p:nvCxnSpPr>
            <p:cNvPr id="1048" name="AutoShape 68"/>
            <p:cNvCxnSpPr>
              <a:cxnSpLocks noChangeShapeType="1"/>
            </p:cNvCxnSpPr>
            <p:nvPr/>
          </p:nvCxnSpPr>
          <p:spPr bwMode="auto">
            <a:xfrm flipV="1">
              <a:off x="3648" y="1200"/>
              <a:ext cx="0" cy="240"/>
            </a:xfrm>
            <a:prstGeom prst="straightConnector1">
              <a:avLst/>
            </a:prstGeom>
            <a:noFill/>
            <a:ln w="38100">
              <a:solidFill>
                <a:srgbClr val="800000"/>
              </a:solidFill>
              <a:round/>
              <a:headEnd/>
              <a:tailEnd type="triangle" w="med" len="med"/>
            </a:ln>
          </p:spPr>
        </p:cxnSp>
      </p:grpSp>
      <p:sp>
        <p:nvSpPr>
          <p:cNvPr id="1037" name="Text Box 69"/>
          <p:cNvSpPr txBox="1">
            <a:spLocks noChangeArrowheads="1"/>
          </p:cNvSpPr>
          <p:nvPr/>
        </p:nvSpPr>
        <p:spPr bwMode="auto">
          <a:xfrm>
            <a:off x="914400" y="5943600"/>
            <a:ext cx="2438400" cy="274638"/>
          </a:xfrm>
          <a:prstGeom prst="rect">
            <a:avLst/>
          </a:prstGeom>
          <a:noFill/>
          <a:ln w="9525">
            <a:noFill/>
            <a:miter lim="800000"/>
            <a:headEnd/>
            <a:tailEnd/>
          </a:ln>
        </p:spPr>
        <p:txBody>
          <a:bodyPr>
            <a:spAutoFit/>
          </a:bodyPr>
          <a:lstStyle/>
          <a:p>
            <a:r>
              <a:rPr lang="en-US" sz="1200" b="1"/>
              <a:t>(http://utep.edu/myDataSet.xls)</a:t>
            </a:r>
          </a:p>
        </p:txBody>
      </p:sp>
      <p:sp>
        <p:nvSpPr>
          <p:cNvPr id="1038" name="Text Box 70"/>
          <p:cNvSpPr txBox="1">
            <a:spLocks noChangeArrowheads="1"/>
          </p:cNvSpPr>
          <p:nvPr/>
        </p:nvSpPr>
        <p:spPr bwMode="auto">
          <a:xfrm>
            <a:off x="6248400" y="5867400"/>
            <a:ext cx="2743200" cy="274638"/>
          </a:xfrm>
          <a:prstGeom prst="rect">
            <a:avLst/>
          </a:prstGeom>
          <a:noFill/>
          <a:ln w="9525">
            <a:noFill/>
            <a:miter lim="800000"/>
            <a:headEnd/>
            <a:tailEnd/>
          </a:ln>
        </p:spPr>
        <p:txBody>
          <a:bodyPr>
            <a:spAutoFit/>
          </a:bodyPr>
          <a:lstStyle/>
          <a:p>
            <a:r>
              <a:rPr lang="en-US" sz="1200" b="1" dirty="0"/>
              <a:t>(http://utep.edu/myGravityMap.gif)</a:t>
            </a:r>
          </a:p>
        </p:txBody>
      </p:sp>
      <p:sp>
        <p:nvSpPr>
          <p:cNvPr id="3151" name="AutoShape 79"/>
          <p:cNvSpPr>
            <a:spLocks noChangeArrowheads="1"/>
          </p:cNvSpPr>
          <p:nvPr/>
        </p:nvSpPr>
        <p:spPr bwMode="auto">
          <a:xfrm>
            <a:off x="7086600" y="1143000"/>
            <a:ext cx="1600200" cy="990600"/>
          </a:xfrm>
          <a:prstGeom prst="wedgeRoundRectCallout">
            <a:avLst>
              <a:gd name="adj1" fmla="val 7838"/>
              <a:gd name="adj2" fmla="val 89421"/>
              <a:gd name="adj3" fmla="val 16667"/>
            </a:avLst>
          </a:prstGeom>
          <a:solidFill>
            <a:srgbClr val="FFCC99"/>
          </a:solidFill>
          <a:ln w="9525">
            <a:solidFill>
              <a:schemeClr val="tx1"/>
            </a:solidFill>
            <a:miter lim="800000"/>
            <a:headEnd/>
            <a:tailEnd/>
          </a:ln>
        </p:spPr>
        <p:txBody>
          <a:bodyPr/>
          <a:lstStyle/>
          <a:p>
            <a:pPr algn="ctr"/>
            <a:r>
              <a:rPr lang="en-US" dirty="0"/>
              <a:t>What are the sources for  this map?</a:t>
            </a:r>
          </a:p>
        </p:txBody>
      </p:sp>
      <p:sp>
        <p:nvSpPr>
          <p:cNvPr id="3153" name="AutoShape 81"/>
          <p:cNvSpPr>
            <a:spLocks noChangeArrowheads="1"/>
          </p:cNvSpPr>
          <p:nvPr/>
        </p:nvSpPr>
        <p:spPr bwMode="auto">
          <a:xfrm>
            <a:off x="5638800" y="1524000"/>
            <a:ext cx="1600200" cy="990600"/>
          </a:xfrm>
          <a:prstGeom prst="wedgeRoundRectCallout">
            <a:avLst>
              <a:gd name="adj1" fmla="val 60218"/>
              <a:gd name="adj2" fmla="val 104806"/>
              <a:gd name="adj3" fmla="val 16667"/>
            </a:avLst>
          </a:prstGeom>
          <a:solidFill>
            <a:srgbClr val="FFCC99"/>
          </a:solidFill>
          <a:ln w="9525">
            <a:solidFill>
              <a:schemeClr val="tx1"/>
            </a:solidFill>
            <a:miter lim="800000"/>
            <a:headEnd/>
            <a:tailEnd/>
          </a:ln>
        </p:spPr>
        <p:txBody>
          <a:bodyPr/>
          <a:lstStyle/>
          <a:p>
            <a:pPr algn="ctr"/>
            <a:r>
              <a:rPr lang="en-US"/>
              <a:t>How accurate is this map?</a:t>
            </a:r>
          </a:p>
        </p:txBody>
      </p:sp>
      <p:pic>
        <p:nvPicPr>
          <p:cNvPr id="3154" name="Picture 82"/>
          <p:cNvPicPr>
            <a:picLocks noChangeAspect="1" noChangeArrowheads="1"/>
          </p:cNvPicPr>
          <p:nvPr/>
        </p:nvPicPr>
        <p:blipFill>
          <a:blip r:embed="rId14" cstate="print"/>
          <a:srcRect/>
          <a:stretch>
            <a:fillRect/>
          </a:stretch>
        </p:blipFill>
        <p:spPr bwMode="auto">
          <a:xfrm>
            <a:off x="6934200" y="2514600"/>
            <a:ext cx="1609725" cy="1516063"/>
          </a:xfrm>
          <a:prstGeom prst="rect">
            <a:avLst/>
          </a:prstGeom>
          <a:noFill/>
          <a:ln w="9525">
            <a:noFill/>
            <a:miter lim="800000"/>
            <a:headEnd/>
            <a:tailEnd/>
          </a:ln>
        </p:spPr>
      </p:pic>
      <p:grpSp>
        <p:nvGrpSpPr>
          <p:cNvPr id="60" name="Group 59"/>
          <p:cNvGrpSpPr/>
          <p:nvPr/>
        </p:nvGrpSpPr>
        <p:grpSpPr>
          <a:xfrm>
            <a:off x="3429000" y="4800600"/>
            <a:ext cx="3124200" cy="690563"/>
            <a:chOff x="3429000" y="4800600"/>
            <a:chExt cx="3124200" cy="690563"/>
          </a:xfrm>
        </p:grpSpPr>
        <p:sp>
          <p:nvSpPr>
            <p:cNvPr id="1057" name="Text Box 44"/>
            <p:cNvSpPr txBox="1">
              <a:spLocks noChangeArrowheads="1"/>
            </p:cNvSpPr>
            <p:nvPr/>
          </p:nvSpPr>
          <p:spPr bwMode="auto">
            <a:xfrm>
              <a:off x="4953000" y="4800600"/>
              <a:ext cx="1600200" cy="304800"/>
            </a:xfrm>
            <a:prstGeom prst="rect">
              <a:avLst/>
            </a:prstGeom>
            <a:noFill/>
            <a:ln w="9525">
              <a:noFill/>
              <a:miter lim="800000"/>
              <a:headEnd/>
              <a:tailEnd/>
            </a:ln>
          </p:spPr>
          <p:txBody>
            <a:bodyPr>
              <a:spAutoFit/>
            </a:bodyPr>
            <a:lstStyle/>
            <a:p>
              <a:r>
                <a:rPr lang="en-US" sz="1400" b="1" dirty="0" err="1">
                  <a:solidFill>
                    <a:srgbClr val="800000"/>
                  </a:solidFill>
                </a:rPr>
                <a:t>isConsequentOf</a:t>
              </a:r>
              <a:endParaRPr lang="en-US" sz="1400" b="1" dirty="0">
                <a:solidFill>
                  <a:srgbClr val="800000"/>
                </a:solidFill>
              </a:endParaRPr>
            </a:p>
          </p:txBody>
        </p:sp>
        <p:cxnSp>
          <p:nvCxnSpPr>
            <p:cNvPr id="1058" name="AutoShape 63"/>
            <p:cNvCxnSpPr>
              <a:cxnSpLocks noChangeShapeType="1"/>
              <a:endCxn id="1049" idx="3"/>
            </p:cNvCxnSpPr>
            <p:nvPr/>
          </p:nvCxnSpPr>
          <p:spPr bwMode="auto">
            <a:xfrm rot="10800000" flipV="1">
              <a:off x="5334000" y="5257800"/>
              <a:ext cx="1143000" cy="2382"/>
            </a:xfrm>
            <a:prstGeom prst="straightConnector1">
              <a:avLst/>
            </a:prstGeom>
            <a:noFill/>
            <a:ln w="38100">
              <a:solidFill>
                <a:srgbClr val="800000"/>
              </a:solidFill>
              <a:round/>
              <a:headEnd/>
              <a:tailEnd type="triangle" w="med" len="med"/>
            </a:ln>
          </p:spPr>
        </p:cxnSp>
        <p:pic>
          <p:nvPicPr>
            <p:cNvPr id="1049" name="Picture 15"/>
            <p:cNvPicPr>
              <a:picLocks noChangeAspect="1" noChangeArrowheads="1"/>
            </p:cNvPicPr>
            <p:nvPr/>
          </p:nvPicPr>
          <p:blipFill>
            <a:blip r:embed="rId15" cstate="print"/>
            <a:srcRect/>
            <a:stretch>
              <a:fillRect/>
            </a:stretch>
          </p:blipFill>
          <p:spPr bwMode="auto">
            <a:xfrm>
              <a:off x="4191000" y="5029200"/>
              <a:ext cx="1143000" cy="461963"/>
            </a:xfrm>
            <a:prstGeom prst="rect">
              <a:avLst/>
            </a:prstGeom>
            <a:noFill/>
            <a:ln w="9525">
              <a:noFill/>
              <a:miter lim="800000"/>
              <a:headEnd/>
              <a:tailEnd/>
            </a:ln>
          </p:spPr>
        </p:pic>
        <p:cxnSp>
          <p:nvCxnSpPr>
            <p:cNvPr id="1054" name="AutoShape 64"/>
            <p:cNvCxnSpPr>
              <a:cxnSpLocks noChangeShapeType="1"/>
              <a:stCxn id="1049" idx="1"/>
              <a:endCxn id="1028" idx="3"/>
            </p:cNvCxnSpPr>
            <p:nvPr/>
          </p:nvCxnSpPr>
          <p:spPr bwMode="auto">
            <a:xfrm rot="10800000" flipV="1">
              <a:off x="3429000" y="5260182"/>
              <a:ext cx="762000" cy="11906"/>
            </a:xfrm>
            <a:prstGeom prst="straightConnector1">
              <a:avLst/>
            </a:prstGeom>
            <a:noFill/>
            <a:ln w="38100">
              <a:solidFill>
                <a:srgbClr val="800000"/>
              </a:solidFill>
              <a:round/>
              <a:headEnd/>
              <a:tailEnd type="triangle" w="med" len="med"/>
            </a:ln>
          </p:spPr>
        </p:cxnSp>
        <p:sp>
          <p:nvSpPr>
            <p:cNvPr id="55" name="Text Box 55"/>
            <p:cNvSpPr txBox="1">
              <a:spLocks noChangeArrowheads="1"/>
            </p:cNvSpPr>
            <p:nvPr/>
          </p:nvSpPr>
          <p:spPr bwMode="auto">
            <a:xfrm>
              <a:off x="3429000" y="4800600"/>
              <a:ext cx="1302857" cy="307777"/>
            </a:xfrm>
            <a:prstGeom prst="rect">
              <a:avLst/>
            </a:prstGeom>
            <a:noFill/>
            <a:ln w="9525">
              <a:noFill/>
              <a:miter lim="800000"/>
              <a:headEnd/>
              <a:tailEnd/>
            </a:ln>
          </p:spPr>
          <p:txBody>
            <a:bodyPr wrap="none">
              <a:spAutoFit/>
            </a:bodyPr>
            <a:lstStyle/>
            <a:p>
              <a:r>
                <a:rPr lang="en-US" sz="1400" b="1" dirty="0" err="1" smtClean="0">
                  <a:solidFill>
                    <a:srgbClr val="800000"/>
                  </a:solidFill>
                </a:rPr>
                <a:t>hasAntecedent</a:t>
              </a:r>
              <a:endParaRPr lang="en-US" sz="1400" b="1" dirty="0">
                <a:solidFill>
                  <a:srgbClr val="800000"/>
                </a:solidFill>
              </a:endParaRPr>
            </a:p>
          </p:txBody>
        </p:sp>
      </p:grpSp>
      <p:sp>
        <p:nvSpPr>
          <p:cNvPr id="3152" name="AutoShape 80"/>
          <p:cNvSpPr>
            <a:spLocks noChangeArrowheads="1"/>
          </p:cNvSpPr>
          <p:nvPr/>
        </p:nvSpPr>
        <p:spPr bwMode="auto">
          <a:xfrm>
            <a:off x="5562600" y="2743200"/>
            <a:ext cx="1600200" cy="990600"/>
          </a:xfrm>
          <a:prstGeom prst="wedgeRoundRectCallout">
            <a:avLst>
              <a:gd name="adj1" fmla="val 62403"/>
              <a:gd name="adj2" fmla="val 8171"/>
              <a:gd name="adj3" fmla="val 16667"/>
            </a:avLst>
          </a:prstGeom>
          <a:solidFill>
            <a:srgbClr val="FFCC99"/>
          </a:solidFill>
          <a:ln w="9525">
            <a:solidFill>
              <a:schemeClr val="tx1"/>
            </a:solidFill>
            <a:miter lim="800000"/>
            <a:headEnd/>
            <a:tailEnd/>
          </a:ln>
        </p:spPr>
        <p:txBody>
          <a:bodyPr/>
          <a:lstStyle/>
          <a:p>
            <a:pPr algn="ctr"/>
            <a:r>
              <a:rPr lang="en-US"/>
              <a:t>Can I trust  that this is a quality map?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1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15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51"/>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31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1" grpId="0" animBg="1"/>
      <p:bldP spid="3153" grpId="0" animBg="1"/>
      <p:bldP spid="3153" grpId="1" animBg="1"/>
      <p:bldP spid="3152" grpId="0" animBg="1"/>
      <p:bldP spid="315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1"/>
          <p:cNvSpPr>
            <a:spLocks noGrp="1" noChangeArrowheads="1"/>
          </p:cNvSpPr>
          <p:nvPr>
            <p:ph type="title"/>
          </p:nvPr>
        </p:nvSpPr>
        <p:spPr>
          <a:xfrm>
            <a:off x="152400" y="0"/>
            <a:ext cx="8763000" cy="1143000"/>
          </a:xfrm>
        </p:spPr>
        <p:txBody>
          <a:bodyPr>
            <a:normAutofit fontScale="90000"/>
          </a:bodyPr>
          <a:lstStyle/>
          <a:p>
            <a:pPr eaLnBrk="1" hangingPunct="1"/>
            <a:r>
              <a:rPr lang="en-US" sz="3600" dirty="0" smtClean="0"/>
              <a:t>Provenance: A Required Partial Solution for Data Sharing</a:t>
            </a:r>
            <a:endParaRPr lang="en-US" sz="2000" dirty="0" smtClean="0"/>
          </a:p>
        </p:txBody>
      </p:sp>
      <p:pic>
        <p:nvPicPr>
          <p:cNvPr id="1028" name="Picture 3"/>
          <p:cNvPicPr>
            <a:picLocks noGrp="1" noChangeAspect="1" noChangeArrowheads="1"/>
          </p:cNvPicPr>
          <p:nvPr>
            <p:ph type="body" idx="4294967295"/>
          </p:nvPr>
        </p:nvPicPr>
        <p:blipFill>
          <a:blip r:embed="rId3" cstate="print"/>
          <a:srcRect/>
          <a:stretch>
            <a:fillRect/>
          </a:stretch>
        </p:blipFill>
        <p:spPr>
          <a:xfrm>
            <a:off x="990600" y="4618038"/>
            <a:ext cx="2438400" cy="1308100"/>
          </a:xfrm>
        </p:spPr>
      </p:pic>
      <p:graphicFrame>
        <p:nvGraphicFramePr>
          <p:cNvPr id="1026" name="Object 10"/>
          <p:cNvGraphicFramePr>
            <a:graphicFrameLocks noChangeAspect="1"/>
          </p:cNvGraphicFramePr>
          <p:nvPr>
            <p:ph idx="1"/>
          </p:nvPr>
        </p:nvGraphicFramePr>
        <p:xfrm>
          <a:off x="6477000" y="4541838"/>
          <a:ext cx="2133600" cy="1300162"/>
        </p:xfrm>
        <a:graphic>
          <a:graphicData uri="http://schemas.openxmlformats.org/presentationml/2006/ole">
            <p:oleObj spid="_x0000_s191490" name="Image" r:id="rId4" imgW="9363475" imgH="4681737" progId="">
              <p:embed/>
            </p:oleObj>
          </a:graphicData>
        </a:graphic>
      </p:graphicFrame>
      <p:grpSp>
        <p:nvGrpSpPr>
          <p:cNvPr id="2" name="Group 75"/>
          <p:cNvGrpSpPr>
            <a:grpSpLocks/>
          </p:cNvGrpSpPr>
          <p:nvPr/>
        </p:nvGrpSpPr>
        <p:grpSpPr bwMode="auto">
          <a:xfrm>
            <a:off x="1143000" y="2743200"/>
            <a:ext cx="1447800" cy="1828800"/>
            <a:chOff x="1248" y="1680"/>
            <a:chExt cx="912" cy="1152"/>
          </a:xfrm>
        </p:grpSpPr>
        <p:pic>
          <p:nvPicPr>
            <p:cNvPr id="1071" name="Picture 8"/>
            <p:cNvPicPr>
              <a:picLocks noChangeAspect="1" noChangeArrowheads="1"/>
            </p:cNvPicPr>
            <p:nvPr/>
          </p:nvPicPr>
          <p:blipFill>
            <a:blip r:embed="rId5" cstate="print"/>
            <a:srcRect/>
            <a:stretch>
              <a:fillRect/>
            </a:stretch>
          </p:blipFill>
          <p:spPr bwMode="auto">
            <a:xfrm>
              <a:off x="1680" y="1680"/>
              <a:ext cx="480" cy="558"/>
            </a:xfrm>
            <a:prstGeom prst="rect">
              <a:avLst/>
            </a:prstGeom>
            <a:noFill/>
            <a:ln w="9525">
              <a:noFill/>
              <a:miter lim="800000"/>
              <a:headEnd/>
              <a:tailEnd/>
            </a:ln>
          </p:spPr>
        </p:pic>
        <p:cxnSp>
          <p:nvCxnSpPr>
            <p:cNvPr id="1072" name="AutoShape 29"/>
            <p:cNvCxnSpPr>
              <a:cxnSpLocks noChangeShapeType="1"/>
            </p:cNvCxnSpPr>
            <p:nvPr/>
          </p:nvCxnSpPr>
          <p:spPr bwMode="auto">
            <a:xfrm flipV="1">
              <a:off x="1920" y="2238"/>
              <a:ext cx="0" cy="594"/>
            </a:xfrm>
            <a:prstGeom prst="straightConnector1">
              <a:avLst/>
            </a:prstGeom>
            <a:noFill/>
            <a:ln w="38100">
              <a:solidFill>
                <a:srgbClr val="800000"/>
              </a:solidFill>
              <a:round/>
              <a:headEnd/>
              <a:tailEnd type="triangle" w="med" len="med"/>
            </a:ln>
          </p:spPr>
        </p:cxnSp>
        <p:sp>
          <p:nvSpPr>
            <p:cNvPr id="1073" name="Text Box 46"/>
            <p:cNvSpPr txBox="1">
              <a:spLocks noChangeArrowheads="1"/>
            </p:cNvSpPr>
            <p:nvPr/>
          </p:nvSpPr>
          <p:spPr bwMode="auto">
            <a:xfrm>
              <a:off x="1248" y="2448"/>
              <a:ext cx="687" cy="192"/>
            </a:xfrm>
            <a:prstGeom prst="rect">
              <a:avLst/>
            </a:prstGeom>
            <a:noFill/>
            <a:ln w="9525">
              <a:noFill/>
              <a:miter lim="800000"/>
              <a:headEnd/>
              <a:tailEnd/>
            </a:ln>
          </p:spPr>
          <p:txBody>
            <a:bodyPr wrap="none">
              <a:spAutoFit/>
            </a:bodyPr>
            <a:lstStyle/>
            <a:p>
              <a:r>
                <a:rPr lang="en-US" sz="1400" b="1">
                  <a:solidFill>
                    <a:srgbClr val="800000"/>
                  </a:solidFill>
                </a:rPr>
                <a:t>hasSource</a:t>
              </a:r>
            </a:p>
          </p:txBody>
        </p:sp>
      </p:grpSp>
      <p:grpSp>
        <p:nvGrpSpPr>
          <p:cNvPr id="3" name="Group 74"/>
          <p:cNvGrpSpPr>
            <a:grpSpLocks/>
          </p:cNvGrpSpPr>
          <p:nvPr/>
        </p:nvGrpSpPr>
        <p:grpSpPr bwMode="auto">
          <a:xfrm>
            <a:off x="1066800" y="1828800"/>
            <a:ext cx="1905000" cy="914400"/>
            <a:chOff x="1200" y="1104"/>
            <a:chExt cx="1200" cy="576"/>
          </a:xfrm>
        </p:grpSpPr>
        <p:pic>
          <p:nvPicPr>
            <p:cNvPr id="1068" name="Picture 21"/>
            <p:cNvPicPr>
              <a:picLocks noChangeAspect="1" noChangeArrowheads="1"/>
            </p:cNvPicPr>
            <p:nvPr/>
          </p:nvPicPr>
          <p:blipFill>
            <a:blip r:embed="rId6" cstate="print"/>
            <a:srcRect/>
            <a:stretch>
              <a:fillRect/>
            </a:stretch>
          </p:blipFill>
          <p:spPr bwMode="auto">
            <a:xfrm>
              <a:off x="1440" y="1104"/>
              <a:ext cx="960" cy="234"/>
            </a:xfrm>
            <a:prstGeom prst="rect">
              <a:avLst/>
            </a:prstGeom>
            <a:noFill/>
            <a:ln w="9525">
              <a:noFill/>
              <a:miter lim="800000"/>
              <a:headEnd/>
              <a:tailEnd/>
            </a:ln>
          </p:spPr>
        </p:pic>
        <p:sp>
          <p:nvSpPr>
            <p:cNvPr id="1069" name="Text Box 56"/>
            <p:cNvSpPr txBox="1">
              <a:spLocks noChangeArrowheads="1"/>
            </p:cNvSpPr>
            <p:nvPr/>
          </p:nvSpPr>
          <p:spPr bwMode="auto">
            <a:xfrm>
              <a:off x="1200" y="1440"/>
              <a:ext cx="706" cy="192"/>
            </a:xfrm>
            <a:prstGeom prst="rect">
              <a:avLst/>
            </a:prstGeom>
            <a:noFill/>
            <a:ln w="9525">
              <a:noFill/>
              <a:miter lim="800000"/>
              <a:headEnd/>
              <a:tailEnd/>
            </a:ln>
          </p:spPr>
          <p:txBody>
            <a:bodyPr wrap="none">
              <a:spAutoFit/>
            </a:bodyPr>
            <a:lstStyle/>
            <a:p>
              <a:r>
                <a:rPr lang="en-US" sz="1400" b="1">
                  <a:solidFill>
                    <a:srgbClr val="800000"/>
                  </a:solidFill>
                </a:rPr>
                <a:t>hasCreator</a:t>
              </a:r>
            </a:p>
          </p:txBody>
        </p:sp>
        <p:cxnSp>
          <p:nvCxnSpPr>
            <p:cNvPr id="1070" name="AutoShape 59"/>
            <p:cNvCxnSpPr>
              <a:cxnSpLocks noChangeShapeType="1"/>
            </p:cNvCxnSpPr>
            <p:nvPr/>
          </p:nvCxnSpPr>
          <p:spPr bwMode="auto">
            <a:xfrm flipV="1">
              <a:off x="1920" y="1338"/>
              <a:ext cx="0" cy="342"/>
            </a:xfrm>
            <a:prstGeom prst="straightConnector1">
              <a:avLst/>
            </a:prstGeom>
            <a:noFill/>
            <a:ln w="38100">
              <a:solidFill>
                <a:srgbClr val="800000"/>
              </a:solidFill>
              <a:round/>
              <a:headEnd/>
              <a:tailEnd type="triangle" w="med" len="med"/>
            </a:ln>
          </p:spPr>
        </p:cxnSp>
      </p:grpSp>
      <p:grpSp>
        <p:nvGrpSpPr>
          <p:cNvPr id="4" name="Group 78"/>
          <p:cNvGrpSpPr>
            <a:grpSpLocks/>
          </p:cNvGrpSpPr>
          <p:nvPr/>
        </p:nvGrpSpPr>
        <p:grpSpPr bwMode="auto">
          <a:xfrm>
            <a:off x="0" y="1447800"/>
            <a:ext cx="1743075" cy="1371600"/>
            <a:chOff x="0" y="2112"/>
            <a:chExt cx="1098" cy="864"/>
          </a:xfrm>
        </p:grpSpPr>
        <p:pic>
          <p:nvPicPr>
            <p:cNvPr id="1065" name="Picture 26"/>
            <p:cNvPicPr>
              <a:picLocks noChangeAspect="1" noChangeArrowheads="1"/>
            </p:cNvPicPr>
            <p:nvPr/>
          </p:nvPicPr>
          <p:blipFill>
            <a:blip r:embed="rId7" cstate="print"/>
            <a:srcRect/>
            <a:stretch>
              <a:fillRect/>
            </a:stretch>
          </p:blipFill>
          <p:spPr bwMode="auto">
            <a:xfrm>
              <a:off x="0" y="2112"/>
              <a:ext cx="624" cy="425"/>
            </a:xfrm>
            <a:prstGeom prst="rect">
              <a:avLst/>
            </a:prstGeom>
            <a:noFill/>
            <a:ln w="9525">
              <a:noFill/>
              <a:miter lim="800000"/>
              <a:headEnd/>
              <a:tailEnd/>
            </a:ln>
          </p:spPr>
        </p:pic>
        <p:sp>
          <p:nvSpPr>
            <p:cNvPr id="1066" name="Text Box 51"/>
            <p:cNvSpPr txBox="1">
              <a:spLocks noChangeArrowheads="1"/>
            </p:cNvSpPr>
            <p:nvPr/>
          </p:nvSpPr>
          <p:spPr bwMode="auto">
            <a:xfrm>
              <a:off x="336" y="2592"/>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cxnSp>
          <p:nvCxnSpPr>
            <p:cNvPr id="1067" name="AutoShape 60"/>
            <p:cNvCxnSpPr>
              <a:cxnSpLocks noChangeShapeType="1"/>
            </p:cNvCxnSpPr>
            <p:nvPr/>
          </p:nvCxnSpPr>
          <p:spPr bwMode="auto">
            <a:xfrm flipV="1">
              <a:off x="303" y="2537"/>
              <a:ext cx="9" cy="439"/>
            </a:xfrm>
            <a:prstGeom prst="straightConnector1">
              <a:avLst/>
            </a:prstGeom>
            <a:noFill/>
            <a:ln w="38100">
              <a:solidFill>
                <a:srgbClr val="800000"/>
              </a:solidFill>
              <a:round/>
              <a:headEnd/>
              <a:tailEnd type="triangle" w="med" len="med"/>
            </a:ln>
          </p:spPr>
        </p:cxnSp>
      </p:grpSp>
      <p:grpSp>
        <p:nvGrpSpPr>
          <p:cNvPr id="5" name="Group 77"/>
          <p:cNvGrpSpPr>
            <a:grpSpLocks/>
          </p:cNvGrpSpPr>
          <p:nvPr/>
        </p:nvGrpSpPr>
        <p:grpSpPr bwMode="auto">
          <a:xfrm>
            <a:off x="152400" y="3714750"/>
            <a:ext cx="1590675" cy="1238250"/>
            <a:chOff x="96" y="3540"/>
            <a:chExt cx="1002" cy="780"/>
          </a:xfrm>
        </p:grpSpPr>
        <p:sp>
          <p:nvSpPr>
            <p:cNvPr id="1062" name="Text Box 50"/>
            <p:cNvSpPr txBox="1">
              <a:spLocks noChangeArrowheads="1"/>
            </p:cNvSpPr>
            <p:nvPr/>
          </p:nvSpPr>
          <p:spPr bwMode="auto">
            <a:xfrm>
              <a:off x="336" y="36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pic>
          <p:nvPicPr>
            <p:cNvPr id="1063" name="Picture 58"/>
            <p:cNvPicPr>
              <a:picLocks noChangeAspect="1" noChangeArrowheads="1"/>
            </p:cNvPicPr>
            <p:nvPr/>
          </p:nvPicPr>
          <p:blipFill>
            <a:blip r:embed="rId8" cstate="print"/>
            <a:srcRect/>
            <a:stretch>
              <a:fillRect/>
            </a:stretch>
          </p:blipFill>
          <p:spPr bwMode="auto">
            <a:xfrm>
              <a:off x="96" y="3888"/>
              <a:ext cx="403" cy="432"/>
            </a:xfrm>
            <a:prstGeom prst="rect">
              <a:avLst/>
            </a:prstGeom>
            <a:noFill/>
            <a:ln w="9525">
              <a:noFill/>
              <a:miter lim="800000"/>
              <a:headEnd/>
              <a:tailEnd/>
            </a:ln>
          </p:spPr>
        </p:pic>
        <p:cxnSp>
          <p:nvCxnSpPr>
            <p:cNvPr id="1064" name="AutoShape 61"/>
            <p:cNvCxnSpPr>
              <a:cxnSpLocks noChangeShapeType="1"/>
            </p:cNvCxnSpPr>
            <p:nvPr/>
          </p:nvCxnSpPr>
          <p:spPr bwMode="auto">
            <a:xfrm flipH="1">
              <a:off x="298" y="3540"/>
              <a:ext cx="5" cy="348"/>
            </a:xfrm>
            <a:prstGeom prst="straightConnector1">
              <a:avLst/>
            </a:prstGeom>
            <a:noFill/>
            <a:ln w="38100">
              <a:solidFill>
                <a:srgbClr val="800000"/>
              </a:solidFill>
              <a:round/>
              <a:headEnd/>
              <a:tailEnd type="triangle" w="med" len="med"/>
            </a:ln>
          </p:spPr>
        </p:cxnSp>
      </p:grpSp>
      <p:grpSp>
        <p:nvGrpSpPr>
          <p:cNvPr id="6" name="Group 76"/>
          <p:cNvGrpSpPr>
            <a:grpSpLocks/>
          </p:cNvGrpSpPr>
          <p:nvPr/>
        </p:nvGrpSpPr>
        <p:grpSpPr bwMode="auto">
          <a:xfrm>
            <a:off x="152400" y="2819400"/>
            <a:ext cx="1676400" cy="895350"/>
            <a:chOff x="96" y="2976"/>
            <a:chExt cx="1056" cy="564"/>
          </a:xfrm>
        </p:grpSpPr>
        <p:pic>
          <p:nvPicPr>
            <p:cNvPr id="1059" name="Picture 22"/>
            <p:cNvPicPr>
              <a:picLocks noChangeAspect="1" noChangeArrowheads="1"/>
            </p:cNvPicPr>
            <p:nvPr/>
          </p:nvPicPr>
          <p:blipFill>
            <a:blip r:embed="rId9" cstate="print"/>
            <a:srcRect/>
            <a:stretch>
              <a:fillRect/>
            </a:stretch>
          </p:blipFill>
          <p:spPr bwMode="auto">
            <a:xfrm>
              <a:off x="96" y="2976"/>
              <a:ext cx="413" cy="564"/>
            </a:xfrm>
            <a:prstGeom prst="rect">
              <a:avLst/>
            </a:prstGeom>
            <a:noFill/>
            <a:ln w="9525">
              <a:noFill/>
              <a:miter lim="800000"/>
              <a:headEnd/>
              <a:tailEnd/>
            </a:ln>
          </p:spPr>
        </p:pic>
        <p:sp>
          <p:nvSpPr>
            <p:cNvPr id="1060" name="Text Box 49"/>
            <p:cNvSpPr txBox="1">
              <a:spLocks noChangeArrowheads="1"/>
            </p:cNvSpPr>
            <p:nvPr/>
          </p:nvSpPr>
          <p:spPr bwMode="auto">
            <a:xfrm>
              <a:off x="528" y="3072"/>
              <a:ext cx="624" cy="192"/>
            </a:xfrm>
            <a:prstGeom prst="rect">
              <a:avLst/>
            </a:prstGeom>
            <a:noFill/>
            <a:ln w="9525">
              <a:noFill/>
              <a:miter lim="800000"/>
              <a:headEnd/>
              <a:tailEnd/>
            </a:ln>
          </p:spPr>
          <p:txBody>
            <a:bodyPr wrap="none">
              <a:spAutoFit/>
            </a:bodyPr>
            <a:lstStyle/>
            <a:p>
              <a:r>
                <a:rPr lang="en-US" sz="1400" b="1">
                  <a:solidFill>
                    <a:srgbClr val="800000"/>
                  </a:solidFill>
                </a:rPr>
                <a:t>hasAgent</a:t>
              </a:r>
            </a:p>
          </p:txBody>
        </p:sp>
        <p:cxnSp>
          <p:nvCxnSpPr>
            <p:cNvPr id="1061" name="AutoShape 62"/>
            <p:cNvCxnSpPr>
              <a:cxnSpLocks noChangeShapeType="1"/>
            </p:cNvCxnSpPr>
            <p:nvPr/>
          </p:nvCxnSpPr>
          <p:spPr bwMode="auto">
            <a:xfrm flipH="1">
              <a:off x="509" y="3255"/>
              <a:ext cx="643" cy="3"/>
            </a:xfrm>
            <a:prstGeom prst="straightConnector1">
              <a:avLst/>
            </a:prstGeom>
            <a:noFill/>
            <a:ln w="38100">
              <a:solidFill>
                <a:srgbClr val="800000"/>
              </a:solidFill>
              <a:round/>
              <a:headEnd/>
              <a:tailEnd type="triangle" w="med" len="med"/>
            </a:ln>
          </p:spPr>
        </p:cxnSp>
      </p:grpSp>
      <p:grpSp>
        <p:nvGrpSpPr>
          <p:cNvPr id="7" name="Group 60"/>
          <p:cNvGrpSpPr/>
          <p:nvPr/>
        </p:nvGrpSpPr>
        <p:grpSpPr>
          <a:xfrm>
            <a:off x="3200400" y="2743200"/>
            <a:ext cx="3025775" cy="2286000"/>
            <a:chOff x="3200400" y="2743200"/>
            <a:chExt cx="3025775" cy="2286000"/>
          </a:xfrm>
        </p:grpSpPr>
        <p:pic>
          <p:nvPicPr>
            <p:cNvPr id="1050" name="Picture 16"/>
            <p:cNvPicPr>
              <a:picLocks noChangeAspect="1" noChangeArrowheads="1"/>
            </p:cNvPicPr>
            <p:nvPr/>
          </p:nvPicPr>
          <p:blipFill>
            <a:blip r:embed="rId10" cstate="print"/>
            <a:srcRect/>
            <a:stretch>
              <a:fillRect/>
            </a:stretch>
          </p:blipFill>
          <p:spPr bwMode="auto">
            <a:xfrm>
              <a:off x="3733800" y="2743200"/>
              <a:ext cx="609600" cy="838200"/>
            </a:xfrm>
            <a:prstGeom prst="rect">
              <a:avLst/>
            </a:prstGeom>
            <a:noFill/>
            <a:ln w="9525">
              <a:noFill/>
              <a:miter lim="800000"/>
              <a:headEnd/>
              <a:tailEnd/>
            </a:ln>
          </p:spPr>
        </p:pic>
        <p:pic>
          <p:nvPicPr>
            <p:cNvPr id="1051" name="Picture 17"/>
            <p:cNvPicPr>
              <a:picLocks noChangeAspect="1" noChangeArrowheads="1"/>
            </p:cNvPicPr>
            <p:nvPr/>
          </p:nvPicPr>
          <p:blipFill>
            <a:blip r:embed="rId11" cstate="print"/>
            <a:srcRect/>
            <a:stretch>
              <a:fillRect/>
            </a:stretch>
          </p:blipFill>
          <p:spPr bwMode="auto">
            <a:xfrm>
              <a:off x="4953000" y="2743200"/>
              <a:ext cx="762000" cy="838200"/>
            </a:xfrm>
            <a:prstGeom prst="rect">
              <a:avLst/>
            </a:prstGeom>
            <a:noFill/>
            <a:ln w="9525">
              <a:noFill/>
              <a:miter lim="800000"/>
              <a:headEnd/>
              <a:tailEnd/>
            </a:ln>
          </p:spPr>
        </p:pic>
        <p:sp>
          <p:nvSpPr>
            <p:cNvPr id="1052" name="Text Box 54"/>
            <p:cNvSpPr txBox="1">
              <a:spLocks noChangeArrowheads="1"/>
            </p:cNvSpPr>
            <p:nvPr/>
          </p:nvSpPr>
          <p:spPr bwMode="auto">
            <a:xfrm>
              <a:off x="5105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sp>
          <p:nvSpPr>
            <p:cNvPr id="1053" name="Text Box 55"/>
            <p:cNvSpPr txBox="1">
              <a:spLocks noChangeArrowheads="1"/>
            </p:cNvSpPr>
            <p:nvPr/>
          </p:nvSpPr>
          <p:spPr bwMode="auto">
            <a:xfrm>
              <a:off x="3200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cxnSp>
          <p:nvCxnSpPr>
            <p:cNvPr id="1055" name="AutoShape 65"/>
            <p:cNvCxnSpPr>
              <a:cxnSpLocks noChangeShapeType="1"/>
              <a:endCxn id="1051" idx="2"/>
            </p:cNvCxnSpPr>
            <p:nvPr/>
          </p:nvCxnSpPr>
          <p:spPr bwMode="auto">
            <a:xfrm rot="5400000" flipH="1" flipV="1">
              <a:off x="4324350" y="4019550"/>
              <a:ext cx="1447800" cy="571500"/>
            </a:xfrm>
            <a:prstGeom prst="straightConnector1">
              <a:avLst/>
            </a:prstGeom>
            <a:noFill/>
            <a:ln w="38100">
              <a:solidFill>
                <a:srgbClr val="800000"/>
              </a:solidFill>
              <a:round/>
              <a:headEnd/>
              <a:tailEnd type="triangle" w="med" len="med"/>
            </a:ln>
          </p:spPr>
        </p:cxnSp>
        <p:cxnSp>
          <p:nvCxnSpPr>
            <p:cNvPr id="1056" name="AutoShape 66"/>
            <p:cNvCxnSpPr>
              <a:cxnSpLocks noChangeShapeType="1"/>
              <a:endCxn id="1050" idx="2"/>
            </p:cNvCxnSpPr>
            <p:nvPr/>
          </p:nvCxnSpPr>
          <p:spPr bwMode="auto">
            <a:xfrm rot="16200000" flipV="1">
              <a:off x="3676650" y="3943350"/>
              <a:ext cx="1447800" cy="723900"/>
            </a:xfrm>
            <a:prstGeom prst="straightConnector1">
              <a:avLst/>
            </a:prstGeom>
            <a:noFill/>
            <a:ln w="38100">
              <a:solidFill>
                <a:srgbClr val="800000"/>
              </a:solidFill>
              <a:round/>
              <a:headEnd/>
              <a:tailEnd type="triangle" w="med" len="med"/>
            </a:ln>
          </p:spPr>
        </p:cxnSp>
      </p:grpSp>
      <p:grpSp>
        <p:nvGrpSpPr>
          <p:cNvPr id="8" name="Group 73"/>
          <p:cNvGrpSpPr>
            <a:grpSpLocks/>
          </p:cNvGrpSpPr>
          <p:nvPr/>
        </p:nvGrpSpPr>
        <p:grpSpPr bwMode="auto">
          <a:xfrm>
            <a:off x="3657600" y="1752600"/>
            <a:ext cx="2962275" cy="990600"/>
            <a:chOff x="2592" y="816"/>
            <a:chExt cx="1866" cy="624"/>
          </a:xfrm>
        </p:grpSpPr>
        <p:pic>
          <p:nvPicPr>
            <p:cNvPr id="1043" name="Picture 19"/>
            <p:cNvPicPr>
              <a:picLocks noChangeAspect="1" noChangeArrowheads="1"/>
            </p:cNvPicPr>
            <p:nvPr/>
          </p:nvPicPr>
          <p:blipFill>
            <a:blip r:embed="rId12" cstate="print"/>
            <a:srcRect/>
            <a:stretch>
              <a:fillRect/>
            </a:stretch>
          </p:blipFill>
          <p:spPr bwMode="auto">
            <a:xfrm>
              <a:off x="3360" y="864"/>
              <a:ext cx="576" cy="336"/>
            </a:xfrm>
            <a:prstGeom prst="rect">
              <a:avLst/>
            </a:prstGeom>
            <a:noFill/>
            <a:ln w="9525">
              <a:noFill/>
              <a:miter lim="800000"/>
              <a:headEnd/>
              <a:tailEnd/>
            </a:ln>
          </p:spPr>
        </p:pic>
        <p:pic>
          <p:nvPicPr>
            <p:cNvPr id="1044" name="Picture 20"/>
            <p:cNvPicPr>
              <a:picLocks noChangeAspect="1" noChangeArrowheads="1"/>
            </p:cNvPicPr>
            <p:nvPr/>
          </p:nvPicPr>
          <p:blipFill>
            <a:blip r:embed="rId13" cstate="print"/>
            <a:srcRect/>
            <a:stretch>
              <a:fillRect/>
            </a:stretch>
          </p:blipFill>
          <p:spPr bwMode="auto">
            <a:xfrm>
              <a:off x="2592" y="816"/>
              <a:ext cx="385" cy="399"/>
            </a:xfrm>
            <a:prstGeom prst="rect">
              <a:avLst/>
            </a:prstGeom>
            <a:noFill/>
            <a:ln w="9525">
              <a:noFill/>
              <a:miter lim="800000"/>
              <a:headEnd/>
              <a:tailEnd/>
            </a:ln>
          </p:spPr>
        </p:pic>
        <p:sp>
          <p:nvSpPr>
            <p:cNvPr id="1045" name="Text Box 52"/>
            <p:cNvSpPr txBox="1">
              <a:spLocks noChangeArrowheads="1"/>
            </p:cNvSpPr>
            <p:nvPr/>
          </p:nvSpPr>
          <p:spPr bwMode="auto">
            <a:xfrm>
              <a:off x="3696" y="12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sp>
          <p:nvSpPr>
            <p:cNvPr id="1046" name="Text Box 53"/>
            <p:cNvSpPr txBox="1">
              <a:spLocks noChangeArrowheads="1"/>
            </p:cNvSpPr>
            <p:nvPr/>
          </p:nvSpPr>
          <p:spPr bwMode="auto">
            <a:xfrm>
              <a:off x="2784" y="12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cxnSp>
          <p:nvCxnSpPr>
            <p:cNvPr id="1047" name="AutoShape 67"/>
            <p:cNvCxnSpPr>
              <a:cxnSpLocks noChangeShapeType="1"/>
            </p:cNvCxnSpPr>
            <p:nvPr/>
          </p:nvCxnSpPr>
          <p:spPr bwMode="auto">
            <a:xfrm flipV="1">
              <a:off x="2784" y="1215"/>
              <a:ext cx="1" cy="225"/>
            </a:xfrm>
            <a:prstGeom prst="straightConnector1">
              <a:avLst/>
            </a:prstGeom>
            <a:noFill/>
            <a:ln w="38100">
              <a:solidFill>
                <a:srgbClr val="800000"/>
              </a:solidFill>
              <a:round/>
              <a:headEnd/>
              <a:tailEnd type="triangle" w="med" len="med"/>
            </a:ln>
          </p:spPr>
        </p:cxnSp>
        <p:cxnSp>
          <p:nvCxnSpPr>
            <p:cNvPr id="1048" name="AutoShape 68"/>
            <p:cNvCxnSpPr>
              <a:cxnSpLocks noChangeShapeType="1"/>
            </p:cNvCxnSpPr>
            <p:nvPr/>
          </p:nvCxnSpPr>
          <p:spPr bwMode="auto">
            <a:xfrm flipV="1">
              <a:off x="3648" y="1200"/>
              <a:ext cx="0" cy="240"/>
            </a:xfrm>
            <a:prstGeom prst="straightConnector1">
              <a:avLst/>
            </a:prstGeom>
            <a:noFill/>
            <a:ln w="38100">
              <a:solidFill>
                <a:srgbClr val="800000"/>
              </a:solidFill>
              <a:round/>
              <a:headEnd/>
              <a:tailEnd type="triangle" w="med" len="med"/>
            </a:ln>
          </p:spPr>
        </p:cxnSp>
      </p:grpSp>
      <p:sp>
        <p:nvSpPr>
          <p:cNvPr id="1037" name="Text Box 69"/>
          <p:cNvSpPr txBox="1">
            <a:spLocks noChangeArrowheads="1"/>
          </p:cNvSpPr>
          <p:nvPr/>
        </p:nvSpPr>
        <p:spPr bwMode="auto">
          <a:xfrm>
            <a:off x="914400" y="5943600"/>
            <a:ext cx="2438400" cy="274638"/>
          </a:xfrm>
          <a:prstGeom prst="rect">
            <a:avLst/>
          </a:prstGeom>
          <a:noFill/>
          <a:ln w="9525">
            <a:noFill/>
            <a:miter lim="800000"/>
            <a:headEnd/>
            <a:tailEnd/>
          </a:ln>
        </p:spPr>
        <p:txBody>
          <a:bodyPr>
            <a:spAutoFit/>
          </a:bodyPr>
          <a:lstStyle/>
          <a:p>
            <a:r>
              <a:rPr lang="en-US" sz="1200" b="1"/>
              <a:t>(http://utep.edu/myDataSet.xls)</a:t>
            </a:r>
          </a:p>
        </p:txBody>
      </p:sp>
      <p:sp>
        <p:nvSpPr>
          <p:cNvPr id="1038" name="Text Box 70"/>
          <p:cNvSpPr txBox="1">
            <a:spLocks noChangeArrowheads="1"/>
          </p:cNvSpPr>
          <p:nvPr/>
        </p:nvSpPr>
        <p:spPr bwMode="auto">
          <a:xfrm>
            <a:off x="6248400" y="5867400"/>
            <a:ext cx="2743200" cy="274638"/>
          </a:xfrm>
          <a:prstGeom prst="rect">
            <a:avLst/>
          </a:prstGeom>
          <a:noFill/>
          <a:ln w="9525">
            <a:noFill/>
            <a:miter lim="800000"/>
            <a:headEnd/>
            <a:tailEnd/>
          </a:ln>
        </p:spPr>
        <p:txBody>
          <a:bodyPr>
            <a:spAutoFit/>
          </a:bodyPr>
          <a:lstStyle/>
          <a:p>
            <a:r>
              <a:rPr lang="en-US" sz="1200" b="1" dirty="0"/>
              <a:t>(http://utep.edu/myGravityMap.gif)</a:t>
            </a:r>
          </a:p>
        </p:txBody>
      </p:sp>
      <p:pic>
        <p:nvPicPr>
          <p:cNvPr id="3154" name="Picture 82"/>
          <p:cNvPicPr>
            <a:picLocks noChangeAspect="1" noChangeArrowheads="1"/>
          </p:cNvPicPr>
          <p:nvPr/>
        </p:nvPicPr>
        <p:blipFill>
          <a:blip r:embed="rId14" cstate="print"/>
          <a:srcRect/>
          <a:stretch>
            <a:fillRect/>
          </a:stretch>
        </p:blipFill>
        <p:spPr bwMode="auto">
          <a:xfrm>
            <a:off x="6934200" y="2514600"/>
            <a:ext cx="1609725" cy="1516063"/>
          </a:xfrm>
          <a:prstGeom prst="rect">
            <a:avLst/>
          </a:prstGeom>
          <a:noFill/>
          <a:ln w="9525">
            <a:noFill/>
            <a:miter lim="800000"/>
            <a:headEnd/>
            <a:tailEnd/>
          </a:ln>
        </p:spPr>
      </p:pic>
      <p:grpSp>
        <p:nvGrpSpPr>
          <p:cNvPr id="9" name="Group 59"/>
          <p:cNvGrpSpPr/>
          <p:nvPr/>
        </p:nvGrpSpPr>
        <p:grpSpPr>
          <a:xfrm>
            <a:off x="3429000" y="4800600"/>
            <a:ext cx="3124200" cy="690563"/>
            <a:chOff x="3429000" y="4800600"/>
            <a:chExt cx="3124200" cy="690563"/>
          </a:xfrm>
        </p:grpSpPr>
        <p:sp>
          <p:nvSpPr>
            <p:cNvPr id="1057" name="Text Box 44"/>
            <p:cNvSpPr txBox="1">
              <a:spLocks noChangeArrowheads="1"/>
            </p:cNvSpPr>
            <p:nvPr/>
          </p:nvSpPr>
          <p:spPr bwMode="auto">
            <a:xfrm>
              <a:off x="4953000" y="4800600"/>
              <a:ext cx="1600200" cy="304800"/>
            </a:xfrm>
            <a:prstGeom prst="rect">
              <a:avLst/>
            </a:prstGeom>
            <a:noFill/>
            <a:ln w="9525">
              <a:noFill/>
              <a:miter lim="800000"/>
              <a:headEnd/>
              <a:tailEnd/>
            </a:ln>
          </p:spPr>
          <p:txBody>
            <a:bodyPr>
              <a:spAutoFit/>
            </a:bodyPr>
            <a:lstStyle/>
            <a:p>
              <a:r>
                <a:rPr lang="en-US" sz="1400" b="1" dirty="0" err="1">
                  <a:solidFill>
                    <a:srgbClr val="800000"/>
                  </a:solidFill>
                </a:rPr>
                <a:t>isConsequentOf</a:t>
              </a:r>
              <a:endParaRPr lang="en-US" sz="1400" b="1" dirty="0">
                <a:solidFill>
                  <a:srgbClr val="800000"/>
                </a:solidFill>
              </a:endParaRPr>
            </a:p>
          </p:txBody>
        </p:sp>
        <p:cxnSp>
          <p:nvCxnSpPr>
            <p:cNvPr id="1058" name="AutoShape 63"/>
            <p:cNvCxnSpPr>
              <a:cxnSpLocks noChangeShapeType="1"/>
              <a:endCxn id="1049" idx="3"/>
            </p:cNvCxnSpPr>
            <p:nvPr/>
          </p:nvCxnSpPr>
          <p:spPr bwMode="auto">
            <a:xfrm rot="10800000" flipV="1">
              <a:off x="5334000" y="5257800"/>
              <a:ext cx="1143000" cy="2382"/>
            </a:xfrm>
            <a:prstGeom prst="straightConnector1">
              <a:avLst/>
            </a:prstGeom>
            <a:noFill/>
            <a:ln w="38100">
              <a:solidFill>
                <a:srgbClr val="800000"/>
              </a:solidFill>
              <a:round/>
              <a:headEnd/>
              <a:tailEnd type="triangle" w="med" len="med"/>
            </a:ln>
          </p:spPr>
        </p:cxnSp>
        <p:pic>
          <p:nvPicPr>
            <p:cNvPr id="1049" name="Picture 15"/>
            <p:cNvPicPr>
              <a:picLocks noChangeAspect="1" noChangeArrowheads="1"/>
            </p:cNvPicPr>
            <p:nvPr/>
          </p:nvPicPr>
          <p:blipFill>
            <a:blip r:embed="rId15" cstate="print"/>
            <a:srcRect/>
            <a:stretch>
              <a:fillRect/>
            </a:stretch>
          </p:blipFill>
          <p:spPr bwMode="auto">
            <a:xfrm>
              <a:off x="4191000" y="5029200"/>
              <a:ext cx="1143000" cy="461963"/>
            </a:xfrm>
            <a:prstGeom prst="rect">
              <a:avLst/>
            </a:prstGeom>
            <a:noFill/>
            <a:ln w="9525">
              <a:noFill/>
              <a:miter lim="800000"/>
              <a:headEnd/>
              <a:tailEnd/>
            </a:ln>
          </p:spPr>
        </p:pic>
        <p:cxnSp>
          <p:nvCxnSpPr>
            <p:cNvPr id="1054" name="AutoShape 64"/>
            <p:cNvCxnSpPr>
              <a:cxnSpLocks noChangeShapeType="1"/>
              <a:stCxn id="1049" idx="1"/>
              <a:endCxn id="1028" idx="3"/>
            </p:cNvCxnSpPr>
            <p:nvPr/>
          </p:nvCxnSpPr>
          <p:spPr bwMode="auto">
            <a:xfrm rot="10800000" flipV="1">
              <a:off x="3429000" y="5260182"/>
              <a:ext cx="762000" cy="11906"/>
            </a:xfrm>
            <a:prstGeom prst="straightConnector1">
              <a:avLst/>
            </a:prstGeom>
            <a:noFill/>
            <a:ln w="38100">
              <a:solidFill>
                <a:srgbClr val="800000"/>
              </a:solidFill>
              <a:round/>
              <a:headEnd/>
              <a:tailEnd type="triangle" w="med" len="med"/>
            </a:ln>
          </p:spPr>
        </p:cxnSp>
        <p:sp>
          <p:nvSpPr>
            <p:cNvPr id="55" name="Text Box 55"/>
            <p:cNvSpPr txBox="1">
              <a:spLocks noChangeArrowheads="1"/>
            </p:cNvSpPr>
            <p:nvPr/>
          </p:nvSpPr>
          <p:spPr bwMode="auto">
            <a:xfrm>
              <a:off x="3429000" y="4800600"/>
              <a:ext cx="1302857" cy="307777"/>
            </a:xfrm>
            <a:prstGeom prst="rect">
              <a:avLst/>
            </a:prstGeom>
            <a:noFill/>
            <a:ln w="9525">
              <a:noFill/>
              <a:miter lim="800000"/>
              <a:headEnd/>
              <a:tailEnd/>
            </a:ln>
          </p:spPr>
          <p:txBody>
            <a:bodyPr wrap="none">
              <a:spAutoFit/>
            </a:bodyPr>
            <a:lstStyle/>
            <a:p>
              <a:r>
                <a:rPr lang="en-US" sz="1400" b="1" dirty="0" err="1" smtClean="0">
                  <a:solidFill>
                    <a:srgbClr val="800000"/>
                  </a:solidFill>
                </a:rPr>
                <a:t>hasAntecedent</a:t>
              </a:r>
              <a:endParaRPr lang="en-US" sz="1400" b="1" dirty="0">
                <a:solidFill>
                  <a:srgbClr val="800000"/>
                </a:solidFill>
              </a:endParaRPr>
            </a:p>
          </p:txBody>
        </p:sp>
      </p:grpSp>
      <p:sp>
        <p:nvSpPr>
          <p:cNvPr id="51" name="AutoShape 50"/>
          <p:cNvSpPr>
            <a:spLocks noChangeArrowheads="1"/>
          </p:cNvSpPr>
          <p:nvPr/>
        </p:nvSpPr>
        <p:spPr bwMode="auto">
          <a:xfrm>
            <a:off x="152400" y="1600200"/>
            <a:ext cx="1600200" cy="990600"/>
          </a:xfrm>
          <a:prstGeom prst="wedgeRoundRectCallout">
            <a:avLst>
              <a:gd name="adj1" fmla="val 58669"/>
              <a:gd name="adj2" fmla="val 96052"/>
              <a:gd name="adj3" fmla="val 16667"/>
            </a:avLst>
          </a:prstGeom>
          <a:solidFill>
            <a:srgbClr val="99CCFF"/>
          </a:solidFill>
          <a:ln w="9525">
            <a:solidFill>
              <a:schemeClr val="tx1"/>
            </a:solidFill>
            <a:miter lim="800000"/>
            <a:headEnd/>
            <a:tailEnd/>
          </a:ln>
        </p:spPr>
        <p:txBody>
          <a:bodyPr/>
          <a:lstStyle/>
          <a:p>
            <a:pPr algn="ctr"/>
            <a:r>
              <a:rPr lang="en-US" dirty="0"/>
              <a:t>How accurate is this sensor?</a:t>
            </a:r>
          </a:p>
        </p:txBody>
      </p:sp>
      <p:sp>
        <p:nvSpPr>
          <p:cNvPr id="52" name="AutoShape 51"/>
          <p:cNvSpPr>
            <a:spLocks noChangeArrowheads="1"/>
          </p:cNvSpPr>
          <p:nvPr/>
        </p:nvSpPr>
        <p:spPr bwMode="auto">
          <a:xfrm>
            <a:off x="3352800" y="5943600"/>
            <a:ext cx="1600200" cy="762000"/>
          </a:xfrm>
          <a:prstGeom prst="wedgeRoundRectCallout">
            <a:avLst>
              <a:gd name="adj1" fmla="val 33770"/>
              <a:gd name="adj2" fmla="val -125664"/>
              <a:gd name="adj3" fmla="val 16667"/>
            </a:avLst>
          </a:prstGeom>
          <a:solidFill>
            <a:srgbClr val="99CCFF"/>
          </a:solidFill>
          <a:ln w="9525">
            <a:solidFill>
              <a:schemeClr val="tx1"/>
            </a:solidFill>
            <a:miter lim="800000"/>
            <a:headEnd/>
            <a:tailEnd/>
          </a:ln>
        </p:spPr>
        <p:txBody>
          <a:bodyPr/>
          <a:lstStyle/>
          <a:p>
            <a:pPr algn="ctr"/>
            <a:r>
              <a:rPr lang="en-US"/>
              <a:t>How reliable is this tool?</a:t>
            </a:r>
          </a:p>
        </p:txBody>
      </p:sp>
      <p:sp>
        <p:nvSpPr>
          <p:cNvPr id="53" name="AutoShape 48"/>
          <p:cNvSpPr>
            <a:spLocks noChangeArrowheads="1"/>
          </p:cNvSpPr>
          <p:nvPr/>
        </p:nvSpPr>
        <p:spPr bwMode="auto">
          <a:xfrm>
            <a:off x="5181600" y="1143000"/>
            <a:ext cx="1600200" cy="990600"/>
          </a:xfrm>
          <a:prstGeom prst="wedgeRoundRectCallout">
            <a:avLst>
              <a:gd name="adj1" fmla="val 86777"/>
              <a:gd name="adj2" fmla="val 155510"/>
              <a:gd name="adj3" fmla="val 16667"/>
            </a:avLst>
          </a:prstGeom>
          <a:solidFill>
            <a:srgbClr val="FFCC99"/>
          </a:solidFill>
          <a:ln w="9525">
            <a:solidFill>
              <a:schemeClr val="tx1"/>
            </a:solidFill>
            <a:miter lim="800000"/>
            <a:headEnd/>
            <a:tailEnd/>
          </a:ln>
        </p:spPr>
        <p:txBody>
          <a:bodyPr/>
          <a:lstStyle/>
          <a:p>
            <a:pPr algn="ctr"/>
            <a:r>
              <a:rPr lang="en-US"/>
              <a:t>How accurate is this map?</a:t>
            </a:r>
          </a:p>
        </p:txBody>
      </p:sp>
      <p:sp>
        <p:nvSpPr>
          <p:cNvPr id="54" name="AutoShape 47"/>
          <p:cNvSpPr>
            <a:spLocks noChangeArrowheads="1"/>
          </p:cNvSpPr>
          <p:nvPr/>
        </p:nvSpPr>
        <p:spPr bwMode="auto">
          <a:xfrm>
            <a:off x="5105400" y="2819400"/>
            <a:ext cx="1600200" cy="990600"/>
          </a:xfrm>
          <a:prstGeom prst="wedgeRoundRectCallout">
            <a:avLst>
              <a:gd name="adj1" fmla="val 88158"/>
              <a:gd name="adj2" fmla="val 9471"/>
              <a:gd name="adj3" fmla="val 16667"/>
            </a:avLst>
          </a:prstGeom>
          <a:solidFill>
            <a:srgbClr val="FFCC99"/>
          </a:solidFill>
          <a:ln w="9525">
            <a:solidFill>
              <a:schemeClr val="tx1"/>
            </a:solidFill>
            <a:miter lim="800000"/>
            <a:headEnd/>
            <a:tailEnd/>
          </a:ln>
        </p:spPr>
        <p:txBody>
          <a:bodyPr/>
          <a:lstStyle/>
          <a:p>
            <a:pPr algn="ctr"/>
            <a:r>
              <a:rPr lang="en-US"/>
              <a:t>Can I trust  that this is a quality map?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5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1"/>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2" grpId="0" animBg="1"/>
      <p:bldP spid="52" grpId="1" animBg="1"/>
      <p:bldP spid="53" grpId="0" animBg="1"/>
      <p:bldP spid="53" grpId="1"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181600" y="3276600"/>
            <a:ext cx="3276600" cy="9906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50000"/>
                    <a:lumOff val="50000"/>
                  </a:schemeClr>
                </a:solidFill>
              </a:rPr>
              <a:t>Process </a:t>
            </a:r>
          </a:p>
          <a:p>
            <a:pPr algn="ctr"/>
            <a:r>
              <a:rPr lang="en-US" sz="2400" b="1" dirty="0" smtClean="0">
                <a:solidFill>
                  <a:schemeClr val="tx1">
                    <a:lumMod val="50000"/>
                    <a:lumOff val="50000"/>
                  </a:schemeClr>
                </a:solidFill>
              </a:rPr>
              <a:t>automation</a:t>
            </a:r>
            <a:endParaRPr lang="en-US" sz="2400" b="1" dirty="0">
              <a:solidFill>
                <a:schemeClr val="tx1">
                  <a:lumMod val="50000"/>
                  <a:lumOff val="50000"/>
                </a:schemeClr>
              </a:solidFill>
            </a:endParaRPr>
          </a:p>
        </p:txBody>
      </p:sp>
      <p:sp>
        <p:nvSpPr>
          <p:cNvPr id="13" name="Rounded Rectangle 12"/>
          <p:cNvSpPr/>
          <p:nvPr/>
        </p:nvSpPr>
        <p:spPr>
          <a:xfrm>
            <a:off x="5105400" y="2590800"/>
            <a:ext cx="3352800" cy="6096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lumOff val="50000"/>
                  </a:schemeClr>
                </a:solidFill>
              </a:rPr>
              <a:t>Process </a:t>
            </a:r>
          </a:p>
          <a:p>
            <a:pPr algn="ctr"/>
            <a:r>
              <a:rPr lang="en-US" sz="2000" b="1" dirty="0" smtClean="0">
                <a:solidFill>
                  <a:schemeClr val="tx1">
                    <a:lumMod val="50000"/>
                    <a:lumOff val="50000"/>
                  </a:schemeClr>
                </a:solidFill>
              </a:rPr>
              <a:t>understanding</a:t>
            </a:r>
            <a:endParaRPr lang="en-US" sz="2000" b="1" dirty="0">
              <a:solidFill>
                <a:schemeClr val="tx1">
                  <a:lumMod val="50000"/>
                  <a:lumOff val="50000"/>
                </a:schemeClr>
              </a:solidFill>
            </a:endParaRPr>
          </a:p>
        </p:txBody>
      </p:sp>
      <p:sp>
        <p:nvSpPr>
          <p:cNvPr id="12" name="Rounded Rectangle 11"/>
          <p:cNvSpPr/>
          <p:nvPr/>
        </p:nvSpPr>
        <p:spPr>
          <a:xfrm>
            <a:off x="5105400" y="1219200"/>
            <a:ext cx="3352800" cy="12954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50000"/>
                    <a:lumOff val="50000"/>
                  </a:schemeClr>
                </a:solidFill>
              </a:rPr>
              <a:t>Information</a:t>
            </a:r>
          </a:p>
          <a:p>
            <a:pPr algn="ctr"/>
            <a:r>
              <a:rPr lang="en-US" sz="2400" b="1" dirty="0" smtClean="0">
                <a:solidFill>
                  <a:schemeClr val="tx1">
                    <a:lumMod val="50000"/>
                    <a:lumOff val="50000"/>
                  </a:schemeClr>
                </a:solidFill>
              </a:rPr>
              <a:t>integration</a:t>
            </a:r>
            <a:endParaRPr lang="en-US" sz="2400" b="1" dirty="0">
              <a:solidFill>
                <a:schemeClr val="tx1">
                  <a:lumMod val="50000"/>
                  <a:lumOff val="50000"/>
                </a:schemeClr>
              </a:solidFill>
            </a:endParaRPr>
          </a:p>
        </p:txBody>
      </p:sp>
      <p:sp>
        <p:nvSpPr>
          <p:cNvPr id="2" name="Title 1"/>
          <p:cNvSpPr>
            <a:spLocks noGrp="1"/>
          </p:cNvSpPr>
          <p:nvPr>
            <p:ph type="title"/>
          </p:nvPr>
        </p:nvSpPr>
        <p:spPr>
          <a:xfrm>
            <a:off x="457200" y="0"/>
            <a:ext cx="8229600" cy="1143000"/>
          </a:xfrm>
        </p:spPr>
        <p:txBody>
          <a:bodyPr>
            <a:normAutofit/>
          </a:bodyPr>
          <a:lstStyle/>
          <a:p>
            <a:r>
              <a:rPr lang="en-US" dirty="0" smtClean="0"/>
              <a:t>Provenance</a:t>
            </a:r>
            <a:endParaRPr lang="en-US" dirty="0"/>
          </a:p>
        </p:txBody>
      </p:sp>
      <p:sp>
        <p:nvSpPr>
          <p:cNvPr id="19" name="Rounded Rectangle 18"/>
          <p:cNvSpPr/>
          <p:nvPr/>
        </p:nvSpPr>
        <p:spPr>
          <a:xfrm>
            <a:off x="1981200" y="1828800"/>
            <a:ext cx="3581400" cy="6858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50000"/>
                    <a:lumOff val="50000"/>
                  </a:schemeClr>
                </a:solidFill>
              </a:rPr>
              <a:t>Domain </a:t>
            </a:r>
            <a:r>
              <a:rPr lang="en-US" sz="2400" b="1" dirty="0" err="1" smtClean="0">
                <a:solidFill>
                  <a:schemeClr val="tx1">
                    <a:lumMod val="50000"/>
                    <a:lumOff val="50000"/>
                  </a:schemeClr>
                </a:solidFill>
              </a:rPr>
              <a:t>Ontologies</a:t>
            </a:r>
            <a:endParaRPr lang="en-US" sz="2400" b="1" dirty="0">
              <a:solidFill>
                <a:schemeClr val="tx1">
                  <a:lumMod val="50000"/>
                  <a:lumOff val="50000"/>
                </a:schemeClr>
              </a:solidFill>
            </a:endParaRPr>
          </a:p>
        </p:txBody>
      </p:sp>
      <p:sp>
        <p:nvSpPr>
          <p:cNvPr id="20" name="Rounded Rectangle 19"/>
          <p:cNvSpPr/>
          <p:nvPr/>
        </p:nvSpPr>
        <p:spPr>
          <a:xfrm>
            <a:off x="2057400" y="2590800"/>
            <a:ext cx="3505200" cy="990600"/>
          </a:xfrm>
          <a:prstGeom prst="roundRect">
            <a:avLst>
              <a:gd name="adj" fmla="val 10509"/>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lumOff val="50000"/>
                  </a:schemeClr>
                </a:solidFill>
              </a:rPr>
              <a:t>Task </a:t>
            </a:r>
            <a:r>
              <a:rPr lang="en-US" sz="2000" b="1" dirty="0" err="1" smtClean="0">
                <a:solidFill>
                  <a:schemeClr val="tx1">
                    <a:lumMod val="50000"/>
                    <a:lumOff val="50000"/>
                  </a:schemeClr>
                </a:solidFill>
              </a:rPr>
              <a:t>Ontologies</a:t>
            </a:r>
            <a:r>
              <a:rPr lang="en-US" sz="2000" b="1" dirty="0" smtClean="0">
                <a:solidFill>
                  <a:schemeClr val="tx1">
                    <a:lumMod val="50000"/>
                    <a:lumOff val="50000"/>
                  </a:schemeClr>
                </a:solidFill>
              </a:rPr>
              <a:t> </a:t>
            </a:r>
          </a:p>
          <a:p>
            <a:pPr algn="ctr"/>
            <a:r>
              <a:rPr lang="en-US" sz="2000" b="1" dirty="0" smtClean="0">
                <a:solidFill>
                  <a:schemeClr val="tx1">
                    <a:lumMod val="50000"/>
                    <a:lumOff val="50000"/>
                  </a:schemeClr>
                </a:solidFill>
              </a:rPr>
              <a:t>(Abstract Workflow </a:t>
            </a:r>
          </a:p>
          <a:p>
            <a:pPr algn="ctr"/>
            <a:r>
              <a:rPr lang="en-US" sz="2000" b="1" dirty="0" smtClean="0">
                <a:solidFill>
                  <a:schemeClr val="tx1">
                    <a:lumMod val="50000"/>
                    <a:lumOff val="50000"/>
                  </a:schemeClr>
                </a:solidFill>
              </a:rPr>
              <a:t>Specification)</a:t>
            </a:r>
          </a:p>
        </p:txBody>
      </p:sp>
      <p:sp>
        <p:nvSpPr>
          <p:cNvPr id="23" name="Rounded Rectangle 22"/>
          <p:cNvSpPr/>
          <p:nvPr/>
        </p:nvSpPr>
        <p:spPr>
          <a:xfrm>
            <a:off x="2057400" y="3657600"/>
            <a:ext cx="3505200" cy="60960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lumOff val="50000"/>
                  </a:schemeClr>
                </a:solidFill>
              </a:rPr>
              <a:t>Concrete Workflow </a:t>
            </a:r>
          </a:p>
          <a:p>
            <a:pPr algn="ctr"/>
            <a:r>
              <a:rPr lang="en-US" sz="2000" b="1" dirty="0" smtClean="0">
                <a:solidFill>
                  <a:schemeClr val="tx1">
                    <a:lumMod val="50000"/>
                    <a:lumOff val="50000"/>
                  </a:schemeClr>
                </a:solidFill>
              </a:rPr>
              <a:t>Specification</a:t>
            </a:r>
            <a:endParaRPr lang="en-US" sz="2000" b="1" dirty="0">
              <a:solidFill>
                <a:schemeClr val="tx1">
                  <a:lumMod val="50000"/>
                  <a:lumOff val="50000"/>
                </a:schemeClr>
              </a:solidFill>
            </a:endParaRPr>
          </a:p>
        </p:txBody>
      </p:sp>
      <p:sp>
        <p:nvSpPr>
          <p:cNvPr id="24" name="Rounded Rectangle 23"/>
          <p:cNvSpPr/>
          <p:nvPr/>
        </p:nvSpPr>
        <p:spPr>
          <a:xfrm>
            <a:off x="609600" y="2590800"/>
            <a:ext cx="1752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 Processes</a:t>
            </a:r>
            <a:endParaRPr lang="en-US" sz="2400" b="1" dirty="0"/>
          </a:p>
        </p:txBody>
      </p:sp>
      <p:sp>
        <p:nvSpPr>
          <p:cNvPr id="25" name="Rounded Rectangle 24"/>
          <p:cNvSpPr/>
          <p:nvPr/>
        </p:nvSpPr>
        <p:spPr>
          <a:xfrm>
            <a:off x="609600" y="3429000"/>
            <a:ext cx="1752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 Systems</a:t>
            </a:r>
            <a:endParaRPr lang="en-US" sz="2400" b="1" dirty="0"/>
          </a:p>
        </p:txBody>
      </p:sp>
      <p:sp>
        <p:nvSpPr>
          <p:cNvPr id="26" name="Rounded Rectangle 25"/>
          <p:cNvSpPr/>
          <p:nvPr/>
        </p:nvSpPr>
        <p:spPr>
          <a:xfrm>
            <a:off x="609600" y="18288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a:t>
            </a:r>
          </a:p>
          <a:p>
            <a:pPr algn="ctr"/>
            <a:r>
              <a:rPr lang="en-US" sz="2400" b="1" dirty="0" smtClean="0"/>
              <a:t>Domain</a:t>
            </a:r>
            <a:endParaRPr lang="en-US" sz="2400" b="1" dirty="0"/>
          </a:p>
        </p:txBody>
      </p:sp>
      <p:sp>
        <p:nvSpPr>
          <p:cNvPr id="28" name="Rounded Rectangle 27"/>
          <p:cNvSpPr/>
          <p:nvPr/>
        </p:nvSpPr>
        <p:spPr>
          <a:xfrm>
            <a:off x="609600" y="1219200"/>
            <a:ext cx="4953000" cy="533400"/>
          </a:xfrm>
          <a:prstGeom prst="roundRect">
            <a:avLst>
              <a:gd name="adj" fmla="val 18334"/>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50000"/>
                    <a:lumOff val="50000"/>
                  </a:schemeClr>
                </a:solidFill>
              </a:rPr>
              <a:t>General-purpose </a:t>
            </a:r>
            <a:r>
              <a:rPr lang="en-US" sz="2400" b="1" dirty="0" err="1" smtClean="0">
                <a:solidFill>
                  <a:schemeClr val="tx1">
                    <a:lumMod val="50000"/>
                    <a:lumOff val="50000"/>
                  </a:schemeClr>
                </a:solidFill>
              </a:rPr>
              <a:t>ontologies</a:t>
            </a:r>
            <a:endParaRPr lang="en-US" sz="2400" b="1" dirty="0">
              <a:solidFill>
                <a:schemeClr val="tx1">
                  <a:lumMod val="50000"/>
                  <a:lumOff val="50000"/>
                </a:schemeClr>
              </a:solidFill>
            </a:endParaRPr>
          </a:p>
        </p:txBody>
      </p:sp>
      <p:sp>
        <p:nvSpPr>
          <p:cNvPr id="30" name="Rounded Rectangle 29"/>
          <p:cNvSpPr/>
          <p:nvPr/>
        </p:nvSpPr>
        <p:spPr>
          <a:xfrm>
            <a:off x="5181600" y="4343400"/>
            <a:ext cx="3276600" cy="609600"/>
          </a:xfrm>
          <a:prstGeom prst="roundRect">
            <a:avLst>
              <a:gd name="adj" fmla="val 1279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 and product</a:t>
            </a:r>
          </a:p>
          <a:p>
            <a:pPr algn="ctr"/>
            <a:r>
              <a:rPr lang="en-US" sz="2000" b="1" dirty="0" smtClean="0">
                <a:solidFill>
                  <a:schemeClr val="bg1">
                    <a:lumMod val="50000"/>
                  </a:schemeClr>
                </a:solidFill>
              </a:rPr>
              <a:t>discovery/reuse</a:t>
            </a:r>
            <a:endParaRPr lang="en-US" sz="2000" b="1" dirty="0">
              <a:solidFill>
                <a:schemeClr val="bg1">
                  <a:lumMod val="50000"/>
                </a:schemeClr>
              </a:solidFill>
            </a:endParaRPr>
          </a:p>
        </p:txBody>
      </p:sp>
      <p:sp>
        <p:nvSpPr>
          <p:cNvPr id="31" name="Rounded Rectangle 30"/>
          <p:cNvSpPr/>
          <p:nvPr/>
        </p:nvSpPr>
        <p:spPr>
          <a:xfrm>
            <a:off x="5181600" y="5029200"/>
            <a:ext cx="3276600" cy="609600"/>
          </a:xfrm>
          <a:prstGeom prst="roundRect">
            <a:avLst>
              <a:gd name="adj" fmla="val 1279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Product derivation understanding</a:t>
            </a:r>
            <a:endParaRPr lang="en-US" sz="2000" b="1" dirty="0">
              <a:solidFill>
                <a:schemeClr val="bg1">
                  <a:lumMod val="50000"/>
                </a:schemeClr>
              </a:solidFill>
            </a:endParaRPr>
          </a:p>
        </p:txBody>
      </p:sp>
      <p:sp>
        <p:nvSpPr>
          <p:cNvPr id="32" name="Rounded Rectangle 31"/>
          <p:cNvSpPr/>
          <p:nvPr/>
        </p:nvSpPr>
        <p:spPr>
          <a:xfrm>
            <a:off x="609600" y="5562600"/>
            <a:ext cx="1371600" cy="1066800"/>
          </a:xfrm>
          <a:prstGeom prst="roundRect">
            <a:avLst>
              <a:gd name="adj" fmla="val 1279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a:t>
            </a:r>
          </a:p>
          <a:p>
            <a:pPr algn="ctr"/>
            <a:r>
              <a:rPr lang="en-US" sz="2000" b="1" dirty="0" err="1" smtClean="0">
                <a:solidFill>
                  <a:schemeClr val="bg1">
                    <a:lumMod val="50000"/>
                  </a:schemeClr>
                </a:solidFill>
              </a:rPr>
              <a:t>curation</a:t>
            </a:r>
            <a:endParaRPr lang="en-US" sz="2000" b="1" dirty="0">
              <a:solidFill>
                <a:schemeClr val="bg1">
                  <a:lumMod val="50000"/>
                </a:schemeClr>
              </a:solidFill>
            </a:endParaRPr>
          </a:p>
        </p:txBody>
      </p:sp>
      <p:sp>
        <p:nvSpPr>
          <p:cNvPr id="33" name="Rounded Rectangle 32"/>
          <p:cNvSpPr/>
          <p:nvPr/>
        </p:nvSpPr>
        <p:spPr>
          <a:xfrm>
            <a:off x="2057400" y="5562600"/>
            <a:ext cx="1676400" cy="1066800"/>
          </a:xfrm>
          <a:prstGeom prst="roundRect">
            <a:avLst>
              <a:gd name="adj" fmla="val 1279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 and product acceptance</a:t>
            </a:r>
            <a:endParaRPr lang="en-US" sz="2000" b="1" dirty="0">
              <a:solidFill>
                <a:schemeClr val="bg1">
                  <a:lumMod val="50000"/>
                </a:schemeClr>
              </a:solidFill>
            </a:endParaRPr>
          </a:p>
        </p:txBody>
      </p:sp>
      <p:sp>
        <p:nvSpPr>
          <p:cNvPr id="34" name="Rounded Rectangle 33"/>
          <p:cNvSpPr/>
          <p:nvPr/>
        </p:nvSpPr>
        <p:spPr>
          <a:xfrm>
            <a:off x="3810000" y="5562600"/>
            <a:ext cx="1524000" cy="1066800"/>
          </a:xfrm>
          <a:prstGeom prst="roundRect">
            <a:avLst>
              <a:gd name="adj" fmla="val 1279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 and product attribution</a:t>
            </a:r>
            <a:endParaRPr lang="en-US" sz="2000" b="1" dirty="0">
              <a:solidFill>
                <a:schemeClr val="bg1">
                  <a:lumMod val="50000"/>
                </a:schemeClr>
              </a:solidFill>
            </a:endParaRPr>
          </a:p>
        </p:txBody>
      </p:sp>
      <p:sp>
        <p:nvSpPr>
          <p:cNvPr id="29" name="Rounded Rectangle 28"/>
          <p:cNvSpPr/>
          <p:nvPr/>
        </p:nvSpPr>
        <p:spPr>
          <a:xfrm>
            <a:off x="609600" y="4343400"/>
            <a:ext cx="4953000" cy="1295400"/>
          </a:xfrm>
          <a:prstGeom prst="roundRect">
            <a:avLst>
              <a:gd name="adj" fmla="val 1252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           </a:t>
            </a:r>
            <a:r>
              <a:rPr lang="en-US" sz="3200" b="1" dirty="0" smtClean="0">
                <a:solidFill>
                  <a:schemeClr val="bg1">
                    <a:lumMod val="50000"/>
                  </a:schemeClr>
                </a:solidFill>
              </a:rPr>
              <a:t> Provenance</a:t>
            </a:r>
            <a:endParaRPr lang="en-US" b="1" dirty="0">
              <a:solidFill>
                <a:schemeClr val="bg1">
                  <a:lumMod val="50000"/>
                </a:schemeClr>
              </a:solidFill>
            </a:endParaRPr>
          </a:p>
        </p:txBody>
      </p:sp>
      <p:sp>
        <p:nvSpPr>
          <p:cNvPr id="17" name="Rounded Rectangle 16"/>
          <p:cNvSpPr/>
          <p:nvPr/>
        </p:nvSpPr>
        <p:spPr>
          <a:xfrm>
            <a:off x="609600" y="5562600"/>
            <a:ext cx="1371600" cy="10668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a:t>
            </a:r>
          </a:p>
          <a:p>
            <a:pPr algn="ctr"/>
            <a:r>
              <a:rPr lang="en-US" sz="2000" b="1" dirty="0" err="1" smtClean="0"/>
              <a:t>curation</a:t>
            </a:r>
            <a:endParaRPr lang="en-US" sz="2000" b="1" dirty="0"/>
          </a:p>
        </p:txBody>
      </p:sp>
      <p:sp>
        <p:nvSpPr>
          <p:cNvPr id="27" name="Rounded Rectangle 26"/>
          <p:cNvSpPr/>
          <p:nvPr/>
        </p:nvSpPr>
        <p:spPr>
          <a:xfrm>
            <a:off x="3810000" y="5562600"/>
            <a:ext cx="1524000" cy="10668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 and product attribution</a:t>
            </a:r>
            <a:endParaRPr lang="en-US" sz="2000" b="1" dirty="0"/>
          </a:p>
        </p:txBody>
      </p:sp>
      <p:sp>
        <p:nvSpPr>
          <p:cNvPr id="18" name="Rounded Rectangle 17"/>
          <p:cNvSpPr/>
          <p:nvPr/>
        </p:nvSpPr>
        <p:spPr>
          <a:xfrm>
            <a:off x="2057400" y="5562600"/>
            <a:ext cx="1676400" cy="10668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 and product acceptance</a:t>
            </a:r>
            <a:endParaRPr lang="en-US" sz="2000" b="1" dirty="0"/>
          </a:p>
        </p:txBody>
      </p:sp>
      <p:sp>
        <p:nvSpPr>
          <p:cNvPr id="15" name="Rounded Rectangle 14"/>
          <p:cNvSpPr/>
          <p:nvPr/>
        </p:nvSpPr>
        <p:spPr>
          <a:xfrm>
            <a:off x="5181600" y="4343400"/>
            <a:ext cx="3276600" cy="6096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 and product</a:t>
            </a:r>
          </a:p>
          <a:p>
            <a:pPr algn="ctr"/>
            <a:r>
              <a:rPr lang="en-US" sz="2000" b="1" dirty="0" smtClean="0"/>
              <a:t>discovery/reuse</a:t>
            </a:r>
            <a:endParaRPr lang="en-US" sz="2000" b="1" dirty="0"/>
          </a:p>
        </p:txBody>
      </p:sp>
      <p:sp>
        <p:nvSpPr>
          <p:cNvPr id="16" name="Rounded Rectangle 15"/>
          <p:cNvSpPr/>
          <p:nvPr/>
        </p:nvSpPr>
        <p:spPr>
          <a:xfrm>
            <a:off x="5181600" y="5029200"/>
            <a:ext cx="3276600" cy="6096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Product derivation understanding</a:t>
            </a:r>
            <a:endParaRPr lang="en-US" sz="2000" b="1" dirty="0"/>
          </a:p>
        </p:txBody>
      </p:sp>
      <p:sp>
        <p:nvSpPr>
          <p:cNvPr id="21" name="Rounded Rectangle 20"/>
          <p:cNvSpPr/>
          <p:nvPr/>
        </p:nvSpPr>
        <p:spPr>
          <a:xfrm>
            <a:off x="609600" y="4343400"/>
            <a:ext cx="4953000" cy="1295400"/>
          </a:xfrm>
          <a:prstGeom prst="roundRect">
            <a:avLst>
              <a:gd name="adj" fmla="val 1252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            Provenance</a:t>
            </a:r>
            <a:endParaRPr lang="en-US" b="1" dirty="0"/>
          </a:p>
        </p:txBody>
      </p:sp>
      <p:sp>
        <p:nvSpPr>
          <p:cNvPr id="22" name="Rounded Rectangle 21"/>
          <p:cNvSpPr/>
          <p:nvPr/>
        </p:nvSpPr>
        <p:spPr>
          <a:xfrm>
            <a:off x="609600" y="43434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Data and Products</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dissolve">
                                      <p:cBhvr>
                                        <p:cTn id="18" dur="500"/>
                                        <p:tgtEl>
                                          <p:spTgt spid="2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18" grpId="0" animBg="1"/>
      <p:bldP spid="15" grpId="0" animBg="1"/>
      <p:bldP spid="16"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1"/>
          <p:cNvSpPr>
            <a:spLocks noGrp="1" noChangeArrowheads="1"/>
          </p:cNvSpPr>
          <p:nvPr>
            <p:ph type="title"/>
          </p:nvPr>
        </p:nvSpPr>
        <p:spPr>
          <a:xfrm>
            <a:off x="152400" y="0"/>
            <a:ext cx="8763000" cy="1143000"/>
          </a:xfrm>
        </p:spPr>
        <p:txBody>
          <a:bodyPr>
            <a:normAutofit fontScale="90000"/>
          </a:bodyPr>
          <a:lstStyle/>
          <a:p>
            <a:pPr eaLnBrk="1" hangingPunct="1"/>
            <a:r>
              <a:rPr lang="en-US" sz="3600" dirty="0" smtClean="0"/>
              <a:t>Provenance: A Required Partial Solution for Data Sharing</a:t>
            </a:r>
            <a:endParaRPr lang="en-US" sz="2000" dirty="0" smtClean="0"/>
          </a:p>
        </p:txBody>
      </p:sp>
      <p:pic>
        <p:nvPicPr>
          <p:cNvPr id="1028" name="Picture 3"/>
          <p:cNvPicPr>
            <a:picLocks noGrp="1" noChangeAspect="1" noChangeArrowheads="1"/>
          </p:cNvPicPr>
          <p:nvPr>
            <p:ph type="body" idx="4294967295"/>
          </p:nvPr>
        </p:nvPicPr>
        <p:blipFill>
          <a:blip r:embed="rId3" cstate="print"/>
          <a:srcRect/>
          <a:stretch>
            <a:fillRect/>
          </a:stretch>
        </p:blipFill>
        <p:spPr>
          <a:xfrm>
            <a:off x="990600" y="4618038"/>
            <a:ext cx="2438400" cy="1308100"/>
          </a:xfrm>
        </p:spPr>
      </p:pic>
      <p:graphicFrame>
        <p:nvGraphicFramePr>
          <p:cNvPr id="1026" name="Object 10"/>
          <p:cNvGraphicFramePr>
            <a:graphicFrameLocks noChangeAspect="1"/>
          </p:cNvGraphicFramePr>
          <p:nvPr>
            <p:ph idx="1"/>
          </p:nvPr>
        </p:nvGraphicFramePr>
        <p:xfrm>
          <a:off x="6477000" y="4541838"/>
          <a:ext cx="2133600" cy="1300162"/>
        </p:xfrm>
        <a:graphic>
          <a:graphicData uri="http://schemas.openxmlformats.org/presentationml/2006/ole">
            <p:oleObj spid="_x0000_s254978" name="Image" r:id="rId4" imgW="9363475" imgH="4681737" progId="">
              <p:embed/>
            </p:oleObj>
          </a:graphicData>
        </a:graphic>
      </p:graphicFrame>
      <p:grpSp>
        <p:nvGrpSpPr>
          <p:cNvPr id="2" name="Group 75"/>
          <p:cNvGrpSpPr>
            <a:grpSpLocks/>
          </p:cNvGrpSpPr>
          <p:nvPr/>
        </p:nvGrpSpPr>
        <p:grpSpPr bwMode="auto">
          <a:xfrm>
            <a:off x="1143000" y="2743200"/>
            <a:ext cx="1447800" cy="1828800"/>
            <a:chOff x="1248" y="1680"/>
            <a:chExt cx="912" cy="1152"/>
          </a:xfrm>
        </p:grpSpPr>
        <p:pic>
          <p:nvPicPr>
            <p:cNvPr id="1071" name="Picture 8"/>
            <p:cNvPicPr>
              <a:picLocks noChangeAspect="1" noChangeArrowheads="1"/>
            </p:cNvPicPr>
            <p:nvPr/>
          </p:nvPicPr>
          <p:blipFill>
            <a:blip r:embed="rId5" cstate="print"/>
            <a:srcRect/>
            <a:stretch>
              <a:fillRect/>
            </a:stretch>
          </p:blipFill>
          <p:spPr bwMode="auto">
            <a:xfrm>
              <a:off x="1680" y="1680"/>
              <a:ext cx="480" cy="558"/>
            </a:xfrm>
            <a:prstGeom prst="rect">
              <a:avLst/>
            </a:prstGeom>
            <a:noFill/>
            <a:ln w="9525">
              <a:noFill/>
              <a:miter lim="800000"/>
              <a:headEnd/>
              <a:tailEnd/>
            </a:ln>
          </p:spPr>
        </p:pic>
        <p:cxnSp>
          <p:nvCxnSpPr>
            <p:cNvPr id="1072" name="AutoShape 29"/>
            <p:cNvCxnSpPr>
              <a:cxnSpLocks noChangeShapeType="1"/>
            </p:cNvCxnSpPr>
            <p:nvPr/>
          </p:nvCxnSpPr>
          <p:spPr bwMode="auto">
            <a:xfrm flipV="1">
              <a:off x="1920" y="2238"/>
              <a:ext cx="0" cy="594"/>
            </a:xfrm>
            <a:prstGeom prst="straightConnector1">
              <a:avLst/>
            </a:prstGeom>
            <a:noFill/>
            <a:ln w="38100">
              <a:solidFill>
                <a:srgbClr val="800000"/>
              </a:solidFill>
              <a:round/>
              <a:headEnd/>
              <a:tailEnd type="triangle" w="med" len="med"/>
            </a:ln>
          </p:spPr>
        </p:cxnSp>
        <p:sp>
          <p:nvSpPr>
            <p:cNvPr id="1073" name="Text Box 46"/>
            <p:cNvSpPr txBox="1">
              <a:spLocks noChangeArrowheads="1"/>
            </p:cNvSpPr>
            <p:nvPr/>
          </p:nvSpPr>
          <p:spPr bwMode="auto">
            <a:xfrm>
              <a:off x="1248" y="2448"/>
              <a:ext cx="687" cy="192"/>
            </a:xfrm>
            <a:prstGeom prst="rect">
              <a:avLst/>
            </a:prstGeom>
            <a:noFill/>
            <a:ln w="9525">
              <a:noFill/>
              <a:miter lim="800000"/>
              <a:headEnd/>
              <a:tailEnd/>
            </a:ln>
          </p:spPr>
          <p:txBody>
            <a:bodyPr wrap="none">
              <a:spAutoFit/>
            </a:bodyPr>
            <a:lstStyle/>
            <a:p>
              <a:r>
                <a:rPr lang="en-US" sz="1400" b="1">
                  <a:solidFill>
                    <a:srgbClr val="800000"/>
                  </a:solidFill>
                </a:rPr>
                <a:t>hasSource</a:t>
              </a:r>
            </a:p>
          </p:txBody>
        </p:sp>
      </p:grpSp>
      <p:grpSp>
        <p:nvGrpSpPr>
          <p:cNvPr id="3" name="Group 74"/>
          <p:cNvGrpSpPr>
            <a:grpSpLocks/>
          </p:cNvGrpSpPr>
          <p:nvPr/>
        </p:nvGrpSpPr>
        <p:grpSpPr bwMode="auto">
          <a:xfrm>
            <a:off x="1066800" y="1828800"/>
            <a:ext cx="1905000" cy="914400"/>
            <a:chOff x="1200" y="1104"/>
            <a:chExt cx="1200" cy="576"/>
          </a:xfrm>
        </p:grpSpPr>
        <p:pic>
          <p:nvPicPr>
            <p:cNvPr id="1068" name="Picture 21"/>
            <p:cNvPicPr>
              <a:picLocks noChangeAspect="1" noChangeArrowheads="1"/>
            </p:cNvPicPr>
            <p:nvPr/>
          </p:nvPicPr>
          <p:blipFill>
            <a:blip r:embed="rId6" cstate="print"/>
            <a:srcRect/>
            <a:stretch>
              <a:fillRect/>
            </a:stretch>
          </p:blipFill>
          <p:spPr bwMode="auto">
            <a:xfrm>
              <a:off x="1440" y="1104"/>
              <a:ext cx="960" cy="234"/>
            </a:xfrm>
            <a:prstGeom prst="rect">
              <a:avLst/>
            </a:prstGeom>
            <a:noFill/>
            <a:ln w="9525">
              <a:noFill/>
              <a:miter lim="800000"/>
              <a:headEnd/>
              <a:tailEnd/>
            </a:ln>
          </p:spPr>
        </p:pic>
        <p:sp>
          <p:nvSpPr>
            <p:cNvPr id="1069" name="Text Box 56"/>
            <p:cNvSpPr txBox="1">
              <a:spLocks noChangeArrowheads="1"/>
            </p:cNvSpPr>
            <p:nvPr/>
          </p:nvSpPr>
          <p:spPr bwMode="auto">
            <a:xfrm>
              <a:off x="1200" y="1440"/>
              <a:ext cx="706" cy="192"/>
            </a:xfrm>
            <a:prstGeom prst="rect">
              <a:avLst/>
            </a:prstGeom>
            <a:noFill/>
            <a:ln w="9525">
              <a:noFill/>
              <a:miter lim="800000"/>
              <a:headEnd/>
              <a:tailEnd/>
            </a:ln>
          </p:spPr>
          <p:txBody>
            <a:bodyPr wrap="none">
              <a:spAutoFit/>
            </a:bodyPr>
            <a:lstStyle/>
            <a:p>
              <a:r>
                <a:rPr lang="en-US" sz="1400" b="1">
                  <a:solidFill>
                    <a:srgbClr val="800000"/>
                  </a:solidFill>
                </a:rPr>
                <a:t>hasCreator</a:t>
              </a:r>
            </a:p>
          </p:txBody>
        </p:sp>
        <p:cxnSp>
          <p:nvCxnSpPr>
            <p:cNvPr id="1070" name="AutoShape 59"/>
            <p:cNvCxnSpPr>
              <a:cxnSpLocks noChangeShapeType="1"/>
            </p:cNvCxnSpPr>
            <p:nvPr/>
          </p:nvCxnSpPr>
          <p:spPr bwMode="auto">
            <a:xfrm flipV="1">
              <a:off x="1920" y="1338"/>
              <a:ext cx="0" cy="342"/>
            </a:xfrm>
            <a:prstGeom prst="straightConnector1">
              <a:avLst/>
            </a:prstGeom>
            <a:noFill/>
            <a:ln w="38100">
              <a:solidFill>
                <a:srgbClr val="800000"/>
              </a:solidFill>
              <a:round/>
              <a:headEnd/>
              <a:tailEnd type="triangle" w="med" len="med"/>
            </a:ln>
          </p:spPr>
        </p:cxnSp>
      </p:grpSp>
      <p:grpSp>
        <p:nvGrpSpPr>
          <p:cNvPr id="4" name="Group 78"/>
          <p:cNvGrpSpPr>
            <a:grpSpLocks/>
          </p:cNvGrpSpPr>
          <p:nvPr/>
        </p:nvGrpSpPr>
        <p:grpSpPr bwMode="auto">
          <a:xfrm>
            <a:off x="0" y="1447800"/>
            <a:ext cx="1743075" cy="1371600"/>
            <a:chOff x="0" y="2112"/>
            <a:chExt cx="1098" cy="864"/>
          </a:xfrm>
        </p:grpSpPr>
        <p:pic>
          <p:nvPicPr>
            <p:cNvPr id="1065" name="Picture 26"/>
            <p:cNvPicPr>
              <a:picLocks noChangeAspect="1" noChangeArrowheads="1"/>
            </p:cNvPicPr>
            <p:nvPr/>
          </p:nvPicPr>
          <p:blipFill>
            <a:blip r:embed="rId7" cstate="print"/>
            <a:srcRect/>
            <a:stretch>
              <a:fillRect/>
            </a:stretch>
          </p:blipFill>
          <p:spPr bwMode="auto">
            <a:xfrm>
              <a:off x="0" y="2112"/>
              <a:ext cx="624" cy="425"/>
            </a:xfrm>
            <a:prstGeom prst="rect">
              <a:avLst/>
            </a:prstGeom>
            <a:noFill/>
            <a:ln w="9525">
              <a:noFill/>
              <a:miter lim="800000"/>
              <a:headEnd/>
              <a:tailEnd/>
            </a:ln>
          </p:spPr>
        </p:pic>
        <p:sp>
          <p:nvSpPr>
            <p:cNvPr id="1066" name="Text Box 51"/>
            <p:cNvSpPr txBox="1">
              <a:spLocks noChangeArrowheads="1"/>
            </p:cNvSpPr>
            <p:nvPr/>
          </p:nvSpPr>
          <p:spPr bwMode="auto">
            <a:xfrm>
              <a:off x="336" y="2592"/>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cxnSp>
          <p:nvCxnSpPr>
            <p:cNvPr id="1067" name="AutoShape 60"/>
            <p:cNvCxnSpPr>
              <a:cxnSpLocks noChangeShapeType="1"/>
            </p:cNvCxnSpPr>
            <p:nvPr/>
          </p:nvCxnSpPr>
          <p:spPr bwMode="auto">
            <a:xfrm flipV="1">
              <a:off x="303" y="2537"/>
              <a:ext cx="9" cy="439"/>
            </a:xfrm>
            <a:prstGeom prst="straightConnector1">
              <a:avLst/>
            </a:prstGeom>
            <a:noFill/>
            <a:ln w="38100">
              <a:solidFill>
                <a:srgbClr val="800000"/>
              </a:solidFill>
              <a:round/>
              <a:headEnd/>
              <a:tailEnd type="triangle" w="med" len="med"/>
            </a:ln>
          </p:spPr>
        </p:cxnSp>
      </p:grpSp>
      <p:grpSp>
        <p:nvGrpSpPr>
          <p:cNvPr id="5" name="Group 77"/>
          <p:cNvGrpSpPr>
            <a:grpSpLocks/>
          </p:cNvGrpSpPr>
          <p:nvPr/>
        </p:nvGrpSpPr>
        <p:grpSpPr bwMode="auto">
          <a:xfrm>
            <a:off x="152400" y="3714750"/>
            <a:ext cx="1590675" cy="1238250"/>
            <a:chOff x="96" y="3540"/>
            <a:chExt cx="1002" cy="780"/>
          </a:xfrm>
        </p:grpSpPr>
        <p:sp>
          <p:nvSpPr>
            <p:cNvPr id="1062" name="Text Box 50"/>
            <p:cNvSpPr txBox="1">
              <a:spLocks noChangeArrowheads="1"/>
            </p:cNvSpPr>
            <p:nvPr/>
          </p:nvSpPr>
          <p:spPr bwMode="auto">
            <a:xfrm>
              <a:off x="336" y="36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pic>
          <p:nvPicPr>
            <p:cNvPr id="1063" name="Picture 58"/>
            <p:cNvPicPr>
              <a:picLocks noChangeAspect="1" noChangeArrowheads="1"/>
            </p:cNvPicPr>
            <p:nvPr/>
          </p:nvPicPr>
          <p:blipFill>
            <a:blip r:embed="rId8" cstate="print"/>
            <a:srcRect/>
            <a:stretch>
              <a:fillRect/>
            </a:stretch>
          </p:blipFill>
          <p:spPr bwMode="auto">
            <a:xfrm>
              <a:off x="96" y="3888"/>
              <a:ext cx="403" cy="432"/>
            </a:xfrm>
            <a:prstGeom prst="rect">
              <a:avLst/>
            </a:prstGeom>
            <a:noFill/>
            <a:ln w="9525">
              <a:noFill/>
              <a:miter lim="800000"/>
              <a:headEnd/>
              <a:tailEnd/>
            </a:ln>
          </p:spPr>
        </p:pic>
        <p:cxnSp>
          <p:nvCxnSpPr>
            <p:cNvPr id="1064" name="AutoShape 61"/>
            <p:cNvCxnSpPr>
              <a:cxnSpLocks noChangeShapeType="1"/>
            </p:cNvCxnSpPr>
            <p:nvPr/>
          </p:nvCxnSpPr>
          <p:spPr bwMode="auto">
            <a:xfrm flipH="1">
              <a:off x="298" y="3540"/>
              <a:ext cx="5" cy="348"/>
            </a:xfrm>
            <a:prstGeom prst="straightConnector1">
              <a:avLst/>
            </a:prstGeom>
            <a:noFill/>
            <a:ln w="38100">
              <a:solidFill>
                <a:srgbClr val="800000"/>
              </a:solidFill>
              <a:round/>
              <a:headEnd/>
              <a:tailEnd type="triangle" w="med" len="med"/>
            </a:ln>
          </p:spPr>
        </p:cxnSp>
      </p:grpSp>
      <p:grpSp>
        <p:nvGrpSpPr>
          <p:cNvPr id="6" name="Group 76"/>
          <p:cNvGrpSpPr>
            <a:grpSpLocks/>
          </p:cNvGrpSpPr>
          <p:nvPr/>
        </p:nvGrpSpPr>
        <p:grpSpPr bwMode="auto">
          <a:xfrm>
            <a:off x="152400" y="2819400"/>
            <a:ext cx="1676400" cy="895350"/>
            <a:chOff x="96" y="2976"/>
            <a:chExt cx="1056" cy="564"/>
          </a:xfrm>
        </p:grpSpPr>
        <p:pic>
          <p:nvPicPr>
            <p:cNvPr id="1059" name="Picture 22"/>
            <p:cNvPicPr>
              <a:picLocks noChangeAspect="1" noChangeArrowheads="1"/>
            </p:cNvPicPr>
            <p:nvPr/>
          </p:nvPicPr>
          <p:blipFill>
            <a:blip r:embed="rId9" cstate="print"/>
            <a:srcRect/>
            <a:stretch>
              <a:fillRect/>
            </a:stretch>
          </p:blipFill>
          <p:spPr bwMode="auto">
            <a:xfrm>
              <a:off x="96" y="2976"/>
              <a:ext cx="413" cy="564"/>
            </a:xfrm>
            <a:prstGeom prst="rect">
              <a:avLst/>
            </a:prstGeom>
            <a:noFill/>
            <a:ln w="9525">
              <a:noFill/>
              <a:miter lim="800000"/>
              <a:headEnd/>
              <a:tailEnd/>
            </a:ln>
          </p:spPr>
        </p:pic>
        <p:sp>
          <p:nvSpPr>
            <p:cNvPr id="1060" name="Text Box 49"/>
            <p:cNvSpPr txBox="1">
              <a:spLocks noChangeArrowheads="1"/>
            </p:cNvSpPr>
            <p:nvPr/>
          </p:nvSpPr>
          <p:spPr bwMode="auto">
            <a:xfrm>
              <a:off x="528" y="3072"/>
              <a:ext cx="624" cy="192"/>
            </a:xfrm>
            <a:prstGeom prst="rect">
              <a:avLst/>
            </a:prstGeom>
            <a:noFill/>
            <a:ln w="9525">
              <a:noFill/>
              <a:miter lim="800000"/>
              <a:headEnd/>
              <a:tailEnd/>
            </a:ln>
          </p:spPr>
          <p:txBody>
            <a:bodyPr wrap="none">
              <a:spAutoFit/>
            </a:bodyPr>
            <a:lstStyle/>
            <a:p>
              <a:r>
                <a:rPr lang="en-US" sz="1400" b="1">
                  <a:solidFill>
                    <a:srgbClr val="800000"/>
                  </a:solidFill>
                </a:rPr>
                <a:t>hasAgent</a:t>
              </a:r>
            </a:p>
          </p:txBody>
        </p:sp>
        <p:cxnSp>
          <p:nvCxnSpPr>
            <p:cNvPr id="1061" name="AutoShape 62"/>
            <p:cNvCxnSpPr>
              <a:cxnSpLocks noChangeShapeType="1"/>
            </p:cNvCxnSpPr>
            <p:nvPr/>
          </p:nvCxnSpPr>
          <p:spPr bwMode="auto">
            <a:xfrm flipH="1">
              <a:off x="509" y="3255"/>
              <a:ext cx="643" cy="3"/>
            </a:xfrm>
            <a:prstGeom prst="straightConnector1">
              <a:avLst/>
            </a:prstGeom>
            <a:noFill/>
            <a:ln w="38100">
              <a:solidFill>
                <a:srgbClr val="800000"/>
              </a:solidFill>
              <a:round/>
              <a:headEnd/>
              <a:tailEnd type="triangle" w="med" len="med"/>
            </a:ln>
          </p:spPr>
        </p:cxnSp>
      </p:grpSp>
      <p:grpSp>
        <p:nvGrpSpPr>
          <p:cNvPr id="7" name="Group 60"/>
          <p:cNvGrpSpPr/>
          <p:nvPr/>
        </p:nvGrpSpPr>
        <p:grpSpPr>
          <a:xfrm>
            <a:off x="3200400" y="2743200"/>
            <a:ext cx="3025775" cy="2286000"/>
            <a:chOff x="3200400" y="2743200"/>
            <a:chExt cx="3025775" cy="2286000"/>
          </a:xfrm>
        </p:grpSpPr>
        <p:pic>
          <p:nvPicPr>
            <p:cNvPr id="1050" name="Picture 16"/>
            <p:cNvPicPr>
              <a:picLocks noChangeAspect="1" noChangeArrowheads="1"/>
            </p:cNvPicPr>
            <p:nvPr/>
          </p:nvPicPr>
          <p:blipFill>
            <a:blip r:embed="rId10" cstate="print"/>
            <a:srcRect/>
            <a:stretch>
              <a:fillRect/>
            </a:stretch>
          </p:blipFill>
          <p:spPr bwMode="auto">
            <a:xfrm>
              <a:off x="3733800" y="2743200"/>
              <a:ext cx="609600" cy="838200"/>
            </a:xfrm>
            <a:prstGeom prst="rect">
              <a:avLst/>
            </a:prstGeom>
            <a:noFill/>
            <a:ln w="9525">
              <a:noFill/>
              <a:miter lim="800000"/>
              <a:headEnd/>
              <a:tailEnd/>
            </a:ln>
          </p:spPr>
        </p:pic>
        <p:pic>
          <p:nvPicPr>
            <p:cNvPr id="1051" name="Picture 17"/>
            <p:cNvPicPr>
              <a:picLocks noChangeAspect="1" noChangeArrowheads="1"/>
            </p:cNvPicPr>
            <p:nvPr/>
          </p:nvPicPr>
          <p:blipFill>
            <a:blip r:embed="rId11" cstate="print"/>
            <a:srcRect/>
            <a:stretch>
              <a:fillRect/>
            </a:stretch>
          </p:blipFill>
          <p:spPr bwMode="auto">
            <a:xfrm>
              <a:off x="4953000" y="2743200"/>
              <a:ext cx="762000" cy="838200"/>
            </a:xfrm>
            <a:prstGeom prst="rect">
              <a:avLst/>
            </a:prstGeom>
            <a:noFill/>
            <a:ln w="9525">
              <a:noFill/>
              <a:miter lim="800000"/>
              <a:headEnd/>
              <a:tailEnd/>
            </a:ln>
          </p:spPr>
        </p:pic>
        <p:sp>
          <p:nvSpPr>
            <p:cNvPr id="1052" name="Text Box 54"/>
            <p:cNvSpPr txBox="1">
              <a:spLocks noChangeArrowheads="1"/>
            </p:cNvSpPr>
            <p:nvPr/>
          </p:nvSpPr>
          <p:spPr bwMode="auto">
            <a:xfrm>
              <a:off x="5105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sp>
          <p:nvSpPr>
            <p:cNvPr id="1053" name="Text Box 55"/>
            <p:cNvSpPr txBox="1">
              <a:spLocks noChangeArrowheads="1"/>
            </p:cNvSpPr>
            <p:nvPr/>
          </p:nvSpPr>
          <p:spPr bwMode="auto">
            <a:xfrm>
              <a:off x="3200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cxnSp>
          <p:nvCxnSpPr>
            <p:cNvPr id="1055" name="AutoShape 65"/>
            <p:cNvCxnSpPr>
              <a:cxnSpLocks noChangeShapeType="1"/>
              <a:endCxn id="1051" idx="2"/>
            </p:cNvCxnSpPr>
            <p:nvPr/>
          </p:nvCxnSpPr>
          <p:spPr bwMode="auto">
            <a:xfrm rot="5400000" flipH="1" flipV="1">
              <a:off x="4324350" y="4019550"/>
              <a:ext cx="1447800" cy="571500"/>
            </a:xfrm>
            <a:prstGeom prst="straightConnector1">
              <a:avLst/>
            </a:prstGeom>
            <a:noFill/>
            <a:ln w="38100">
              <a:solidFill>
                <a:srgbClr val="800000"/>
              </a:solidFill>
              <a:round/>
              <a:headEnd/>
              <a:tailEnd type="triangle" w="med" len="med"/>
            </a:ln>
          </p:spPr>
        </p:cxnSp>
        <p:cxnSp>
          <p:nvCxnSpPr>
            <p:cNvPr id="1056" name="AutoShape 66"/>
            <p:cNvCxnSpPr>
              <a:cxnSpLocks noChangeShapeType="1"/>
              <a:endCxn id="1050" idx="2"/>
            </p:cNvCxnSpPr>
            <p:nvPr/>
          </p:nvCxnSpPr>
          <p:spPr bwMode="auto">
            <a:xfrm rot="16200000" flipV="1">
              <a:off x="3676650" y="3943350"/>
              <a:ext cx="1447800" cy="723900"/>
            </a:xfrm>
            <a:prstGeom prst="straightConnector1">
              <a:avLst/>
            </a:prstGeom>
            <a:noFill/>
            <a:ln w="38100">
              <a:solidFill>
                <a:srgbClr val="800000"/>
              </a:solidFill>
              <a:round/>
              <a:headEnd/>
              <a:tailEnd type="triangle" w="med" len="med"/>
            </a:ln>
          </p:spPr>
        </p:cxnSp>
      </p:grpSp>
      <p:grpSp>
        <p:nvGrpSpPr>
          <p:cNvPr id="8" name="Group 73"/>
          <p:cNvGrpSpPr>
            <a:grpSpLocks/>
          </p:cNvGrpSpPr>
          <p:nvPr/>
        </p:nvGrpSpPr>
        <p:grpSpPr bwMode="auto">
          <a:xfrm>
            <a:off x="3657600" y="1752600"/>
            <a:ext cx="2962275" cy="990600"/>
            <a:chOff x="2592" y="816"/>
            <a:chExt cx="1866" cy="624"/>
          </a:xfrm>
        </p:grpSpPr>
        <p:pic>
          <p:nvPicPr>
            <p:cNvPr id="1043" name="Picture 19"/>
            <p:cNvPicPr>
              <a:picLocks noChangeAspect="1" noChangeArrowheads="1"/>
            </p:cNvPicPr>
            <p:nvPr/>
          </p:nvPicPr>
          <p:blipFill>
            <a:blip r:embed="rId12" cstate="print"/>
            <a:srcRect/>
            <a:stretch>
              <a:fillRect/>
            </a:stretch>
          </p:blipFill>
          <p:spPr bwMode="auto">
            <a:xfrm>
              <a:off x="3360" y="864"/>
              <a:ext cx="576" cy="336"/>
            </a:xfrm>
            <a:prstGeom prst="rect">
              <a:avLst/>
            </a:prstGeom>
            <a:noFill/>
            <a:ln w="9525">
              <a:noFill/>
              <a:miter lim="800000"/>
              <a:headEnd/>
              <a:tailEnd/>
            </a:ln>
          </p:spPr>
        </p:pic>
        <p:pic>
          <p:nvPicPr>
            <p:cNvPr id="1044" name="Picture 20"/>
            <p:cNvPicPr>
              <a:picLocks noChangeAspect="1" noChangeArrowheads="1"/>
            </p:cNvPicPr>
            <p:nvPr/>
          </p:nvPicPr>
          <p:blipFill>
            <a:blip r:embed="rId13" cstate="print"/>
            <a:srcRect/>
            <a:stretch>
              <a:fillRect/>
            </a:stretch>
          </p:blipFill>
          <p:spPr bwMode="auto">
            <a:xfrm>
              <a:off x="2592" y="816"/>
              <a:ext cx="385" cy="399"/>
            </a:xfrm>
            <a:prstGeom prst="rect">
              <a:avLst/>
            </a:prstGeom>
            <a:noFill/>
            <a:ln w="9525">
              <a:noFill/>
              <a:miter lim="800000"/>
              <a:headEnd/>
              <a:tailEnd/>
            </a:ln>
          </p:spPr>
        </p:pic>
        <p:sp>
          <p:nvSpPr>
            <p:cNvPr id="1045" name="Text Box 52"/>
            <p:cNvSpPr txBox="1">
              <a:spLocks noChangeArrowheads="1"/>
            </p:cNvSpPr>
            <p:nvPr/>
          </p:nvSpPr>
          <p:spPr bwMode="auto">
            <a:xfrm>
              <a:off x="3696" y="12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sp>
          <p:nvSpPr>
            <p:cNvPr id="1046" name="Text Box 53"/>
            <p:cNvSpPr txBox="1">
              <a:spLocks noChangeArrowheads="1"/>
            </p:cNvSpPr>
            <p:nvPr/>
          </p:nvSpPr>
          <p:spPr bwMode="auto">
            <a:xfrm>
              <a:off x="2784" y="12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cxnSp>
          <p:nvCxnSpPr>
            <p:cNvPr id="1047" name="AutoShape 67"/>
            <p:cNvCxnSpPr>
              <a:cxnSpLocks noChangeShapeType="1"/>
            </p:cNvCxnSpPr>
            <p:nvPr/>
          </p:nvCxnSpPr>
          <p:spPr bwMode="auto">
            <a:xfrm flipV="1">
              <a:off x="2784" y="1215"/>
              <a:ext cx="1" cy="225"/>
            </a:xfrm>
            <a:prstGeom prst="straightConnector1">
              <a:avLst/>
            </a:prstGeom>
            <a:noFill/>
            <a:ln w="38100">
              <a:solidFill>
                <a:srgbClr val="800000"/>
              </a:solidFill>
              <a:round/>
              <a:headEnd/>
              <a:tailEnd type="triangle" w="med" len="med"/>
            </a:ln>
          </p:spPr>
        </p:cxnSp>
        <p:cxnSp>
          <p:nvCxnSpPr>
            <p:cNvPr id="1048" name="AutoShape 68"/>
            <p:cNvCxnSpPr>
              <a:cxnSpLocks noChangeShapeType="1"/>
            </p:cNvCxnSpPr>
            <p:nvPr/>
          </p:nvCxnSpPr>
          <p:spPr bwMode="auto">
            <a:xfrm flipV="1">
              <a:off x="3648" y="1200"/>
              <a:ext cx="0" cy="240"/>
            </a:xfrm>
            <a:prstGeom prst="straightConnector1">
              <a:avLst/>
            </a:prstGeom>
            <a:noFill/>
            <a:ln w="38100">
              <a:solidFill>
                <a:srgbClr val="800000"/>
              </a:solidFill>
              <a:round/>
              <a:headEnd/>
              <a:tailEnd type="triangle" w="med" len="med"/>
            </a:ln>
          </p:spPr>
        </p:cxnSp>
      </p:grpSp>
      <p:sp>
        <p:nvSpPr>
          <p:cNvPr id="1037" name="Text Box 69"/>
          <p:cNvSpPr txBox="1">
            <a:spLocks noChangeArrowheads="1"/>
          </p:cNvSpPr>
          <p:nvPr/>
        </p:nvSpPr>
        <p:spPr bwMode="auto">
          <a:xfrm>
            <a:off x="914400" y="5943600"/>
            <a:ext cx="2438400" cy="274638"/>
          </a:xfrm>
          <a:prstGeom prst="rect">
            <a:avLst/>
          </a:prstGeom>
          <a:noFill/>
          <a:ln w="9525">
            <a:noFill/>
            <a:miter lim="800000"/>
            <a:headEnd/>
            <a:tailEnd/>
          </a:ln>
        </p:spPr>
        <p:txBody>
          <a:bodyPr>
            <a:spAutoFit/>
          </a:bodyPr>
          <a:lstStyle/>
          <a:p>
            <a:r>
              <a:rPr lang="en-US" sz="1200" b="1"/>
              <a:t>(http://utep.edu/myDataSet.xls)</a:t>
            </a:r>
          </a:p>
        </p:txBody>
      </p:sp>
      <p:sp>
        <p:nvSpPr>
          <p:cNvPr id="1038" name="Text Box 70"/>
          <p:cNvSpPr txBox="1">
            <a:spLocks noChangeArrowheads="1"/>
          </p:cNvSpPr>
          <p:nvPr/>
        </p:nvSpPr>
        <p:spPr bwMode="auto">
          <a:xfrm>
            <a:off x="6248400" y="5867400"/>
            <a:ext cx="2743200" cy="274638"/>
          </a:xfrm>
          <a:prstGeom prst="rect">
            <a:avLst/>
          </a:prstGeom>
          <a:noFill/>
          <a:ln w="9525">
            <a:noFill/>
            <a:miter lim="800000"/>
            <a:headEnd/>
            <a:tailEnd/>
          </a:ln>
        </p:spPr>
        <p:txBody>
          <a:bodyPr>
            <a:spAutoFit/>
          </a:bodyPr>
          <a:lstStyle/>
          <a:p>
            <a:r>
              <a:rPr lang="en-US" sz="1200" b="1" dirty="0"/>
              <a:t>(http://utep.edu/myGravityMap.gif)</a:t>
            </a:r>
          </a:p>
        </p:txBody>
      </p:sp>
      <p:pic>
        <p:nvPicPr>
          <p:cNvPr id="3154" name="Picture 82"/>
          <p:cNvPicPr>
            <a:picLocks noChangeAspect="1" noChangeArrowheads="1"/>
          </p:cNvPicPr>
          <p:nvPr/>
        </p:nvPicPr>
        <p:blipFill>
          <a:blip r:embed="rId14" cstate="print"/>
          <a:srcRect/>
          <a:stretch>
            <a:fillRect/>
          </a:stretch>
        </p:blipFill>
        <p:spPr bwMode="auto">
          <a:xfrm>
            <a:off x="6934200" y="2514600"/>
            <a:ext cx="1609725" cy="1516063"/>
          </a:xfrm>
          <a:prstGeom prst="rect">
            <a:avLst/>
          </a:prstGeom>
          <a:noFill/>
          <a:ln w="9525">
            <a:noFill/>
            <a:miter lim="800000"/>
            <a:headEnd/>
            <a:tailEnd/>
          </a:ln>
        </p:spPr>
      </p:pic>
      <p:grpSp>
        <p:nvGrpSpPr>
          <p:cNvPr id="9" name="Group 59"/>
          <p:cNvGrpSpPr/>
          <p:nvPr/>
        </p:nvGrpSpPr>
        <p:grpSpPr>
          <a:xfrm>
            <a:off x="3429000" y="4800600"/>
            <a:ext cx="3124200" cy="690563"/>
            <a:chOff x="3429000" y="4800600"/>
            <a:chExt cx="3124200" cy="690563"/>
          </a:xfrm>
        </p:grpSpPr>
        <p:sp>
          <p:nvSpPr>
            <p:cNvPr id="1057" name="Text Box 44"/>
            <p:cNvSpPr txBox="1">
              <a:spLocks noChangeArrowheads="1"/>
            </p:cNvSpPr>
            <p:nvPr/>
          </p:nvSpPr>
          <p:spPr bwMode="auto">
            <a:xfrm>
              <a:off x="4953000" y="4800600"/>
              <a:ext cx="1600200" cy="304800"/>
            </a:xfrm>
            <a:prstGeom prst="rect">
              <a:avLst/>
            </a:prstGeom>
            <a:noFill/>
            <a:ln w="9525">
              <a:noFill/>
              <a:miter lim="800000"/>
              <a:headEnd/>
              <a:tailEnd/>
            </a:ln>
          </p:spPr>
          <p:txBody>
            <a:bodyPr>
              <a:spAutoFit/>
            </a:bodyPr>
            <a:lstStyle/>
            <a:p>
              <a:r>
                <a:rPr lang="en-US" sz="1400" b="1" dirty="0" err="1">
                  <a:solidFill>
                    <a:srgbClr val="800000"/>
                  </a:solidFill>
                </a:rPr>
                <a:t>isConsequentOf</a:t>
              </a:r>
              <a:endParaRPr lang="en-US" sz="1400" b="1" dirty="0">
                <a:solidFill>
                  <a:srgbClr val="800000"/>
                </a:solidFill>
              </a:endParaRPr>
            </a:p>
          </p:txBody>
        </p:sp>
        <p:cxnSp>
          <p:nvCxnSpPr>
            <p:cNvPr id="1058" name="AutoShape 63"/>
            <p:cNvCxnSpPr>
              <a:cxnSpLocks noChangeShapeType="1"/>
              <a:endCxn id="1049" idx="3"/>
            </p:cNvCxnSpPr>
            <p:nvPr/>
          </p:nvCxnSpPr>
          <p:spPr bwMode="auto">
            <a:xfrm rot="10800000" flipV="1">
              <a:off x="5334000" y="5257800"/>
              <a:ext cx="1143000" cy="2382"/>
            </a:xfrm>
            <a:prstGeom prst="straightConnector1">
              <a:avLst/>
            </a:prstGeom>
            <a:noFill/>
            <a:ln w="38100">
              <a:solidFill>
                <a:srgbClr val="800000"/>
              </a:solidFill>
              <a:round/>
              <a:headEnd/>
              <a:tailEnd type="triangle" w="med" len="med"/>
            </a:ln>
          </p:spPr>
        </p:cxnSp>
        <p:pic>
          <p:nvPicPr>
            <p:cNvPr id="1049" name="Picture 15"/>
            <p:cNvPicPr>
              <a:picLocks noChangeAspect="1" noChangeArrowheads="1"/>
            </p:cNvPicPr>
            <p:nvPr/>
          </p:nvPicPr>
          <p:blipFill>
            <a:blip r:embed="rId15" cstate="print"/>
            <a:srcRect/>
            <a:stretch>
              <a:fillRect/>
            </a:stretch>
          </p:blipFill>
          <p:spPr bwMode="auto">
            <a:xfrm>
              <a:off x="4191000" y="5029200"/>
              <a:ext cx="1143000" cy="461963"/>
            </a:xfrm>
            <a:prstGeom prst="rect">
              <a:avLst/>
            </a:prstGeom>
            <a:noFill/>
            <a:ln w="9525">
              <a:noFill/>
              <a:miter lim="800000"/>
              <a:headEnd/>
              <a:tailEnd/>
            </a:ln>
          </p:spPr>
        </p:pic>
        <p:cxnSp>
          <p:nvCxnSpPr>
            <p:cNvPr id="1054" name="AutoShape 64"/>
            <p:cNvCxnSpPr>
              <a:cxnSpLocks noChangeShapeType="1"/>
              <a:stCxn id="1049" idx="1"/>
              <a:endCxn id="1028" idx="3"/>
            </p:cNvCxnSpPr>
            <p:nvPr/>
          </p:nvCxnSpPr>
          <p:spPr bwMode="auto">
            <a:xfrm rot="10800000" flipV="1">
              <a:off x="3429000" y="5260182"/>
              <a:ext cx="762000" cy="11906"/>
            </a:xfrm>
            <a:prstGeom prst="straightConnector1">
              <a:avLst/>
            </a:prstGeom>
            <a:noFill/>
            <a:ln w="38100">
              <a:solidFill>
                <a:srgbClr val="800000"/>
              </a:solidFill>
              <a:round/>
              <a:headEnd/>
              <a:tailEnd type="triangle" w="med" len="med"/>
            </a:ln>
          </p:spPr>
        </p:cxnSp>
        <p:sp>
          <p:nvSpPr>
            <p:cNvPr id="55" name="Text Box 55"/>
            <p:cNvSpPr txBox="1">
              <a:spLocks noChangeArrowheads="1"/>
            </p:cNvSpPr>
            <p:nvPr/>
          </p:nvSpPr>
          <p:spPr bwMode="auto">
            <a:xfrm>
              <a:off x="3429000" y="4800600"/>
              <a:ext cx="1302857" cy="307777"/>
            </a:xfrm>
            <a:prstGeom prst="rect">
              <a:avLst/>
            </a:prstGeom>
            <a:noFill/>
            <a:ln w="9525">
              <a:noFill/>
              <a:miter lim="800000"/>
              <a:headEnd/>
              <a:tailEnd/>
            </a:ln>
          </p:spPr>
          <p:txBody>
            <a:bodyPr wrap="none">
              <a:spAutoFit/>
            </a:bodyPr>
            <a:lstStyle/>
            <a:p>
              <a:r>
                <a:rPr lang="en-US" sz="1400" b="1" dirty="0" err="1" smtClean="0">
                  <a:solidFill>
                    <a:srgbClr val="800000"/>
                  </a:solidFill>
                </a:rPr>
                <a:t>hasAntecedent</a:t>
              </a:r>
              <a:endParaRPr lang="en-US" sz="1400" b="1" dirty="0">
                <a:solidFill>
                  <a:srgbClr val="800000"/>
                </a:solidFill>
              </a:endParaRPr>
            </a:p>
          </p:txBody>
        </p:sp>
      </p:grpSp>
      <p:sp>
        <p:nvSpPr>
          <p:cNvPr id="56" name="Donut 9"/>
          <p:cNvSpPr>
            <a:spLocks noChangeArrowheads="1"/>
          </p:cNvSpPr>
          <p:nvPr/>
        </p:nvSpPr>
        <p:spPr bwMode="auto">
          <a:xfrm>
            <a:off x="685800" y="4343400"/>
            <a:ext cx="8001000" cy="2057400"/>
          </a:xfrm>
          <a:custGeom>
            <a:avLst/>
            <a:gdLst>
              <a:gd name="T0" fmla="*/ 1295400 w 2590800"/>
              <a:gd name="T1" fmla="*/ 0 h 6858000"/>
              <a:gd name="T2" fmla="*/ 379414 w 2590800"/>
              <a:gd name="T3" fmla="*/ 1004331 h 6858000"/>
              <a:gd name="T4" fmla="*/ 0 w 2590800"/>
              <a:gd name="T5" fmla="*/ 3429000 h 6858000"/>
              <a:gd name="T6" fmla="*/ 379414 w 2590800"/>
              <a:gd name="T7" fmla="*/ 5853669 h 6858000"/>
              <a:gd name="T8" fmla="*/ 1295400 w 2590800"/>
              <a:gd name="T9" fmla="*/ 6858000 h 6858000"/>
              <a:gd name="T10" fmla="*/ 2211386 w 2590800"/>
              <a:gd name="T11" fmla="*/ 5853669 h 6858000"/>
              <a:gd name="T12" fmla="*/ 2590800 w 2590800"/>
              <a:gd name="T13" fmla="*/ 3429000 h 6858000"/>
              <a:gd name="T14" fmla="*/ 2211386 w 2590800"/>
              <a:gd name="T15" fmla="*/ 1004331 h 6858000"/>
              <a:gd name="T16" fmla="*/ 3 60000 65536"/>
              <a:gd name="T17" fmla="*/ 3 60000 65536"/>
              <a:gd name="T18" fmla="*/ 2 60000 65536"/>
              <a:gd name="T19" fmla="*/ 1 60000 65536"/>
              <a:gd name="T20" fmla="*/ 1 60000 65536"/>
              <a:gd name="T21" fmla="*/ 1 60000 65536"/>
              <a:gd name="T22" fmla="*/ 0 60000 65536"/>
              <a:gd name="T23" fmla="*/ 3 60000 65536"/>
              <a:gd name="T24" fmla="*/ 379414 w 2590800"/>
              <a:gd name="T25" fmla="*/ 1004331 h 6858000"/>
              <a:gd name="T26" fmla="*/ 2211386 w 2590800"/>
              <a:gd name="T27" fmla="*/ 5853669 h 6858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90800" h="6858000">
                <a:moveTo>
                  <a:pt x="0" y="3429000"/>
                </a:moveTo>
                <a:lnTo>
                  <a:pt x="0" y="3429000"/>
                </a:lnTo>
                <a:cubicBezTo>
                  <a:pt x="0" y="1535215"/>
                  <a:pt x="579970" y="0"/>
                  <a:pt x="1295399" y="0"/>
                </a:cubicBezTo>
                <a:cubicBezTo>
                  <a:pt x="2010829" y="0"/>
                  <a:pt x="2590800" y="1535215"/>
                  <a:pt x="2590800" y="3429000"/>
                </a:cubicBezTo>
                <a:cubicBezTo>
                  <a:pt x="2590800" y="5322784"/>
                  <a:pt x="2010829" y="6857999"/>
                  <a:pt x="1295400" y="6858000"/>
                </a:cubicBezTo>
                <a:cubicBezTo>
                  <a:pt x="579970" y="6858000"/>
                  <a:pt x="0" y="5322784"/>
                  <a:pt x="0" y="3429000"/>
                </a:cubicBezTo>
                <a:close/>
                <a:moveTo>
                  <a:pt x="131664" y="3429000"/>
                </a:moveTo>
                <a:lnTo>
                  <a:pt x="131664" y="3429000"/>
                </a:lnTo>
                <a:cubicBezTo>
                  <a:pt x="131664" y="5250068"/>
                  <a:pt x="652686" y="6726335"/>
                  <a:pt x="1295399" y="6726336"/>
                </a:cubicBezTo>
                <a:lnTo>
                  <a:pt x="1295400" y="6726336"/>
                </a:lnTo>
                <a:cubicBezTo>
                  <a:pt x="1938113" y="6726335"/>
                  <a:pt x="2459136" y="5250068"/>
                  <a:pt x="2459136" y="3429000"/>
                </a:cubicBezTo>
                <a:cubicBezTo>
                  <a:pt x="2459136" y="1607931"/>
                  <a:pt x="1938113" y="131664"/>
                  <a:pt x="1295400" y="131664"/>
                </a:cubicBezTo>
                <a:lnTo>
                  <a:pt x="1295399" y="131664"/>
                </a:lnTo>
                <a:cubicBezTo>
                  <a:pt x="652686" y="131664"/>
                  <a:pt x="131664" y="1607931"/>
                  <a:pt x="131664" y="3428999"/>
                </a:cubicBezTo>
                <a:close/>
              </a:path>
            </a:pathLst>
          </a:custGeom>
          <a:solidFill>
            <a:srgbClr val="7575D1"/>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AU">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678198" y="2209800"/>
            <a:ext cx="7465802" cy="4648200"/>
          </a:xfrm>
          <a:prstGeom prst="rect">
            <a:avLst/>
          </a:prstGeom>
          <a:noFill/>
          <a:ln w="9525">
            <a:noFill/>
            <a:miter lim="800000"/>
            <a:headEnd/>
            <a:tailEnd/>
          </a:ln>
        </p:spPr>
      </p:pic>
      <p:sp>
        <p:nvSpPr>
          <p:cNvPr id="2" name="Title 1"/>
          <p:cNvSpPr>
            <a:spLocks noGrp="1"/>
          </p:cNvSpPr>
          <p:nvPr>
            <p:ph type="title"/>
          </p:nvPr>
        </p:nvSpPr>
        <p:spPr>
          <a:xfrm>
            <a:off x="457200" y="0"/>
            <a:ext cx="8229600" cy="639762"/>
          </a:xfrm>
        </p:spPr>
        <p:txBody>
          <a:bodyPr>
            <a:normAutofit fontScale="90000"/>
          </a:bodyPr>
          <a:lstStyle/>
          <a:p>
            <a:r>
              <a:rPr lang="en-US" dirty="0" smtClean="0"/>
              <a:t>Product Derivation Provenance</a:t>
            </a:r>
            <a:endParaRPr lang="en-US" dirty="0"/>
          </a:p>
        </p:txBody>
      </p:sp>
      <p:sp>
        <p:nvSpPr>
          <p:cNvPr id="3" name="Content Placeholder 2"/>
          <p:cNvSpPr>
            <a:spLocks noGrp="1"/>
          </p:cNvSpPr>
          <p:nvPr>
            <p:ph idx="1"/>
          </p:nvPr>
        </p:nvSpPr>
        <p:spPr>
          <a:xfrm>
            <a:off x="228600" y="609600"/>
            <a:ext cx="8686800" cy="1371600"/>
          </a:xfrm>
        </p:spPr>
        <p:txBody>
          <a:bodyPr/>
          <a:lstStyle/>
          <a:p>
            <a:pPr>
              <a:buNone/>
            </a:pPr>
            <a:r>
              <a:rPr lang="en-US" sz="2400" dirty="0" smtClean="0"/>
              <a:t>     Provenance Information tell us where the data used to derive the map came from and how the map was derived</a:t>
            </a:r>
          </a:p>
          <a:p>
            <a:pPr>
              <a:buNone/>
            </a:pPr>
            <a:endParaRPr lang="en-US" dirty="0"/>
          </a:p>
        </p:txBody>
      </p:sp>
      <p:graphicFrame>
        <p:nvGraphicFramePr>
          <p:cNvPr id="202753" name="Object 10"/>
          <p:cNvGraphicFramePr>
            <a:graphicFrameLocks noChangeAspect="1"/>
          </p:cNvGraphicFramePr>
          <p:nvPr/>
        </p:nvGraphicFramePr>
        <p:xfrm>
          <a:off x="5486400" y="6019800"/>
          <a:ext cx="990601" cy="685800"/>
        </p:xfrm>
        <a:graphic>
          <a:graphicData uri="http://schemas.openxmlformats.org/presentationml/2006/ole">
            <p:oleObj spid="_x0000_s202753" name="Image" r:id="rId4" imgW="9363475" imgH="4681737" progId="">
              <p:embed/>
            </p:oleObj>
          </a:graphicData>
        </a:graphic>
      </p:graphicFrame>
      <p:pic>
        <p:nvPicPr>
          <p:cNvPr id="202754" name="Picture 2"/>
          <p:cNvPicPr>
            <a:picLocks noChangeAspect="1" noChangeArrowheads="1"/>
          </p:cNvPicPr>
          <p:nvPr/>
        </p:nvPicPr>
        <p:blipFill>
          <a:blip r:embed="rId5" cstate="print"/>
          <a:srcRect/>
          <a:stretch>
            <a:fillRect/>
          </a:stretch>
        </p:blipFill>
        <p:spPr bwMode="auto">
          <a:xfrm>
            <a:off x="152400" y="1447800"/>
            <a:ext cx="4800600" cy="4662610"/>
          </a:xfrm>
          <a:prstGeom prst="rect">
            <a:avLst/>
          </a:prstGeom>
          <a:noFill/>
          <a:ln w="254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UTEP Trust Lab</a:t>
            </a:r>
            <a:endParaRPr lang="en-US" dirty="0"/>
          </a:p>
        </p:txBody>
      </p:sp>
      <p:sp>
        <p:nvSpPr>
          <p:cNvPr id="3" name="Content Placeholder 2"/>
          <p:cNvSpPr>
            <a:spLocks noGrp="1"/>
          </p:cNvSpPr>
          <p:nvPr>
            <p:ph idx="1"/>
          </p:nvPr>
        </p:nvSpPr>
        <p:spPr>
          <a:xfrm>
            <a:off x="381000" y="5791200"/>
            <a:ext cx="8229600" cy="639763"/>
          </a:xfrm>
        </p:spPr>
        <p:txBody>
          <a:bodyPr>
            <a:noAutofit/>
          </a:bodyPr>
          <a:lstStyle/>
          <a:p>
            <a:pPr algn="ctr">
              <a:buNone/>
            </a:pPr>
            <a:r>
              <a:rPr lang="en-US" sz="4400" b="1" dirty="0" smtClean="0">
                <a:solidFill>
                  <a:srgbClr val="FF0000"/>
                </a:solidFill>
              </a:rPr>
              <a:t>http://trust.utep.edu</a:t>
            </a:r>
            <a:endParaRPr lang="en-US" sz="4400" b="1" dirty="0">
              <a:solidFill>
                <a:srgbClr val="FF0000"/>
              </a:solidFill>
            </a:endParaRPr>
          </a:p>
        </p:txBody>
      </p:sp>
      <p:pic>
        <p:nvPicPr>
          <p:cNvPr id="39937" name="Picture 1"/>
          <p:cNvPicPr>
            <a:picLocks noChangeAspect="1" noChangeArrowheads="1"/>
          </p:cNvPicPr>
          <p:nvPr/>
        </p:nvPicPr>
        <p:blipFill>
          <a:blip r:embed="rId2" cstate="print"/>
          <a:srcRect/>
          <a:stretch>
            <a:fillRect/>
          </a:stretch>
        </p:blipFill>
        <p:spPr bwMode="auto">
          <a:xfrm>
            <a:off x="-1" y="0"/>
            <a:ext cx="9144001" cy="56548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1"/>
          <p:cNvSpPr>
            <a:spLocks noGrp="1" noChangeArrowheads="1"/>
          </p:cNvSpPr>
          <p:nvPr>
            <p:ph type="title"/>
          </p:nvPr>
        </p:nvSpPr>
        <p:spPr>
          <a:xfrm>
            <a:off x="152400" y="0"/>
            <a:ext cx="8763000" cy="990600"/>
          </a:xfrm>
        </p:spPr>
        <p:txBody>
          <a:bodyPr>
            <a:normAutofit/>
          </a:bodyPr>
          <a:lstStyle/>
          <a:p>
            <a:pPr eaLnBrk="1" hangingPunct="1"/>
            <a:r>
              <a:rPr lang="en-US" sz="3600" dirty="0" smtClean="0"/>
              <a:t>PML: A Provenance Representation Language</a:t>
            </a:r>
            <a:endParaRPr lang="en-US" sz="2000" dirty="0" smtClean="0"/>
          </a:p>
        </p:txBody>
      </p:sp>
      <p:pic>
        <p:nvPicPr>
          <p:cNvPr id="1028" name="Picture 3"/>
          <p:cNvPicPr>
            <a:picLocks noGrp="1" noChangeAspect="1" noChangeArrowheads="1"/>
          </p:cNvPicPr>
          <p:nvPr>
            <p:ph type="body" idx="4294967295"/>
          </p:nvPr>
        </p:nvPicPr>
        <p:blipFill>
          <a:blip r:embed="rId3" cstate="print"/>
          <a:srcRect/>
          <a:stretch>
            <a:fillRect/>
          </a:stretch>
        </p:blipFill>
        <p:spPr>
          <a:xfrm>
            <a:off x="990600" y="4618038"/>
            <a:ext cx="2438400" cy="1308100"/>
          </a:xfrm>
        </p:spPr>
      </p:pic>
      <p:pic>
        <p:nvPicPr>
          <p:cNvPr id="1071" name="Picture 8"/>
          <p:cNvPicPr>
            <a:picLocks noChangeAspect="1" noChangeArrowheads="1"/>
          </p:cNvPicPr>
          <p:nvPr/>
        </p:nvPicPr>
        <p:blipFill>
          <a:blip r:embed="rId4" cstate="print"/>
          <a:srcRect/>
          <a:stretch>
            <a:fillRect/>
          </a:stretch>
        </p:blipFill>
        <p:spPr bwMode="auto">
          <a:xfrm>
            <a:off x="1828800" y="2743200"/>
            <a:ext cx="762000" cy="885825"/>
          </a:xfrm>
          <a:prstGeom prst="rect">
            <a:avLst/>
          </a:prstGeom>
          <a:noFill/>
          <a:ln w="9525">
            <a:noFill/>
            <a:miter lim="800000"/>
            <a:headEnd/>
            <a:tailEnd/>
          </a:ln>
        </p:spPr>
      </p:pic>
      <p:cxnSp>
        <p:nvCxnSpPr>
          <p:cNvPr id="1072" name="AutoShape 29"/>
          <p:cNvCxnSpPr>
            <a:cxnSpLocks noChangeShapeType="1"/>
          </p:cNvCxnSpPr>
          <p:nvPr/>
        </p:nvCxnSpPr>
        <p:spPr bwMode="auto">
          <a:xfrm flipV="1">
            <a:off x="2209800" y="3629025"/>
            <a:ext cx="0" cy="942975"/>
          </a:xfrm>
          <a:prstGeom prst="straightConnector1">
            <a:avLst/>
          </a:prstGeom>
          <a:noFill/>
          <a:ln w="38100">
            <a:solidFill>
              <a:srgbClr val="800000"/>
            </a:solidFill>
            <a:round/>
            <a:headEnd/>
            <a:tailEnd type="triangle" w="med" len="med"/>
          </a:ln>
        </p:spPr>
      </p:cxnSp>
      <p:sp>
        <p:nvSpPr>
          <p:cNvPr id="1073" name="Text Box 46"/>
          <p:cNvSpPr txBox="1">
            <a:spLocks noChangeArrowheads="1"/>
          </p:cNvSpPr>
          <p:nvPr/>
        </p:nvSpPr>
        <p:spPr bwMode="auto">
          <a:xfrm>
            <a:off x="1143000" y="3962400"/>
            <a:ext cx="1090613" cy="304800"/>
          </a:xfrm>
          <a:prstGeom prst="rect">
            <a:avLst/>
          </a:prstGeom>
          <a:noFill/>
          <a:ln w="9525">
            <a:noFill/>
            <a:miter lim="800000"/>
            <a:headEnd/>
            <a:tailEnd/>
          </a:ln>
        </p:spPr>
        <p:txBody>
          <a:bodyPr wrap="none">
            <a:spAutoFit/>
          </a:bodyPr>
          <a:lstStyle/>
          <a:p>
            <a:r>
              <a:rPr lang="en-US" sz="1400" b="1">
                <a:solidFill>
                  <a:srgbClr val="800000"/>
                </a:solidFill>
              </a:rPr>
              <a:t>hasSource</a:t>
            </a:r>
          </a:p>
        </p:txBody>
      </p:sp>
      <p:pic>
        <p:nvPicPr>
          <p:cNvPr id="1068" name="Picture 21"/>
          <p:cNvPicPr>
            <a:picLocks noChangeAspect="1" noChangeArrowheads="1"/>
          </p:cNvPicPr>
          <p:nvPr/>
        </p:nvPicPr>
        <p:blipFill>
          <a:blip r:embed="rId5" cstate="print"/>
          <a:srcRect/>
          <a:stretch>
            <a:fillRect/>
          </a:stretch>
        </p:blipFill>
        <p:spPr bwMode="auto">
          <a:xfrm>
            <a:off x="1447800" y="1828800"/>
            <a:ext cx="1524000" cy="371475"/>
          </a:xfrm>
          <a:prstGeom prst="rect">
            <a:avLst/>
          </a:prstGeom>
          <a:noFill/>
          <a:ln w="9525">
            <a:noFill/>
            <a:miter lim="800000"/>
            <a:headEnd/>
            <a:tailEnd/>
          </a:ln>
        </p:spPr>
      </p:pic>
      <p:sp>
        <p:nvSpPr>
          <p:cNvPr id="1069" name="Text Box 56"/>
          <p:cNvSpPr txBox="1">
            <a:spLocks noChangeArrowheads="1"/>
          </p:cNvSpPr>
          <p:nvPr/>
        </p:nvSpPr>
        <p:spPr bwMode="auto">
          <a:xfrm>
            <a:off x="1066800" y="23622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cxnSp>
        <p:nvCxnSpPr>
          <p:cNvPr id="1070" name="AutoShape 59"/>
          <p:cNvCxnSpPr>
            <a:cxnSpLocks noChangeShapeType="1"/>
          </p:cNvCxnSpPr>
          <p:nvPr/>
        </p:nvCxnSpPr>
        <p:spPr bwMode="auto">
          <a:xfrm flipV="1">
            <a:off x="2209800" y="2200275"/>
            <a:ext cx="0" cy="542925"/>
          </a:xfrm>
          <a:prstGeom prst="straightConnector1">
            <a:avLst/>
          </a:prstGeom>
          <a:noFill/>
          <a:ln w="38100">
            <a:solidFill>
              <a:srgbClr val="800000"/>
            </a:solidFill>
            <a:round/>
            <a:headEnd/>
            <a:tailEnd type="triangle" w="med" len="med"/>
          </a:ln>
        </p:spPr>
      </p:cxnSp>
      <p:pic>
        <p:nvPicPr>
          <p:cNvPr id="1065" name="Picture 26"/>
          <p:cNvPicPr>
            <a:picLocks noChangeAspect="1" noChangeArrowheads="1"/>
          </p:cNvPicPr>
          <p:nvPr/>
        </p:nvPicPr>
        <p:blipFill>
          <a:blip r:embed="rId6" cstate="print"/>
          <a:srcRect/>
          <a:stretch>
            <a:fillRect/>
          </a:stretch>
        </p:blipFill>
        <p:spPr bwMode="auto">
          <a:xfrm>
            <a:off x="0" y="1447800"/>
            <a:ext cx="990600" cy="674688"/>
          </a:xfrm>
          <a:prstGeom prst="rect">
            <a:avLst/>
          </a:prstGeom>
          <a:noFill/>
          <a:ln w="9525">
            <a:noFill/>
            <a:miter lim="800000"/>
            <a:headEnd/>
            <a:tailEnd/>
          </a:ln>
        </p:spPr>
      </p:pic>
      <p:sp>
        <p:nvSpPr>
          <p:cNvPr id="1066" name="Text Box 51"/>
          <p:cNvSpPr txBox="1">
            <a:spLocks noChangeArrowheads="1"/>
          </p:cNvSpPr>
          <p:nvPr/>
        </p:nvSpPr>
        <p:spPr bwMode="auto">
          <a:xfrm>
            <a:off x="533400" y="2209800"/>
            <a:ext cx="1209675" cy="304800"/>
          </a:xfrm>
          <a:prstGeom prst="rect">
            <a:avLst/>
          </a:prstGeom>
          <a:noFill/>
          <a:ln w="9525">
            <a:noFill/>
            <a:miter lim="800000"/>
            <a:headEnd/>
            <a:tailEnd/>
          </a:ln>
        </p:spPr>
        <p:txBody>
          <a:bodyPr wrap="none">
            <a:spAutoFit/>
          </a:bodyPr>
          <a:lstStyle/>
          <a:p>
            <a:r>
              <a:rPr lang="en-US" sz="1400" b="1" dirty="0" err="1">
                <a:solidFill>
                  <a:srgbClr val="800000"/>
                </a:solidFill>
              </a:rPr>
              <a:t>isMemberOf</a:t>
            </a:r>
            <a:endParaRPr lang="en-US" sz="1400" b="1" dirty="0">
              <a:solidFill>
                <a:srgbClr val="800000"/>
              </a:solidFill>
            </a:endParaRPr>
          </a:p>
        </p:txBody>
      </p:sp>
      <p:cxnSp>
        <p:nvCxnSpPr>
          <p:cNvPr id="1067" name="AutoShape 60"/>
          <p:cNvCxnSpPr>
            <a:cxnSpLocks noChangeShapeType="1"/>
          </p:cNvCxnSpPr>
          <p:nvPr/>
        </p:nvCxnSpPr>
        <p:spPr bwMode="auto">
          <a:xfrm flipV="1">
            <a:off x="481013" y="2122488"/>
            <a:ext cx="14288" cy="696913"/>
          </a:xfrm>
          <a:prstGeom prst="straightConnector1">
            <a:avLst/>
          </a:prstGeom>
          <a:noFill/>
          <a:ln w="38100">
            <a:solidFill>
              <a:srgbClr val="800000"/>
            </a:solidFill>
            <a:round/>
            <a:headEnd/>
            <a:tailEnd type="triangle" w="med" len="med"/>
          </a:ln>
        </p:spPr>
      </p:cxnSp>
      <p:sp>
        <p:nvSpPr>
          <p:cNvPr id="1062" name="Text Box 50"/>
          <p:cNvSpPr txBox="1">
            <a:spLocks noChangeArrowheads="1"/>
          </p:cNvSpPr>
          <p:nvPr/>
        </p:nvSpPr>
        <p:spPr bwMode="auto">
          <a:xfrm>
            <a:off x="533400" y="3810000"/>
            <a:ext cx="1209675" cy="304800"/>
          </a:xfrm>
          <a:prstGeom prst="rect">
            <a:avLst/>
          </a:prstGeom>
          <a:noFill/>
          <a:ln w="9525">
            <a:noFill/>
            <a:miter lim="800000"/>
            <a:headEnd/>
            <a:tailEnd/>
          </a:ln>
        </p:spPr>
        <p:txBody>
          <a:bodyPr wrap="none">
            <a:spAutoFit/>
          </a:bodyPr>
          <a:lstStyle/>
          <a:p>
            <a:r>
              <a:rPr lang="en-US" sz="1400" b="1" dirty="0" err="1">
                <a:solidFill>
                  <a:srgbClr val="800000"/>
                </a:solidFill>
              </a:rPr>
              <a:t>isMemberOf</a:t>
            </a:r>
            <a:endParaRPr lang="en-US" sz="1400" b="1" dirty="0">
              <a:solidFill>
                <a:srgbClr val="800000"/>
              </a:solidFill>
            </a:endParaRPr>
          </a:p>
        </p:txBody>
      </p:sp>
      <p:pic>
        <p:nvPicPr>
          <p:cNvPr id="1063" name="Picture 58"/>
          <p:cNvPicPr>
            <a:picLocks noChangeAspect="1" noChangeArrowheads="1"/>
          </p:cNvPicPr>
          <p:nvPr/>
        </p:nvPicPr>
        <p:blipFill>
          <a:blip r:embed="rId7" cstate="print"/>
          <a:srcRect/>
          <a:stretch>
            <a:fillRect/>
          </a:stretch>
        </p:blipFill>
        <p:spPr bwMode="auto">
          <a:xfrm>
            <a:off x="152400" y="4267200"/>
            <a:ext cx="639763" cy="685800"/>
          </a:xfrm>
          <a:prstGeom prst="rect">
            <a:avLst/>
          </a:prstGeom>
          <a:noFill/>
          <a:ln w="9525">
            <a:noFill/>
            <a:miter lim="800000"/>
            <a:headEnd/>
            <a:tailEnd/>
          </a:ln>
        </p:spPr>
      </p:pic>
      <p:cxnSp>
        <p:nvCxnSpPr>
          <p:cNvPr id="1064" name="AutoShape 61"/>
          <p:cNvCxnSpPr>
            <a:cxnSpLocks noChangeShapeType="1"/>
          </p:cNvCxnSpPr>
          <p:nvPr/>
        </p:nvCxnSpPr>
        <p:spPr bwMode="auto">
          <a:xfrm flipH="1">
            <a:off x="473075" y="3714750"/>
            <a:ext cx="7938" cy="552450"/>
          </a:xfrm>
          <a:prstGeom prst="straightConnector1">
            <a:avLst/>
          </a:prstGeom>
          <a:noFill/>
          <a:ln w="38100">
            <a:solidFill>
              <a:srgbClr val="800000"/>
            </a:solidFill>
            <a:round/>
            <a:headEnd/>
            <a:tailEnd type="triangle" w="med" len="med"/>
          </a:ln>
        </p:spPr>
      </p:cxnSp>
      <p:pic>
        <p:nvPicPr>
          <p:cNvPr id="1059" name="Picture 22"/>
          <p:cNvPicPr>
            <a:picLocks noChangeAspect="1" noChangeArrowheads="1"/>
          </p:cNvPicPr>
          <p:nvPr/>
        </p:nvPicPr>
        <p:blipFill>
          <a:blip r:embed="rId8" cstate="print"/>
          <a:srcRect/>
          <a:stretch>
            <a:fillRect/>
          </a:stretch>
        </p:blipFill>
        <p:spPr bwMode="auto">
          <a:xfrm>
            <a:off x="152400" y="2819400"/>
            <a:ext cx="655638" cy="895350"/>
          </a:xfrm>
          <a:prstGeom prst="rect">
            <a:avLst/>
          </a:prstGeom>
          <a:noFill/>
          <a:ln w="9525">
            <a:noFill/>
            <a:miter lim="800000"/>
            <a:headEnd/>
            <a:tailEnd/>
          </a:ln>
        </p:spPr>
      </p:pic>
      <p:sp>
        <p:nvSpPr>
          <p:cNvPr id="1060" name="Text Box 49"/>
          <p:cNvSpPr txBox="1">
            <a:spLocks noChangeArrowheads="1"/>
          </p:cNvSpPr>
          <p:nvPr/>
        </p:nvSpPr>
        <p:spPr bwMode="auto">
          <a:xfrm>
            <a:off x="838200" y="2971800"/>
            <a:ext cx="945131" cy="307777"/>
          </a:xfrm>
          <a:prstGeom prst="rect">
            <a:avLst/>
          </a:prstGeom>
          <a:noFill/>
          <a:ln w="9525">
            <a:noFill/>
            <a:miter lim="800000"/>
            <a:headEnd/>
            <a:tailEnd/>
          </a:ln>
        </p:spPr>
        <p:txBody>
          <a:bodyPr wrap="none">
            <a:spAutoFit/>
          </a:bodyPr>
          <a:lstStyle/>
          <a:p>
            <a:r>
              <a:rPr lang="en-US" sz="1400" b="1" dirty="0" err="1" smtClean="0">
                <a:solidFill>
                  <a:srgbClr val="800000"/>
                </a:solidFill>
              </a:rPr>
              <a:t>hasSource</a:t>
            </a:r>
            <a:endParaRPr lang="en-US" sz="1400" b="1" dirty="0">
              <a:solidFill>
                <a:srgbClr val="800000"/>
              </a:solidFill>
            </a:endParaRPr>
          </a:p>
        </p:txBody>
      </p:sp>
      <p:cxnSp>
        <p:nvCxnSpPr>
          <p:cNvPr id="1061" name="AutoShape 62"/>
          <p:cNvCxnSpPr>
            <a:cxnSpLocks noChangeShapeType="1"/>
          </p:cNvCxnSpPr>
          <p:nvPr/>
        </p:nvCxnSpPr>
        <p:spPr bwMode="auto">
          <a:xfrm flipH="1">
            <a:off x="808038" y="3262313"/>
            <a:ext cx="1020763" cy="4763"/>
          </a:xfrm>
          <a:prstGeom prst="straightConnector1">
            <a:avLst/>
          </a:prstGeom>
          <a:noFill/>
          <a:ln w="38100">
            <a:solidFill>
              <a:srgbClr val="800000"/>
            </a:solidFill>
            <a:round/>
            <a:headEnd/>
            <a:tailEnd type="triangle" w="med" len="med"/>
          </a:ln>
        </p:spPr>
      </p:cxnSp>
      <p:pic>
        <p:nvPicPr>
          <p:cNvPr id="1050" name="Picture 16"/>
          <p:cNvPicPr>
            <a:picLocks noChangeAspect="1" noChangeArrowheads="1"/>
          </p:cNvPicPr>
          <p:nvPr/>
        </p:nvPicPr>
        <p:blipFill>
          <a:blip r:embed="rId9" cstate="print"/>
          <a:srcRect/>
          <a:stretch>
            <a:fillRect/>
          </a:stretch>
        </p:blipFill>
        <p:spPr bwMode="auto">
          <a:xfrm>
            <a:off x="3733800" y="2743200"/>
            <a:ext cx="609600" cy="838200"/>
          </a:xfrm>
          <a:prstGeom prst="rect">
            <a:avLst/>
          </a:prstGeom>
          <a:noFill/>
          <a:ln w="9525">
            <a:noFill/>
            <a:miter lim="800000"/>
            <a:headEnd/>
            <a:tailEnd/>
          </a:ln>
        </p:spPr>
      </p:pic>
      <p:pic>
        <p:nvPicPr>
          <p:cNvPr id="1051" name="Picture 17"/>
          <p:cNvPicPr>
            <a:picLocks noChangeAspect="1" noChangeArrowheads="1"/>
          </p:cNvPicPr>
          <p:nvPr/>
        </p:nvPicPr>
        <p:blipFill>
          <a:blip r:embed="rId10" cstate="print"/>
          <a:srcRect/>
          <a:stretch>
            <a:fillRect/>
          </a:stretch>
        </p:blipFill>
        <p:spPr bwMode="auto">
          <a:xfrm>
            <a:off x="4953000" y="2743200"/>
            <a:ext cx="762000" cy="838200"/>
          </a:xfrm>
          <a:prstGeom prst="rect">
            <a:avLst/>
          </a:prstGeom>
          <a:noFill/>
          <a:ln w="9525">
            <a:noFill/>
            <a:miter lim="800000"/>
            <a:headEnd/>
            <a:tailEnd/>
          </a:ln>
        </p:spPr>
      </p:pic>
      <p:sp>
        <p:nvSpPr>
          <p:cNvPr id="1052" name="Text Box 54"/>
          <p:cNvSpPr txBox="1">
            <a:spLocks noChangeArrowheads="1"/>
          </p:cNvSpPr>
          <p:nvPr/>
        </p:nvSpPr>
        <p:spPr bwMode="auto">
          <a:xfrm>
            <a:off x="5105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sp>
        <p:nvSpPr>
          <p:cNvPr id="1053" name="Text Box 55"/>
          <p:cNvSpPr txBox="1">
            <a:spLocks noChangeArrowheads="1"/>
          </p:cNvSpPr>
          <p:nvPr/>
        </p:nvSpPr>
        <p:spPr bwMode="auto">
          <a:xfrm>
            <a:off x="3200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cxnSp>
        <p:nvCxnSpPr>
          <p:cNvPr id="1055" name="AutoShape 65"/>
          <p:cNvCxnSpPr>
            <a:cxnSpLocks noChangeShapeType="1"/>
            <a:endCxn id="1051" idx="2"/>
          </p:cNvCxnSpPr>
          <p:nvPr/>
        </p:nvCxnSpPr>
        <p:spPr bwMode="auto">
          <a:xfrm rot="5400000" flipH="1" flipV="1">
            <a:off x="4324350" y="4019550"/>
            <a:ext cx="1447800" cy="571500"/>
          </a:xfrm>
          <a:prstGeom prst="straightConnector1">
            <a:avLst/>
          </a:prstGeom>
          <a:noFill/>
          <a:ln w="38100">
            <a:solidFill>
              <a:srgbClr val="800000"/>
            </a:solidFill>
            <a:round/>
            <a:headEnd/>
            <a:tailEnd type="triangle" w="med" len="med"/>
          </a:ln>
        </p:spPr>
      </p:cxnSp>
      <p:cxnSp>
        <p:nvCxnSpPr>
          <p:cNvPr id="1056" name="AutoShape 66"/>
          <p:cNvCxnSpPr>
            <a:cxnSpLocks noChangeShapeType="1"/>
            <a:endCxn id="1050" idx="2"/>
          </p:cNvCxnSpPr>
          <p:nvPr/>
        </p:nvCxnSpPr>
        <p:spPr bwMode="auto">
          <a:xfrm rot="16200000" flipV="1">
            <a:off x="3676650" y="3943350"/>
            <a:ext cx="1447800" cy="723900"/>
          </a:xfrm>
          <a:prstGeom prst="straightConnector1">
            <a:avLst/>
          </a:prstGeom>
          <a:noFill/>
          <a:ln w="38100">
            <a:solidFill>
              <a:srgbClr val="800000"/>
            </a:solidFill>
            <a:round/>
            <a:headEnd/>
            <a:tailEnd type="triangle" w="med" len="med"/>
          </a:ln>
        </p:spPr>
      </p:cxnSp>
      <p:pic>
        <p:nvPicPr>
          <p:cNvPr id="1043" name="Picture 19"/>
          <p:cNvPicPr>
            <a:picLocks noChangeAspect="1" noChangeArrowheads="1"/>
          </p:cNvPicPr>
          <p:nvPr/>
        </p:nvPicPr>
        <p:blipFill>
          <a:blip r:embed="rId11" cstate="print"/>
          <a:srcRect/>
          <a:stretch>
            <a:fillRect/>
          </a:stretch>
        </p:blipFill>
        <p:spPr bwMode="auto">
          <a:xfrm>
            <a:off x="4876800" y="1828800"/>
            <a:ext cx="914400" cy="533400"/>
          </a:xfrm>
          <a:prstGeom prst="rect">
            <a:avLst/>
          </a:prstGeom>
          <a:noFill/>
          <a:ln w="9525">
            <a:noFill/>
            <a:miter lim="800000"/>
            <a:headEnd/>
            <a:tailEnd/>
          </a:ln>
        </p:spPr>
      </p:pic>
      <p:pic>
        <p:nvPicPr>
          <p:cNvPr id="1044" name="Picture 20"/>
          <p:cNvPicPr>
            <a:picLocks noChangeAspect="1" noChangeArrowheads="1"/>
          </p:cNvPicPr>
          <p:nvPr/>
        </p:nvPicPr>
        <p:blipFill>
          <a:blip r:embed="rId12" cstate="print"/>
          <a:srcRect/>
          <a:stretch>
            <a:fillRect/>
          </a:stretch>
        </p:blipFill>
        <p:spPr bwMode="auto">
          <a:xfrm>
            <a:off x="3657600" y="1752600"/>
            <a:ext cx="611188" cy="633413"/>
          </a:xfrm>
          <a:prstGeom prst="rect">
            <a:avLst/>
          </a:prstGeom>
          <a:noFill/>
          <a:ln w="9525">
            <a:noFill/>
            <a:miter lim="800000"/>
            <a:headEnd/>
            <a:tailEnd/>
          </a:ln>
        </p:spPr>
      </p:pic>
      <p:sp>
        <p:nvSpPr>
          <p:cNvPr id="1045" name="Text Box 52"/>
          <p:cNvSpPr txBox="1">
            <a:spLocks noChangeArrowheads="1"/>
          </p:cNvSpPr>
          <p:nvPr/>
        </p:nvSpPr>
        <p:spPr bwMode="auto">
          <a:xfrm>
            <a:off x="5410200" y="2362200"/>
            <a:ext cx="1209675" cy="304800"/>
          </a:xfrm>
          <a:prstGeom prst="rect">
            <a:avLst/>
          </a:prstGeom>
          <a:noFill/>
          <a:ln w="9525">
            <a:noFill/>
            <a:miter lim="800000"/>
            <a:headEnd/>
            <a:tailEnd/>
          </a:ln>
        </p:spPr>
        <p:txBody>
          <a:bodyPr wrap="none">
            <a:spAutoFit/>
          </a:bodyPr>
          <a:lstStyle/>
          <a:p>
            <a:r>
              <a:rPr lang="en-US" sz="1400" b="1" dirty="0" err="1">
                <a:solidFill>
                  <a:srgbClr val="800000"/>
                </a:solidFill>
              </a:rPr>
              <a:t>isMemberOf</a:t>
            </a:r>
            <a:endParaRPr lang="en-US" sz="1400" b="1" dirty="0">
              <a:solidFill>
                <a:srgbClr val="800000"/>
              </a:solidFill>
            </a:endParaRPr>
          </a:p>
        </p:txBody>
      </p:sp>
      <p:sp>
        <p:nvSpPr>
          <p:cNvPr id="1046" name="Text Box 53"/>
          <p:cNvSpPr txBox="1">
            <a:spLocks noChangeArrowheads="1"/>
          </p:cNvSpPr>
          <p:nvPr/>
        </p:nvSpPr>
        <p:spPr bwMode="auto">
          <a:xfrm>
            <a:off x="3962400" y="2362200"/>
            <a:ext cx="1209675" cy="304800"/>
          </a:xfrm>
          <a:prstGeom prst="rect">
            <a:avLst/>
          </a:prstGeom>
          <a:noFill/>
          <a:ln w="9525">
            <a:noFill/>
            <a:miter lim="800000"/>
            <a:headEnd/>
            <a:tailEnd/>
          </a:ln>
        </p:spPr>
        <p:txBody>
          <a:bodyPr wrap="none">
            <a:spAutoFit/>
          </a:bodyPr>
          <a:lstStyle/>
          <a:p>
            <a:r>
              <a:rPr lang="en-US" sz="1400" b="1">
                <a:solidFill>
                  <a:srgbClr val="800000"/>
                </a:solidFill>
              </a:rPr>
              <a:t>isMemberOf</a:t>
            </a:r>
          </a:p>
        </p:txBody>
      </p:sp>
      <p:cxnSp>
        <p:nvCxnSpPr>
          <p:cNvPr id="1047" name="AutoShape 67"/>
          <p:cNvCxnSpPr>
            <a:cxnSpLocks noChangeShapeType="1"/>
          </p:cNvCxnSpPr>
          <p:nvPr/>
        </p:nvCxnSpPr>
        <p:spPr bwMode="auto">
          <a:xfrm flipV="1">
            <a:off x="3962400" y="2386013"/>
            <a:ext cx="1588" cy="357188"/>
          </a:xfrm>
          <a:prstGeom prst="straightConnector1">
            <a:avLst/>
          </a:prstGeom>
          <a:noFill/>
          <a:ln w="38100">
            <a:solidFill>
              <a:srgbClr val="800000"/>
            </a:solidFill>
            <a:round/>
            <a:headEnd/>
            <a:tailEnd type="triangle" w="med" len="med"/>
          </a:ln>
        </p:spPr>
      </p:cxnSp>
      <p:cxnSp>
        <p:nvCxnSpPr>
          <p:cNvPr id="1048" name="AutoShape 68"/>
          <p:cNvCxnSpPr>
            <a:cxnSpLocks noChangeShapeType="1"/>
          </p:cNvCxnSpPr>
          <p:nvPr/>
        </p:nvCxnSpPr>
        <p:spPr bwMode="auto">
          <a:xfrm flipV="1">
            <a:off x="5334000" y="2362200"/>
            <a:ext cx="0" cy="381000"/>
          </a:xfrm>
          <a:prstGeom prst="straightConnector1">
            <a:avLst/>
          </a:prstGeom>
          <a:noFill/>
          <a:ln w="38100">
            <a:solidFill>
              <a:srgbClr val="800000"/>
            </a:solidFill>
            <a:round/>
            <a:headEnd/>
            <a:tailEnd type="triangle" w="med" len="med"/>
          </a:ln>
        </p:spPr>
      </p:cxnSp>
      <p:sp>
        <p:nvSpPr>
          <p:cNvPr id="1037" name="Text Box 69"/>
          <p:cNvSpPr txBox="1">
            <a:spLocks noChangeArrowheads="1"/>
          </p:cNvSpPr>
          <p:nvPr/>
        </p:nvSpPr>
        <p:spPr bwMode="auto">
          <a:xfrm>
            <a:off x="914400" y="5943600"/>
            <a:ext cx="2438400" cy="274638"/>
          </a:xfrm>
          <a:prstGeom prst="rect">
            <a:avLst/>
          </a:prstGeom>
          <a:noFill/>
          <a:ln w="9525">
            <a:noFill/>
            <a:miter lim="800000"/>
            <a:headEnd/>
            <a:tailEnd/>
          </a:ln>
        </p:spPr>
        <p:txBody>
          <a:bodyPr>
            <a:spAutoFit/>
          </a:bodyPr>
          <a:lstStyle/>
          <a:p>
            <a:r>
              <a:rPr lang="en-US" sz="1200" b="1" dirty="0"/>
              <a:t>(http://utep.edu/myDataSet.xls)</a:t>
            </a:r>
          </a:p>
        </p:txBody>
      </p:sp>
      <p:grpSp>
        <p:nvGrpSpPr>
          <p:cNvPr id="56" name="Group 55"/>
          <p:cNvGrpSpPr/>
          <p:nvPr/>
        </p:nvGrpSpPr>
        <p:grpSpPr>
          <a:xfrm>
            <a:off x="6248400" y="4541838"/>
            <a:ext cx="2743200" cy="1600200"/>
            <a:chOff x="6248400" y="4541838"/>
            <a:chExt cx="2743200" cy="1600200"/>
          </a:xfrm>
        </p:grpSpPr>
        <p:graphicFrame>
          <p:nvGraphicFramePr>
            <p:cNvPr id="1026" name="Object 10"/>
            <p:cNvGraphicFramePr>
              <a:graphicFrameLocks noChangeAspect="1"/>
            </p:cNvGraphicFramePr>
            <p:nvPr>
              <p:ph idx="1"/>
            </p:nvPr>
          </p:nvGraphicFramePr>
          <p:xfrm>
            <a:off x="6477000" y="4541838"/>
            <a:ext cx="2133600" cy="1300162"/>
          </p:xfrm>
          <a:graphic>
            <a:graphicData uri="http://schemas.openxmlformats.org/presentationml/2006/ole">
              <p:oleObj spid="_x0000_s192514" name="Image" r:id="rId13" imgW="9363475" imgH="4681737" progId="">
                <p:embed/>
              </p:oleObj>
            </a:graphicData>
          </a:graphic>
        </p:graphicFrame>
        <p:sp>
          <p:nvSpPr>
            <p:cNvPr id="1038" name="Text Box 70"/>
            <p:cNvSpPr txBox="1">
              <a:spLocks noChangeArrowheads="1"/>
            </p:cNvSpPr>
            <p:nvPr/>
          </p:nvSpPr>
          <p:spPr bwMode="auto">
            <a:xfrm>
              <a:off x="6248400" y="5867400"/>
              <a:ext cx="2743200" cy="274638"/>
            </a:xfrm>
            <a:prstGeom prst="rect">
              <a:avLst/>
            </a:prstGeom>
            <a:noFill/>
            <a:ln w="9525">
              <a:noFill/>
              <a:miter lim="800000"/>
              <a:headEnd/>
              <a:tailEnd/>
            </a:ln>
          </p:spPr>
          <p:txBody>
            <a:bodyPr>
              <a:spAutoFit/>
            </a:bodyPr>
            <a:lstStyle/>
            <a:p>
              <a:r>
                <a:rPr lang="en-US" sz="1200" b="1" dirty="0"/>
                <a:t>(http://utep.edu/myGravityMap.gif)</a:t>
              </a:r>
            </a:p>
          </p:txBody>
        </p:sp>
      </p:grpSp>
      <p:pic>
        <p:nvPicPr>
          <p:cNvPr id="3154" name="Picture 82"/>
          <p:cNvPicPr>
            <a:picLocks noChangeAspect="1" noChangeArrowheads="1"/>
          </p:cNvPicPr>
          <p:nvPr/>
        </p:nvPicPr>
        <p:blipFill>
          <a:blip r:embed="rId14" cstate="print"/>
          <a:srcRect/>
          <a:stretch>
            <a:fillRect/>
          </a:stretch>
        </p:blipFill>
        <p:spPr bwMode="auto">
          <a:xfrm>
            <a:off x="6934200" y="2514600"/>
            <a:ext cx="1609725" cy="1516063"/>
          </a:xfrm>
          <a:prstGeom prst="rect">
            <a:avLst/>
          </a:prstGeom>
          <a:noFill/>
          <a:ln w="9525">
            <a:noFill/>
            <a:miter lim="800000"/>
            <a:headEnd/>
            <a:tailEnd/>
          </a:ln>
        </p:spPr>
      </p:pic>
      <p:sp>
        <p:nvSpPr>
          <p:cNvPr id="1057" name="Text Box 44"/>
          <p:cNvSpPr txBox="1">
            <a:spLocks noChangeArrowheads="1"/>
          </p:cNvSpPr>
          <p:nvPr/>
        </p:nvSpPr>
        <p:spPr bwMode="auto">
          <a:xfrm>
            <a:off x="4953000" y="4800600"/>
            <a:ext cx="1600200" cy="304800"/>
          </a:xfrm>
          <a:prstGeom prst="rect">
            <a:avLst/>
          </a:prstGeom>
          <a:noFill/>
          <a:ln w="9525">
            <a:noFill/>
            <a:miter lim="800000"/>
            <a:headEnd/>
            <a:tailEnd/>
          </a:ln>
        </p:spPr>
        <p:txBody>
          <a:bodyPr>
            <a:spAutoFit/>
          </a:bodyPr>
          <a:lstStyle/>
          <a:p>
            <a:r>
              <a:rPr lang="en-US" sz="1400" b="1" dirty="0" err="1">
                <a:solidFill>
                  <a:srgbClr val="800000"/>
                </a:solidFill>
              </a:rPr>
              <a:t>isConsequentOf</a:t>
            </a:r>
            <a:endParaRPr lang="en-US" sz="1400" b="1" dirty="0">
              <a:solidFill>
                <a:srgbClr val="800000"/>
              </a:solidFill>
            </a:endParaRPr>
          </a:p>
        </p:txBody>
      </p:sp>
      <p:cxnSp>
        <p:nvCxnSpPr>
          <p:cNvPr id="1058" name="AutoShape 63"/>
          <p:cNvCxnSpPr>
            <a:cxnSpLocks noChangeShapeType="1"/>
            <a:endCxn id="1049" idx="3"/>
          </p:cNvCxnSpPr>
          <p:nvPr/>
        </p:nvCxnSpPr>
        <p:spPr bwMode="auto">
          <a:xfrm rot="10800000" flipV="1">
            <a:off x="5334000" y="5257800"/>
            <a:ext cx="1143000" cy="2382"/>
          </a:xfrm>
          <a:prstGeom prst="straightConnector1">
            <a:avLst/>
          </a:prstGeom>
          <a:noFill/>
          <a:ln w="38100">
            <a:solidFill>
              <a:srgbClr val="800000"/>
            </a:solidFill>
            <a:round/>
            <a:headEnd/>
            <a:tailEnd type="triangle" w="med" len="med"/>
          </a:ln>
        </p:spPr>
      </p:cxnSp>
      <p:pic>
        <p:nvPicPr>
          <p:cNvPr id="1049" name="Picture 15"/>
          <p:cNvPicPr>
            <a:picLocks noChangeAspect="1" noChangeArrowheads="1"/>
          </p:cNvPicPr>
          <p:nvPr/>
        </p:nvPicPr>
        <p:blipFill>
          <a:blip r:embed="rId15" cstate="print"/>
          <a:srcRect/>
          <a:stretch>
            <a:fillRect/>
          </a:stretch>
        </p:blipFill>
        <p:spPr bwMode="auto">
          <a:xfrm>
            <a:off x="4191000" y="5029200"/>
            <a:ext cx="1143000" cy="461963"/>
          </a:xfrm>
          <a:prstGeom prst="rect">
            <a:avLst/>
          </a:prstGeom>
          <a:noFill/>
          <a:ln w="9525">
            <a:noFill/>
            <a:miter lim="800000"/>
            <a:headEnd/>
            <a:tailEnd/>
          </a:ln>
        </p:spPr>
      </p:pic>
      <p:cxnSp>
        <p:nvCxnSpPr>
          <p:cNvPr id="1054" name="AutoShape 64"/>
          <p:cNvCxnSpPr>
            <a:cxnSpLocks noChangeShapeType="1"/>
            <a:stCxn id="1049" idx="1"/>
            <a:endCxn id="1028" idx="3"/>
          </p:cNvCxnSpPr>
          <p:nvPr/>
        </p:nvCxnSpPr>
        <p:spPr bwMode="auto">
          <a:xfrm rot="10800000" flipV="1">
            <a:off x="3429000" y="5260182"/>
            <a:ext cx="762000" cy="11906"/>
          </a:xfrm>
          <a:prstGeom prst="straightConnector1">
            <a:avLst/>
          </a:prstGeom>
          <a:noFill/>
          <a:ln w="38100">
            <a:solidFill>
              <a:srgbClr val="800000"/>
            </a:solidFill>
            <a:round/>
            <a:headEnd/>
            <a:tailEnd type="triangle" w="med" len="med"/>
          </a:ln>
        </p:spPr>
      </p:cxnSp>
      <p:sp>
        <p:nvSpPr>
          <p:cNvPr id="55" name="Text Box 55"/>
          <p:cNvSpPr txBox="1">
            <a:spLocks noChangeArrowheads="1"/>
          </p:cNvSpPr>
          <p:nvPr/>
        </p:nvSpPr>
        <p:spPr bwMode="auto">
          <a:xfrm>
            <a:off x="3429000" y="4800600"/>
            <a:ext cx="1302857" cy="307777"/>
          </a:xfrm>
          <a:prstGeom prst="rect">
            <a:avLst/>
          </a:prstGeom>
          <a:noFill/>
          <a:ln w="9525">
            <a:noFill/>
            <a:miter lim="800000"/>
            <a:headEnd/>
            <a:tailEnd/>
          </a:ln>
        </p:spPr>
        <p:txBody>
          <a:bodyPr wrap="none">
            <a:spAutoFit/>
          </a:bodyPr>
          <a:lstStyle/>
          <a:p>
            <a:r>
              <a:rPr lang="en-US" sz="1400" b="1" dirty="0" err="1" smtClean="0">
                <a:solidFill>
                  <a:srgbClr val="800000"/>
                </a:solidFill>
              </a:rPr>
              <a:t>hasAntecedent</a:t>
            </a:r>
            <a:endParaRPr lang="en-US" sz="1400" b="1" dirty="0">
              <a:solidFill>
                <a:srgbClr val="800000"/>
              </a:solidFill>
            </a:endParaRPr>
          </a:p>
        </p:txBody>
      </p:sp>
      <p:sp>
        <p:nvSpPr>
          <p:cNvPr id="57" name="Text Box 44"/>
          <p:cNvSpPr txBox="1">
            <a:spLocks noChangeArrowheads="1"/>
          </p:cNvSpPr>
          <p:nvPr/>
        </p:nvSpPr>
        <p:spPr bwMode="auto">
          <a:xfrm>
            <a:off x="1447800" y="5029200"/>
            <a:ext cx="1752600" cy="400110"/>
          </a:xfrm>
          <a:prstGeom prst="rect">
            <a:avLst/>
          </a:prstGeom>
          <a:noFill/>
          <a:ln w="9525">
            <a:noFill/>
            <a:miter lim="800000"/>
            <a:headEnd/>
            <a:tailEnd/>
          </a:ln>
        </p:spPr>
        <p:txBody>
          <a:bodyPr>
            <a:spAutoFit/>
          </a:bodyPr>
          <a:lstStyle/>
          <a:p>
            <a:r>
              <a:rPr lang="en-US" sz="2000" b="1" dirty="0" smtClean="0">
                <a:solidFill>
                  <a:srgbClr val="800000"/>
                </a:solidFill>
              </a:rPr>
              <a:t>Information</a:t>
            </a:r>
            <a:endParaRPr lang="en-US" sz="1400" b="1" dirty="0">
              <a:solidFill>
                <a:srgbClr val="800000"/>
              </a:solidFill>
            </a:endParaRPr>
          </a:p>
        </p:txBody>
      </p:sp>
      <p:sp>
        <p:nvSpPr>
          <p:cNvPr id="58" name="Text Box 44"/>
          <p:cNvSpPr txBox="1">
            <a:spLocks noChangeArrowheads="1"/>
          </p:cNvSpPr>
          <p:nvPr/>
        </p:nvSpPr>
        <p:spPr bwMode="auto">
          <a:xfrm>
            <a:off x="6629400" y="5029200"/>
            <a:ext cx="1752600" cy="400110"/>
          </a:xfrm>
          <a:prstGeom prst="rect">
            <a:avLst/>
          </a:prstGeom>
          <a:noFill/>
          <a:ln w="9525">
            <a:noFill/>
            <a:miter lim="800000"/>
            <a:headEnd/>
            <a:tailEnd/>
          </a:ln>
        </p:spPr>
        <p:txBody>
          <a:bodyPr>
            <a:spAutoFit/>
          </a:bodyPr>
          <a:lstStyle/>
          <a:p>
            <a:r>
              <a:rPr lang="en-US" sz="2000" b="1" dirty="0" smtClean="0">
                <a:solidFill>
                  <a:srgbClr val="800000"/>
                </a:solidFill>
              </a:rPr>
              <a:t>Information</a:t>
            </a:r>
            <a:endParaRPr lang="en-US" sz="1400" b="1" dirty="0">
              <a:solidFill>
                <a:srgbClr val="800000"/>
              </a:solidFill>
            </a:endParaRPr>
          </a:p>
        </p:txBody>
      </p:sp>
      <p:sp>
        <p:nvSpPr>
          <p:cNvPr id="59" name="Text Box 44"/>
          <p:cNvSpPr txBox="1">
            <a:spLocks noChangeArrowheads="1"/>
          </p:cNvSpPr>
          <p:nvPr/>
        </p:nvSpPr>
        <p:spPr bwMode="auto">
          <a:xfrm>
            <a:off x="4191000" y="5029200"/>
            <a:ext cx="1752600" cy="400110"/>
          </a:xfrm>
          <a:prstGeom prst="rect">
            <a:avLst/>
          </a:prstGeom>
          <a:noFill/>
          <a:ln w="9525">
            <a:noFill/>
            <a:miter lim="800000"/>
            <a:headEnd/>
            <a:tailEnd/>
          </a:ln>
        </p:spPr>
        <p:txBody>
          <a:bodyPr>
            <a:spAutoFit/>
          </a:bodyPr>
          <a:lstStyle/>
          <a:p>
            <a:r>
              <a:rPr lang="en-US" sz="2000" b="1" dirty="0" smtClean="0">
                <a:solidFill>
                  <a:srgbClr val="800000"/>
                </a:solidFill>
              </a:rPr>
              <a:t>Software</a:t>
            </a:r>
            <a:endParaRPr lang="en-US" sz="1400" b="1" dirty="0">
              <a:solidFill>
                <a:srgbClr val="800000"/>
              </a:solidFill>
            </a:endParaRPr>
          </a:p>
        </p:txBody>
      </p:sp>
      <p:sp>
        <p:nvSpPr>
          <p:cNvPr id="60" name="Text Box 44"/>
          <p:cNvSpPr txBox="1">
            <a:spLocks noChangeArrowheads="1"/>
          </p:cNvSpPr>
          <p:nvPr/>
        </p:nvSpPr>
        <p:spPr bwMode="auto">
          <a:xfrm>
            <a:off x="4800600" y="2971800"/>
            <a:ext cx="1295400" cy="400110"/>
          </a:xfrm>
          <a:prstGeom prst="rect">
            <a:avLst/>
          </a:prstGeom>
          <a:noFill/>
          <a:ln w="9525">
            <a:noFill/>
            <a:miter lim="800000"/>
            <a:headEnd/>
            <a:tailEnd/>
          </a:ln>
        </p:spPr>
        <p:txBody>
          <a:bodyPr wrap="square">
            <a:spAutoFit/>
          </a:bodyPr>
          <a:lstStyle/>
          <a:p>
            <a:r>
              <a:rPr lang="en-US" sz="2000" b="1" dirty="0" smtClean="0">
                <a:solidFill>
                  <a:srgbClr val="800000"/>
                </a:solidFill>
              </a:rPr>
              <a:t>Person</a:t>
            </a:r>
            <a:endParaRPr lang="en-US" sz="1400" b="1" dirty="0">
              <a:solidFill>
                <a:srgbClr val="800000"/>
              </a:solidFill>
            </a:endParaRPr>
          </a:p>
        </p:txBody>
      </p:sp>
      <p:sp>
        <p:nvSpPr>
          <p:cNvPr id="61" name="Text Box 44"/>
          <p:cNvSpPr txBox="1">
            <a:spLocks noChangeArrowheads="1"/>
          </p:cNvSpPr>
          <p:nvPr/>
        </p:nvSpPr>
        <p:spPr bwMode="auto">
          <a:xfrm>
            <a:off x="3429000" y="2971800"/>
            <a:ext cx="1295400" cy="400110"/>
          </a:xfrm>
          <a:prstGeom prst="rect">
            <a:avLst/>
          </a:prstGeom>
          <a:noFill/>
          <a:ln w="9525">
            <a:noFill/>
            <a:miter lim="800000"/>
            <a:headEnd/>
            <a:tailEnd/>
          </a:ln>
        </p:spPr>
        <p:txBody>
          <a:bodyPr wrap="square">
            <a:spAutoFit/>
          </a:bodyPr>
          <a:lstStyle/>
          <a:p>
            <a:r>
              <a:rPr lang="en-US" sz="2000" b="1" dirty="0" smtClean="0">
                <a:solidFill>
                  <a:srgbClr val="800000"/>
                </a:solidFill>
              </a:rPr>
              <a:t>Person</a:t>
            </a:r>
            <a:endParaRPr lang="en-US" sz="1400" b="1" dirty="0">
              <a:solidFill>
                <a:srgbClr val="800000"/>
              </a:solidFill>
            </a:endParaRPr>
          </a:p>
        </p:txBody>
      </p:sp>
      <p:sp>
        <p:nvSpPr>
          <p:cNvPr id="62" name="Text Box 44"/>
          <p:cNvSpPr txBox="1">
            <a:spLocks noChangeArrowheads="1"/>
          </p:cNvSpPr>
          <p:nvPr/>
        </p:nvSpPr>
        <p:spPr bwMode="auto">
          <a:xfrm>
            <a:off x="0" y="3048000"/>
            <a:ext cx="1295400" cy="400110"/>
          </a:xfrm>
          <a:prstGeom prst="rect">
            <a:avLst/>
          </a:prstGeom>
          <a:noFill/>
          <a:ln w="9525">
            <a:noFill/>
            <a:miter lim="800000"/>
            <a:headEnd/>
            <a:tailEnd/>
          </a:ln>
        </p:spPr>
        <p:txBody>
          <a:bodyPr wrap="square">
            <a:spAutoFit/>
          </a:bodyPr>
          <a:lstStyle/>
          <a:p>
            <a:r>
              <a:rPr lang="en-US" sz="2000" b="1" dirty="0" smtClean="0">
                <a:solidFill>
                  <a:srgbClr val="800000"/>
                </a:solidFill>
              </a:rPr>
              <a:t>Person</a:t>
            </a:r>
            <a:endParaRPr lang="en-US" sz="1400" b="1" dirty="0">
              <a:solidFill>
                <a:srgbClr val="800000"/>
              </a:solidFill>
            </a:endParaRPr>
          </a:p>
        </p:txBody>
      </p:sp>
      <p:sp>
        <p:nvSpPr>
          <p:cNvPr id="63" name="Text Box 44"/>
          <p:cNvSpPr txBox="1">
            <a:spLocks noChangeArrowheads="1"/>
          </p:cNvSpPr>
          <p:nvPr/>
        </p:nvSpPr>
        <p:spPr bwMode="auto">
          <a:xfrm>
            <a:off x="1828800" y="3048000"/>
            <a:ext cx="1295400" cy="400110"/>
          </a:xfrm>
          <a:prstGeom prst="rect">
            <a:avLst/>
          </a:prstGeom>
          <a:noFill/>
          <a:ln w="9525">
            <a:noFill/>
            <a:miter lim="800000"/>
            <a:headEnd/>
            <a:tailEnd/>
          </a:ln>
        </p:spPr>
        <p:txBody>
          <a:bodyPr wrap="square">
            <a:spAutoFit/>
          </a:bodyPr>
          <a:lstStyle/>
          <a:p>
            <a:r>
              <a:rPr lang="en-US" sz="2000" b="1" dirty="0" smtClean="0">
                <a:solidFill>
                  <a:srgbClr val="800000"/>
                </a:solidFill>
              </a:rPr>
              <a:t>Sensor</a:t>
            </a:r>
            <a:endParaRPr lang="en-US" sz="1400" b="1" dirty="0">
              <a:solidFill>
                <a:srgbClr val="800000"/>
              </a:solidFill>
            </a:endParaRPr>
          </a:p>
        </p:txBody>
      </p:sp>
      <p:sp>
        <p:nvSpPr>
          <p:cNvPr id="64" name="Text Box 44"/>
          <p:cNvSpPr txBox="1">
            <a:spLocks noChangeArrowheads="1"/>
          </p:cNvSpPr>
          <p:nvPr/>
        </p:nvSpPr>
        <p:spPr bwMode="auto">
          <a:xfrm>
            <a:off x="4648200" y="1905000"/>
            <a:ext cx="1600200" cy="400110"/>
          </a:xfrm>
          <a:prstGeom prst="rect">
            <a:avLst/>
          </a:prstGeom>
          <a:noFill/>
          <a:ln w="9525">
            <a:noFill/>
            <a:miter lim="800000"/>
            <a:headEnd/>
            <a:tailEnd/>
          </a:ln>
        </p:spPr>
        <p:txBody>
          <a:bodyPr wrap="square">
            <a:spAutoFit/>
          </a:bodyPr>
          <a:lstStyle/>
          <a:p>
            <a:r>
              <a:rPr lang="en-US" sz="2000" b="1" dirty="0" smtClean="0">
                <a:solidFill>
                  <a:srgbClr val="800000"/>
                </a:solidFill>
              </a:rPr>
              <a:t>Organization</a:t>
            </a:r>
            <a:endParaRPr lang="en-US" sz="1400" b="1" dirty="0">
              <a:solidFill>
                <a:srgbClr val="800000"/>
              </a:solidFill>
            </a:endParaRPr>
          </a:p>
        </p:txBody>
      </p:sp>
      <p:sp>
        <p:nvSpPr>
          <p:cNvPr id="65" name="Text Box 44"/>
          <p:cNvSpPr txBox="1">
            <a:spLocks noChangeArrowheads="1"/>
          </p:cNvSpPr>
          <p:nvPr/>
        </p:nvSpPr>
        <p:spPr bwMode="auto">
          <a:xfrm>
            <a:off x="3200400" y="1905000"/>
            <a:ext cx="1600200" cy="400110"/>
          </a:xfrm>
          <a:prstGeom prst="rect">
            <a:avLst/>
          </a:prstGeom>
          <a:noFill/>
          <a:ln w="9525">
            <a:noFill/>
            <a:miter lim="800000"/>
            <a:headEnd/>
            <a:tailEnd/>
          </a:ln>
        </p:spPr>
        <p:txBody>
          <a:bodyPr wrap="square">
            <a:spAutoFit/>
          </a:bodyPr>
          <a:lstStyle/>
          <a:p>
            <a:r>
              <a:rPr lang="en-US" sz="2000" b="1" dirty="0" smtClean="0">
                <a:solidFill>
                  <a:srgbClr val="800000"/>
                </a:solidFill>
              </a:rPr>
              <a:t>Organization</a:t>
            </a:r>
            <a:endParaRPr lang="en-US" sz="1400" b="1" dirty="0">
              <a:solidFill>
                <a:srgbClr val="800000"/>
              </a:solidFill>
            </a:endParaRPr>
          </a:p>
        </p:txBody>
      </p:sp>
      <p:sp>
        <p:nvSpPr>
          <p:cNvPr id="66" name="Text Box 44"/>
          <p:cNvSpPr txBox="1">
            <a:spLocks noChangeArrowheads="1"/>
          </p:cNvSpPr>
          <p:nvPr/>
        </p:nvSpPr>
        <p:spPr bwMode="auto">
          <a:xfrm>
            <a:off x="1524000" y="1752600"/>
            <a:ext cx="1600200" cy="400110"/>
          </a:xfrm>
          <a:prstGeom prst="rect">
            <a:avLst/>
          </a:prstGeom>
          <a:noFill/>
          <a:ln w="9525">
            <a:noFill/>
            <a:miter lim="800000"/>
            <a:headEnd/>
            <a:tailEnd/>
          </a:ln>
        </p:spPr>
        <p:txBody>
          <a:bodyPr wrap="square">
            <a:spAutoFit/>
          </a:bodyPr>
          <a:lstStyle/>
          <a:p>
            <a:r>
              <a:rPr lang="en-US" sz="2000" b="1" dirty="0" smtClean="0">
                <a:solidFill>
                  <a:srgbClr val="800000"/>
                </a:solidFill>
              </a:rPr>
              <a:t>Organization</a:t>
            </a:r>
            <a:endParaRPr lang="en-US" sz="1400" b="1" dirty="0">
              <a:solidFill>
                <a:srgbClr val="800000"/>
              </a:solidFill>
            </a:endParaRPr>
          </a:p>
        </p:txBody>
      </p:sp>
      <p:sp>
        <p:nvSpPr>
          <p:cNvPr id="67" name="Text Box 44"/>
          <p:cNvSpPr txBox="1">
            <a:spLocks noChangeArrowheads="1"/>
          </p:cNvSpPr>
          <p:nvPr/>
        </p:nvSpPr>
        <p:spPr bwMode="auto">
          <a:xfrm>
            <a:off x="0" y="1524000"/>
            <a:ext cx="1600200" cy="400110"/>
          </a:xfrm>
          <a:prstGeom prst="rect">
            <a:avLst/>
          </a:prstGeom>
          <a:noFill/>
          <a:ln w="9525">
            <a:noFill/>
            <a:miter lim="800000"/>
            <a:headEnd/>
            <a:tailEnd/>
          </a:ln>
        </p:spPr>
        <p:txBody>
          <a:bodyPr wrap="square">
            <a:spAutoFit/>
          </a:bodyPr>
          <a:lstStyle/>
          <a:p>
            <a:r>
              <a:rPr lang="en-US" sz="2000" b="1" dirty="0" smtClean="0">
                <a:solidFill>
                  <a:srgbClr val="800000"/>
                </a:solidFill>
              </a:rPr>
              <a:t>Organization</a:t>
            </a:r>
            <a:endParaRPr lang="en-US" sz="1400" b="1" dirty="0">
              <a:solidFill>
                <a:srgbClr val="800000"/>
              </a:solidFill>
            </a:endParaRPr>
          </a:p>
        </p:txBody>
      </p:sp>
      <p:sp>
        <p:nvSpPr>
          <p:cNvPr id="68" name="Text Box 44"/>
          <p:cNvSpPr txBox="1">
            <a:spLocks noChangeArrowheads="1"/>
          </p:cNvSpPr>
          <p:nvPr/>
        </p:nvSpPr>
        <p:spPr bwMode="auto">
          <a:xfrm>
            <a:off x="0" y="4267200"/>
            <a:ext cx="1600200" cy="400110"/>
          </a:xfrm>
          <a:prstGeom prst="rect">
            <a:avLst/>
          </a:prstGeom>
          <a:noFill/>
          <a:ln w="9525">
            <a:noFill/>
            <a:miter lim="800000"/>
            <a:headEnd/>
            <a:tailEnd/>
          </a:ln>
        </p:spPr>
        <p:txBody>
          <a:bodyPr wrap="square">
            <a:spAutoFit/>
          </a:bodyPr>
          <a:lstStyle/>
          <a:p>
            <a:r>
              <a:rPr lang="en-US" sz="2000" b="1" dirty="0" smtClean="0">
                <a:solidFill>
                  <a:srgbClr val="800000"/>
                </a:solidFill>
              </a:rPr>
              <a:t>Organization</a:t>
            </a:r>
            <a:endParaRPr lang="en-US" sz="1400" b="1" dirty="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2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3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4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5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5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5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7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15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04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04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6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06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68"/>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4"/>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045"/>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105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048"/>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055"/>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058"/>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05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5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67"/>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106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68"/>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063"/>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061"/>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1062"/>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072"/>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070"/>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064"/>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06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62"/>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66"/>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056"/>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1047"/>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1069"/>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60"/>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10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0"/>
      <p:bldP spid="1066" grpId="0"/>
      <p:bldP spid="1062" grpId="0"/>
      <p:bldP spid="1060" grpId="0"/>
      <p:bldP spid="1052" grpId="0"/>
      <p:bldP spid="1045" grpId="0"/>
      <p:bldP spid="1037" grpId="0"/>
      <p:bldP spid="57" grpId="0"/>
      <p:bldP spid="58" grpId="0"/>
      <p:bldP spid="58" grpId="1"/>
      <p:bldP spid="59" grpId="0"/>
      <p:bldP spid="60" grpId="0"/>
      <p:bldP spid="60" grpId="1"/>
      <p:bldP spid="61" grpId="0"/>
      <p:bldP spid="62" grpId="0"/>
      <p:bldP spid="62" grpId="1"/>
      <p:bldP spid="63" grpId="0"/>
      <p:bldP spid="64" grpId="0"/>
      <p:bldP spid="64" grpId="1"/>
      <p:bldP spid="65" grpId="0"/>
      <p:bldP spid="66" grpId="0"/>
      <p:bldP spid="66" grpId="1"/>
      <p:bldP spid="67" grpId="0"/>
      <p:bldP spid="67" grpId="1"/>
      <p:bldP spid="68" grpId="0"/>
      <p:bldP spid="6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4191000" y="3276600"/>
            <a:ext cx="4648200" cy="335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55"/>
          <p:cNvSpPr/>
          <p:nvPr/>
        </p:nvSpPr>
        <p:spPr>
          <a:xfrm>
            <a:off x="152400" y="1143000"/>
            <a:ext cx="3657600" cy="548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TextBox 4"/>
          <p:cNvSpPr txBox="1">
            <a:spLocks noChangeArrowheads="1"/>
          </p:cNvSpPr>
          <p:nvPr/>
        </p:nvSpPr>
        <p:spPr bwMode="auto">
          <a:xfrm>
            <a:off x="152400" y="1143000"/>
            <a:ext cx="762000" cy="368300"/>
          </a:xfrm>
          <a:prstGeom prst="rect">
            <a:avLst/>
          </a:prstGeom>
          <a:noFill/>
          <a:ln w="9525">
            <a:noFill/>
            <a:miter lim="800000"/>
            <a:headEnd/>
            <a:tailEnd/>
          </a:ln>
        </p:spPr>
        <p:txBody>
          <a:bodyPr wrap="none">
            <a:spAutoFit/>
          </a:bodyPr>
          <a:lstStyle/>
          <a:p>
            <a:r>
              <a:rPr lang="en-US" dirty="0"/>
              <a:t>Thing</a:t>
            </a:r>
          </a:p>
        </p:txBody>
      </p:sp>
      <p:sp>
        <p:nvSpPr>
          <p:cNvPr id="70" name="TextBox 5"/>
          <p:cNvSpPr txBox="1">
            <a:spLocks noChangeArrowheads="1"/>
          </p:cNvSpPr>
          <p:nvPr/>
        </p:nvSpPr>
        <p:spPr bwMode="auto">
          <a:xfrm>
            <a:off x="533400" y="1524000"/>
            <a:ext cx="1757363" cy="368300"/>
          </a:xfrm>
          <a:prstGeom prst="rect">
            <a:avLst/>
          </a:prstGeom>
          <a:noFill/>
          <a:ln w="9525">
            <a:noFill/>
            <a:miter lim="800000"/>
            <a:headEnd/>
            <a:tailEnd/>
          </a:ln>
        </p:spPr>
        <p:txBody>
          <a:bodyPr wrap="none">
            <a:spAutoFit/>
          </a:bodyPr>
          <a:lstStyle/>
          <a:p>
            <a:r>
              <a:rPr lang="en-US" dirty="0"/>
              <a:t>Identified Thing</a:t>
            </a:r>
          </a:p>
        </p:txBody>
      </p:sp>
      <p:sp>
        <p:nvSpPr>
          <p:cNvPr id="72" name="TextBox 7"/>
          <p:cNvSpPr txBox="1">
            <a:spLocks noChangeArrowheads="1"/>
          </p:cNvSpPr>
          <p:nvPr/>
        </p:nvSpPr>
        <p:spPr bwMode="auto">
          <a:xfrm>
            <a:off x="990600" y="2133600"/>
            <a:ext cx="915988" cy="368300"/>
          </a:xfrm>
          <a:prstGeom prst="rect">
            <a:avLst/>
          </a:prstGeom>
          <a:noFill/>
          <a:ln w="9525">
            <a:noFill/>
            <a:miter lim="800000"/>
            <a:headEnd/>
            <a:tailEnd/>
          </a:ln>
        </p:spPr>
        <p:txBody>
          <a:bodyPr wrap="none">
            <a:spAutoFit/>
          </a:bodyPr>
          <a:lstStyle/>
          <a:p>
            <a:r>
              <a:rPr lang="en-US" dirty="0"/>
              <a:t>Source</a:t>
            </a:r>
          </a:p>
        </p:txBody>
      </p:sp>
      <p:sp>
        <p:nvSpPr>
          <p:cNvPr id="73" name="TextBox 8"/>
          <p:cNvSpPr txBox="1">
            <a:spLocks noChangeArrowheads="1"/>
          </p:cNvSpPr>
          <p:nvPr/>
        </p:nvSpPr>
        <p:spPr bwMode="auto">
          <a:xfrm>
            <a:off x="1600200" y="2579688"/>
            <a:ext cx="787400" cy="368300"/>
          </a:xfrm>
          <a:prstGeom prst="rect">
            <a:avLst/>
          </a:prstGeom>
          <a:noFill/>
          <a:ln w="9525">
            <a:noFill/>
            <a:miter lim="800000"/>
            <a:headEnd/>
            <a:tailEnd/>
          </a:ln>
        </p:spPr>
        <p:txBody>
          <a:bodyPr wrap="none">
            <a:spAutoFit/>
          </a:bodyPr>
          <a:lstStyle/>
          <a:p>
            <a:r>
              <a:rPr lang="en-US"/>
              <a:t>Agent</a:t>
            </a:r>
          </a:p>
        </p:txBody>
      </p:sp>
      <p:sp>
        <p:nvSpPr>
          <p:cNvPr id="78" name="TextBox 13"/>
          <p:cNvSpPr txBox="1">
            <a:spLocks noChangeArrowheads="1"/>
          </p:cNvSpPr>
          <p:nvPr/>
        </p:nvSpPr>
        <p:spPr bwMode="auto">
          <a:xfrm>
            <a:off x="2667000" y="3875088"/>
            <a:ext cx="1211263" cy="646112"/>
          </a:xfrm>
          <a:prstGeom prst="rect">
            <a:avLst/>
          </a:prstGeom>
          <a:noFill/>
          <a:ln w="9525">
            <a:noFill/>
            <a:miter lim="800000"/>
            <a:headEnd/>
            <a:tailEnd/>
          </a:ln>
        </p:spPr>
        <p:txBody>
          <a:bodyPr wrap="none">
            <a:spAutoFit/>
          </a:bodyPr>
          <a:lstStyle/>
          <a:p>
            <a:r>
              <a:rPr lang="en-US" dirty="0"/>
              <a:t>Inference </a:t>
            </a:r>
          </a:p>
          <a:p>
            <a:r>
              <a:rPr lang="en-US" dirty="0"/>
              <a:t>Engine</a:t>
            </a:r>
          </a:p>
        </p:txBody>
      </p:sp>
      <p:sp>
        <p:nvSpPr>
          <p:cNvPr id="79" name="TextBox 14"/>
          <p:cNvSpPr txBox="1">
            <a:spLocks noChangeArrowheads="1"/>
          </p:cNvSpPr>
          <p:nvPr/>
        </p:nvSpPr>
        <p:spPr bwMode="auto">
          <a:xfrm>
            <a:off x="2743200" y="4408488"/>
            <a:ext cx="954088" cy="646112"/>
          </a:xfrm>
          <a:prstGeom prst="rect">
            <a:avLst/>
          </a:prstGeom>
          <a:noFill/>
          <a:ln w="9525">
            <a:noFill/>
            <a:miter lim="800000"/>
            <a:headEnd/>
            <a:tailEnd/>
          </a:ln>
        </p:spPr>
        <p:txBody>
          <a:bodyPr wrap="none">
            <a:spAutoFit/>
          </a:bodyPr>
          <a:lstStyle/>
          <a:p>
            <a:r>
              <a:rPr lang="en-US" dirty="0"/>
              <a:t>Web </a:t>
            </a:r>
          </a:p>
          <a:p>
            <a:r>
              <a:rPr lang="en-US" dirty="0"/>
              <a:t>Service</a:t>
            </a:r>
          </a:p>
        </p:txBody>
      </p:sp>
      <p:sp>
        <p:nvSpPr>
          <p:cNvPr id="80" name="TextBox 15"/>
          <p:cNvSpPr txBox="1">
            <a:spLocks noChangeArrowheads="1"/>
          </p:cNvSpPr>
          <p:nvPr/>
        </p:nvSpPr>
        <p:spPr bwMode="auto">
          <a:xfrm>
            <a:off x="1600200" y="4953000"/>
            <a:ext cx="1236663" cy="369888"/>
          </a:xfrm>
          <a:prstGeom prst="rect">
            <a:avLst/>
          </a:prstGeom>
          <a:noFill/>
          <a:ln w="9525">
            <a:noFill/>
            <a:miter lim="800000"/>
            <a:headEnd/>
            <a:tailEnd/>
          </a:ln>
        </p:spPr>
        <p:txBody>
          <a:bodyPr wrap="none">
            <a:spAutoFit/>
          </a:bodyPr>
          <a:lstStyle/>
          <a:p>
            <a:r>
              <a:rPr lang="en-US"/>
              <a:t>Document</a:t>
            </a:r>
          </a:p>
        </p:txBody>
      </p:sp>
      <p:sp>
        <p:nvSpPr>
          <p:cNvPr id="81" name="TextBox 16"/>
          <p:cNvSpPr txBox="1">
            <a:spLocks noChangeArrowheads="1"/>
          </p:cNvSpPr>
          <p:nvPr/>
        </p:nvSpPr>
        <p:spPr bwMode="auto">
          <a:xfrm>
            <a:off x="2133600" y="5257800"/>
            <a:ext cx="1171575" cy="369888"/>
          </a:xfrm>
          <a:prstGeom prst="rect">
            <a:avLst/>
          </a:prstGeom>
          <a:noFill/>
          <a:ln w="9525">
            <a:noFill/>
            <a:miter lim="800000"/>
            <a:headEnd/>
            <a:tailEnd/>
          </a:ln>
        </p:spPr>
        <p:txBody>
          <a:bodyPr wrap="none">
            <a:spAutoFit/>
          </a:bodyPr>
          <a:lstStyle/>
          <a:p>
            <a:r>
              <a:rPr lang="en-US"/>
              <a:t>Database</a:t>
            </a:r>
          </a:p>
        </p:txBody>
      </p:sp>
      <p:sp>
        <p:nvSpPr>
          <p:cNvPr id="82" name="TextBox 17"/>
          <p:cNvSpPr txBox="1">
            <a:spLocks noChangeArrowheads="1"/>
          </p:cNvSpPr>
          <p:nvPr/>
        </p:nvSpPr>
        <p:spPr bwMode="auto">
          <a:xfrm>
            <a:off x="2133600" y="5486400"/>
            <a:ext cx="1082675" cy="369888"/>
          </a:xfrm>
          <a:prstGeom prst="rect">
            <a:avLst/>
          </a:prstGeom>
          <a:noFill/>
          <a:ln w="9525">
            <a:noFill/>
            <a:miter lim="800000"/>
            <a:headEnd/>
            <a:tailEnd/>
          </a:ln>
        </p:spPr>
        <p:txBody>
          <a:bodyPr wrap="none">
            <a:spAutoFit/>
          </a:bodyPr>
          <a:lstStyle/>
          <a:p>
            <a:r>
              <a:rPr lang="en-US"/>
              <a:t>Data Set</a:t>
            </a:r>
          </a:p>
        </p:txBody>
      </p:sp>
      <p:sp>
        <p:nvSpPr>
          <p:cNvPr id="83" name="TextBox 18"/>
          <p:cNvSpPr txBox="1">
            <a:spLocks noChangeArrowheads="1"/>
          </p:cNvSpPr>
          <p:nvPr/>
        </p:nvSpPr>
        <p:spPr bwMode="auto">
          <a:xfrm>
            <a:off x="2133600" y="5715000"/>
            <a:ext cx="1108075" cy="369888"/>
          </a:xfrm>
          <a:prstGeom prst="rect">
            <a:avLst/>
          </a:prstGeom>
          <a:noFill/>
          <a:ln w="9525">
            <a:noFill/>
            <a:miter lim="800000"/>
            <a:headEnd/>
            <a:tailEnd/>
          </a:ln>
        </p:spPr>
        <p:txBody>
          <a:bodyPr wrap="none">
            <a:spAutoFit/>
          </a:bodyPr>
          <a:lstStyle/>
          <a:p>
            <a:r>
              <a:rPr lang="en-US"/>
              <a:t>Ontology</a:t>
            </a:r>
          </a:p>
        </p:txBody>
      </p:sp>
      <p:sp>
        <p:nvSpPr>
          <p:cNvPr id="84" name="TextBox 19"/>
          <p:cNvSpPr txBox="1">
            <a:spLocks noChangeArrowheads="1"/>
          </p:cNvSpPr>
          <p:nvPr/>
        </p:nvSpPr>
        <p:spPr bwMode="auto">
          <a:xfrm>
            <a:off x="2133600" y="5943600"/>
            <a:ext cx="1312863" cy="369888"/>
          </a:xfrm>
          <a:prstGeom prst="rect">
            <a:avLst/>
          </a:prstGeom>
          <a:noFill/>
          <a:ln w="9525">
            <a:noFill/>
            <a:miter lim="800000"/>
            <a:headEnd/>
            <a:tailEnd/>
          </a:ln>
        </p:spPr>
        <p:txBody>
          <a:bodyPr wrap="none">
            <a:spAutoFit/>
          </a:bodyPr>
          <a:lstStyle/>
          <a:p>
            <a:r>
              <a:rPr lang="en-US"/>
              <a:t>Publication</a:t>
            </a:r>
          </a:p>
        </p:txBody>
      </p:sp>
      <p:sp>
        <p:nvSpPr>
          <p:cNvPr id="85" name="TextBox 20"/>
          <p:cNvSpPr txBox="1">
            <a:spLocks noChangeArrowheads="1"/>
          </p:cNvSpPr>
          <p:nvPr/>
        </p:nvSpPr>
        <p:spPr bwMode="auto">
          <a:xfrm>
            <a:off x="2133600" y="6259513"/>
            <a:ext cx="1014413" cy="369887"/>
          </a:xfrm>
          <a:prstGeom prst="rect">
            <a:avLst/>
          </a:prstGeom>
          <a:noFill/>
          <a:ln w="9525">
            <a:noFill/>
            <a:miter lim="800000"/>
            <a:headEnd/>
            <a:tailEnd/>
          </a:ln>
        </p:spPr>
        <p:txBody>
          <a:bodyPr>
            <a:spAutoFit/>
          </a:bodyPr>
          <a:lstStyle/>
          <a:p>
            <a:r>
              <a:rPr lang="en-US"/>
              <a:t>Website</a:t>
            </a:r>
          </a:p>
        </p:txBody>
      </p:sp>
      <p:cxnSp>
        <p:nvCxnSpPr>
          <p:cNvPr id="86" name="Straight Connector 85"/>
          <p:cNvCxnSpPr/>
          <p:nvPr/>
        </p:nvCxnSpPr>
        <p:spPr>
          <a:xfrm rot="5400000">
            <a:off x="342900" y="15621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196056" y="3777456"/>
            <a:ext cx="26781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571500" y="2095500"/>
            <a:ext cx="53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1333500" y="5829300"/>
            <a:ext cx="1143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1371600" y="3341688"/>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2019300" y="4217988"/>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57200" y="1676400"/>
            <a:ext cx="15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38200" y="19812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38200" y="23622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143000" y="5105400"/>
            <a:ext cx="53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828800" y="3798888"/>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905000" y="54102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905000" y="57150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905000" y="59436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905000" y="61722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905000" y="64008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828800" y="3570288"/>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828800" y="3341688"/>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828800" y="3113088"/>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362200" y="4027488"/>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362200" y="4572000"/>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143000" y="2808288"/>
            <a:ext cx="533400"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2286000" y="19812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p:cNvSpPr/>
          <p:nvPr/>
        </p:nvSpPr>
        <p:spPr>
          <a:xfrm flipH="1" flipV="1">
            <a:off x="2057400" y="25908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Rectangle 11"/>
          <p:cNvSpPr>
            <a:spLocks noGrp="1" noChangeArrowheads="1"/>
          </p:cNvSpPr>
          <p:nvPr>
            <p:ph type="title"/>
          </p:nvPr>
        </p:nvSpPr>
        <p:spPr>
          <a:xfrm>
            <a:off x="152400" y="0"/>
            <a:ext cx="8763000" cy="990600"/>
          </a:xfrm>
        </p:spPr>
        <p:txBody>
          <a:bodyPr>
            <a:normAutofit/>
          </a:bodyPr>
          <a:lstStyle/>
          <a:p>
            <a:r>
              <a:rPr lang="en-US" sz="3600" dirty="0" smtClean="0"/>
              <a:t>PML: A Provenance Representation Language</a:t>
            </a:r>
            <a:endParaRPr lang="en-US" sz="2000" dirty="0" smtClean="0"/>
          </a:p>
        </p:txBody>
      </p:sp>
      <p:sp>
        <p:nvSpPr>
          <p:cNvPr id="1073" name="Text Box 46"/>
          <p:cNvSpPr txBox="1">
            <a:spLocks noChangeArrowheads="1"/>
          </p:cNvSpPr>
          <p:nvPr/>
        </p:nvSpPr>
        <p:spPr bwMode="auto">
          <a:xfrm>
            <a:off x="1143000" y="3962400"/>
            <a:ext cx="1090613" cy="304800"/>
          </a:xfrm>
          <a:prstGeom prst="rect">
            <a:avLst/>
          </a:prstGeom>
          <a:noFill/>
          <a:ln w="9525">
            <a:noFill/>
            <a:miter lim="800000"/>
            <a:headEnd/>
            <a:tailEnd/>
          </a:ln>
        </p:spPr>
        <p:txBody>
          <a:bodyPr wrap="none">
            <a:spAutoFit/>
          </a:bodyPr>
          <a:lstStyle/>
          <a:p>
            <a:r>
              <a:rPr lang="en-US" sz="1400" b="1" dirty="0" err="1">
                <a:solidFill>
                  <a:srgbClr val="800000"/>
                </a:solidFill>
              </a:rPr>
              <a:t>hasSource</a:t>
            </a:r>
            <a:endParaRPr lang="en-US" sz="1400" b="1" dirty="0">
              <a:solidFill>
                <a:srgbClr val="800000"/>
              </a:solidFill>
            </a:endParaRPr>
          </a:p>
        </p:txBody>
      </p:sp>
      <p:sp>
        <p:nvSpPr>
          <p:cNvPr id="1053" name="Text Box 55"/>
          <p:cNvSpPr txBox="1">
            <a:spLocks noChangeArrowheads="1"/>
          </p:cNvSpPr>
          <p:nvPr/>
        </p:nvSpPr>
        <p:spPr bwMode="auto">
          <a:xfrm>
            <a:off x="3200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sp>
        <p:nvSpPr>
          <p:cNvPr id="1046" name="Text Box 53"/>
          <p:cNvSpPr txBox="1">
            <a:spLocks noChangeArrowheads="1"/>
          </p:cNvSpPr>
          <p:nvPr/>
        </p:nvSpPr>
        <p:spPr bwMode="auto">
          <a:xfrm>
            <a:off x="3962400" y="2362200"/>
            <a:ext cx="1209675" cy="304800"/>
          </a:xfrm>
          <a:prstGeom prst="rect">
            <a:avLst/>
          </a:prstGeom>
          <a:noFill/>
          <a:ln w="9525">
            <a:noFill/>
            <a:miter lim="800000"/>
            <a:headEnd/>
            <a:tailEnd/>
          </a:ln>
        </p:spPr>
        <p:txBody>
          <a:bodyPr wrap="none">
            <a:spAutoFit/>
          </a:bodyPr>
          <a:lstStyle/>
          <a:p>
            <a:r>
              <a:rPr lang="en-US" sz="1400" b="1" dirty="0" err="1">
                <a:solidFill>
                  <a:srgbClr val="800000"/>
                </a:solidFill>
              </a:rPr>
              <a:t>isMemberOf</a:t>
            </a:r>
            <a:endParaRPr lang="en-US" sz="1400" b="1" dirty="0">
              <a:solidFill>
                <a:srgbClr val="800000"/>
              </a:solidFill>
            </a:endParaRPr>
          </a:p>
        </p:txBody>
      </p:sp>
      <p:sp>
        <p:nvSpPr>
          <p:cNvPr id="1057" name="Text Box 44"/>
          <p:cNvSpPr txBox="1">
            <a:spLocks noChangeArrowheads="1"/>
          </p:cNvSpPr>
          <p:nvPr/>
        </p:nvSpPr>
        <p:spPr bwMode="auto">
          <a:xfrm>
            <a:off x="4953000" y="4800600"/>
            <a:ext cx="1600200" cy="304800"/>
          </a:xfrm>
          <a:prstGeom prst="rect">
            <a:avLst/>
          </a:prstGeom>
          <a:noFill/>
          <a:ln w="9525">
            <a:noFill/>
            <a:miter lim="800000"/>
            <a:headEnd/>
            <a:tailEnd/>
          </a:ln>
        </p:spPr>
        <p:txBody>
          <a:bodyPr>
            <a:spAutoFit/>
          </a:bodyPr>
          <a:lstStyle/>
          <a:p>
            <a:r>
              <a:rPr lang="en-US" sz="1400" b="1" dirty="0" err="1">
                <a:solidFill>
                  <a:srgbClr val="800000"/>
                </a:solidFill>
              </a:rPr>
              <a:t>isConsequentOf</a:t>
            </a:r>
            <a:endParaRPr lang="en-US" sz="1400" b="1" dirty="0">
              <a:solidFill>
                <a:srgbClr val="800000"/>
              </a:solidFill>
            </a:endParaRPr>
          </a:p>
        </p:txBody>
      </p:sp>
      <p:sp>
        <p:nvSpPr>
          <p:cNvPr id="57" name="Text Box 44"/>
          <p:cNvSpPr txBox="1">
            <a:spLocks noChangeArrowheads="1"/>
          </p:cNvSpPr>
          <p:nvPr/>
        </p:nvSpPr>
        <p:spPr bwMode="auto">
          <a:xfrm>
            <a:off x="1447800" y="5257800"/>
            <a:ext cx="1752600" cy="400110"/>
          </a:xfrm>
          <a:prstGeom prst="rect">
            <a:avLst/>
          </a:prstGeom>
          <a:noFill/>
          <a:ln w="9525">
            <a:noFill/>
            <a:miter lim="800000"/>
            <a:headEnd/>
            <a:tailEnd/>
          </a:ln>
        </p:spPr>
        <p:txBody>
          <a:bodyPr>
            <a:spAutoFit/>
          </a:bodyPr>
          <a:lstStyle/>
          <a:p>
            <a:r>
              <a:rPr lang="en-US" sz="2000" b="1" dirty="0" smtClean="0">
                <a:solidFill>
                  <a:srgbClr val="800000"/>
                </a:solidFill>
              </a:rPr>
              <a:t>Information</a:t>
            </a:r>
            <a:endParaRPr lang="en-US" sz="1400" b="1" dirty="0">
              <a:solidFill>
                <a:srgbClr val="800000"/>
              </a:solidFill>
            </a:endParaRPr>
          </a:p>
        </p:txBody>
      </p:sp>
      <p:sp>
        <p:nvSpPr>
          <p:cNvPr id="59" name="Text Box 44"/>
          <p:cNvSpPr txBox="1">
            <a:spLocks noChangeArrowheads="1"/>
          </p:cNvSpPr>
          <p:nvPr/>
        </p:nvSpPr>
        <p:spPr bwMode="auto">
          <a:xfrm>
            <a:off x="4191000" y="5029200"/>
            <a:ext cx="1752600" cy="400110"/>
          </a:xfrm>
          <a:prstGeom prst="rect">
            <a:avLst/>
          </a:prstGeom>
          <a:noFill/>
          <a:ln w="9525">
            <a:noFill/>
            <a:miter lim="800000"/>
            <a:headEnd/>
            <a:tailEnd/>
          </a:ln>
        </p:spPr>
        <p:txBody>
          <a:bodyPr>
            <a:spAutoFit/>
          </a:bodyPr>
          <a:lstStyle/>
          <a:p>
            <a:r>
              <a:rPr lang="en-US" sz="2000" b="1" dirty="0" smtClean="0">
                <a:solidFill>
                  <a:srgbClr val="800000"/>
                </a:solidFill>
              </a:rPr>
              <a:t>Software</a:t>
            </a:r>
            <a:endParaRPr lang="en-US" sz="1400" b="1" dirty="0">
              <a:solidFill>
                <a:srgbClr val="800000"/>
              </a:solidFill>
            </a:endParaRPr>
          </a:p>
        </p:txBody>
      </p:sp>
      <p:sp>
        <p:nvSpPr>
          <p:cNvPr id="61" name="Text Box 44"/>
          <p:cNvSpPr txBox="1">
            <a:spLocks noChangeArrowheads="1"/>
          </p:cNvSpPr>
          <p:nvPr/>
        </p:nvSpPr>
        <p:spPr bwMode="auto">
          <a:xfrm>
            <a:off x="3429000" y="2971800"/>
            <a:ext cx="1295400" cy="400110"/>
          </a:xfrm>
          <a:prstGeom prst="rect">
            <a:avLst/>
          </a:prstGeom>
          <a:noFill/>
          <a:ln w="9525">
            <a:noFill/>
            <a:miter lim="800000"/>
            <a:headEnd/>
            <a:tailEnd/>
          </a:ln>
        </p:spPr>
        <p:txBody>
          <a:bodyPr wrap="square">
            <a:spAutoFit/>
          </a:bodyPr>
          <a:lstStyle/>
          <a:p>
            <a:r>
              <a:rPr lang="en-US" sz="2000" b="1" dirty="0" smtClean="0">
                <a:solidFill>
                  <a:srgbClr val="800000"/>
                </a:solidFill>
              </a:rPr>
              <a:t>Person</a:t>
            </a:r>
            <a:endParaRPr lang="en-US" sz="1400" b="1" dirty="0">
              <a:solidFill>
                <a:srgbClr val="800000"/>
              </a:solidFill>
            </a:endParaRPr>
          </a:p>
        </p:txBody>
      </p:sp>
      <p:sp>
        <p:nvSpPr>
          <p:cNvPr id="63" name="Text Box 44"/>
          <p:cNvSpPr txBox="1">
            <a:spLocks noChangeArrowheads="1"/>
          </p:cNvSpPr>
          <p:nvPr/>
        </p:nvSpPr>
        <p:spPr bwMode="auto">
          <a:xfrm>
            <a:off x="1828800" y="3048000"/>
            <a:ext cx="1295400" cy="400110"/>
          </a:xfrm>
          <a:prstGeom prst="rect">
            <a:avLst/>
          </a:prstGeom>
          <a:noFill/>
          <a:ln w="9525">
            <a:noFill/>
            <a:miter lim="800000"/>
            <a:headEnd/>
            <a:tailEnd/>
          </a:ln>
        </p:spPr>
        <p:txBody>
          <a:bodyPr wrap="square">
            <a:spAutoFit/>
          </a:bodyPr>
          <a:lstStyle/>
          <a:p>
            <a:r>
              <a:rPr lang="en-US" sz="2000" b="1" dirty="0" smtClean="0">
                <a:solidFill>
                  <a:srgbClr val="800000"/>
                </a:solidFill>
              </a:rPr>
              <a:t>Sensor</a:t>
            </a:r>
            <a:endParaRPr lang="en-US" sz="1400" b="1" dirty="0">
              <a:solidFill>
                <a:srgbClr val="800000"/>
              </a:solidFill>
            </a:endParaRPr>
          </a:p>
        </p:txBody>
      </p:sp>
      <p:sp>
        <p:nvSpPr>
          <p:cNvPr id="65" name="Text Box 44"/>
          <p:cNvSpPr txBox="1">
            <a:spLocks noChangeArrowheads="1"/>
          </p:cNvSpPr>
          <p:nvPr/>
        </p:nvSpPr>
        <p:spPr bwMode="auto">
          <a:xfrm>
            <a:off x="3200400" y="1905000"/>
            <a:ext cx="1600200" cy="400110"/>
          </a:xfrm>
          <a:prstGeom prst="rect">
            <a:avLst/>
          </a:prstGeom>
          <a:noFill/>
          <a:ln w="9525">
            <a:noFill/>
            <a:miter lim="800000"/>
            <a:headEnd/>
            <a:tailEnd/>
          </a:ln>
        </p:spPr>
        <p:txBody>
          <a:bodyPr wrap="square">
            <a:spAutoFit/>
          </a:bodyPr>
          <a:lstStyle/>
          <a:p>
            <a:r>
              <a:rPr lang="en-US" sz="2000" b="1" dirty="0" smtClean="0">
                <a:solidFill>
                  <a:srgbClr val="800000"/>
                </a:solidFill>
              </a:rPr>
              <a:t>Organization</a:t>
            </a:r>
            <a:endParaRPr lang="en-US" sz="1400" b="1" dirty="0">
              <a:solidFill>
                <a:srgbClr val="800000"/>
              </a:solidFill>
            </a:endParaRPr>
          </a:p>
        </p:txBody>
      </p:sp>
      <p:cxnSp>
        <p:nvCxnSpPr>
          <p:cNvPr id="112" name="Straight Connector 111"/>
          <p:cNvCxnSpPr/>
          <p:nvPr/>
        </p:nvCxnSpPr>
        <p:spPr>
          <a:xfrm rot="10800000">
            <a:off x="4648200" y="49530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Box 66"/>
          <p:cNvSpPr txBox="1">
            <a:spLocks noChangeArrowheads="1"/>
          </p:cNvSpPr>
          <p:nvPr/>
        </p:nvSpPr>
        <p:spPr bwMode="auto">
          <a:xfrm>
            <a:off x="4284663" y="3352800"/>
            <a:ext cx="762000" cy="369888"/>
          </a:xfrm>
          <a:prstGeom prst="rect">
            <a:avLst/>
          </a:prstGeom>
          <a:noFill/>
          <a:ln w="9525">
            <a:noFill/>
            <a:miter lim="800000"/>
            <a:headEnd/>
            <a:tailEnd/>
          </a:ln>
        </p:spPr>
        <p:txBody>
          <a:bodyPr wrap="none">
            <a:spAutoFit/>
          </a:bodyPr>
          <a:lstStyle/>
          <a:p>
            <a:r>
              <a:rPr lang="en-US" dirty="0"/>
              <a:t>Thing</a:t>
            </a:r>
          </a:p>
        </p:txBody>
      </p:sp>
      <p:sp>
        <p:nvSpPr>
          <p:cNvPr id="114" name="TextBox 67"/>
          <p:cNvSpPr txBox="1">
            <a:spLocks noChangeArrowheads="1"/>
          </p:cNvSpPr>
          <p:nvPr/>
        </p:nvSpPr>
        <p:spPr bwMode="auto">
          <a:xfrm>
            <a:off x="4894263" y="3733800"/>
            <a:ext cx="2741456" cy="646331"/>
          </a:xfrm>
          <a:prstGeom prst="rect">
            <a:avLst/>
          </a:prstGeom>
          <a:noFill/>
          <a:ln w="9525">
            <a:noFill/>
            <a:miter lim="800000"/>
            <a:headEnd/>
            <a:tailEnd/>
          </a:ln>
        </p:spPr>
        <p:txBody>
          <a:bodyPr wrap="none">
            <a:spAutoFit/>
          </a:bodyPr>
          <a:lstStyle/>
          <a:p>
            <a:r>
              <a:rPr lang="en-US" dirty="0"/>
              <a:t>Node Set (</a:t>
            </a:r>
            <a:r>
              <a:rPr lang="en-US" dirty="0" err="1"/>
              <a:t>hasConclusion</a:t>
            </a:r>
            <a:r>
              <a:rPr lang="en-US" dirty="0"/>
              <a:t>, </a:t>
            </a:r>
          </a:p>
          <a:p>
            <a:r>
              <a:rPr lang="en-US" dirty="0" smtClean="0"/>
              <a:t>                                               )</a:t>
            </a:r>
            <a:endParaRPr lang="en-US" dirty="0"/>
          </a:p>
        </p:txBody>
      </p:sp>
      <p:sp>
        <p:nvSpPr>
          <p:cNvPr id="115" name="TextBox 68"/>
          <p:cNvSpPr txBox="1">
            <a:spLocks noChangeArrowheads="1"/>
          </p:cNvSpPr>
          <p:nvPr/>
        </p:nvSpPr>
        <p:spPr bwMode="auto">
          <a:xfrm>
            <a:off x="4724400" y="4724400"/>
            <a:ext cx="3406189" cy="1200329"/>
          </a:xfrm>
          <a:prstGeom prst="rect">
            <a:avLst/>
          </a:prstGeom>
          <a:noFill/>
          <a:ln w="9525">
            <a:noFill/>
            <a:miter lim="800000"/>
            <a:headEnd/>
            <a:tailEnd/>
          </a:ln>
        </p:spPr>
        <p:txBody>
          <a:bodyPr wrap="none">
            <a:spAutoFit/>
          </a:bodyPr>
          <a:lstStyle/>
          <a:p>
            <a:r>
              <a:rPr lang="en-US" dirty="0" err="1"/>
              <a:t>InferenceStep</a:t>
            </a:r>
            <a:r>
              <a:rPr lang="en-US" dirty="0"/>
              <a:t> </a:t>
            </a:r>
            <a:r>
              <a:rPr lang="en-US" dirty="0" smtClean="0"/>
              <a:t>(                             ,</a:t>
            </a:r>
            <a:endParaRPr lang="en-US" dirty="0"/>
          </a:p>
          <a:p>
            <a:r>
              <a:rPr lang="en-US" dirty="0"/>
              <a:t>                         </a:t>
            </a:r>
            <a:r>
              <a:rPr lang="en-US" dirty="0" err="1"/>
              <a:t>hasInferenceEngine</a:t>
            </a:r>
            <a:r>
              <a:rPr lang="en-US" dirty="0"/>
              <a:t>,</a:t>
            </a:r>
          </a:p>
          <a:p>
            <a:r>
              <a:rPr lang="en-US" dirty="0"/>
              <a:t>                         </a:t>
            </a:r>
            <a:r>
              <a:rPr lang="en-US" dirty="0" err="1" smtClean="0"/>
              <a:t>hasInferenceRule</a:t>
            </a:r>
            <a:r>
              <a:rPr lang="en-US" dirty="0" smtClean="0"/>
              <a:t>,</a:t>
            </a:r>
          </a:p>
          <a:p>
            <a:r>
              <a:rPr lang="en-US" dirty="0" smtClean="0"/>
              <a:t>                                                        )</a:t>
            </a:r>
            <a:endParaRPr lang="en-US" dirty="0"/>
          </a:p>
        </p:txBody>
      </p:sp>
      <p:cxnSp>
        <p:nvCxnSpPr>
          <p:cNvPr id="116" name="Straight Connector 115"/>
          <p:cNvCxnSpPr/>
          <p:nvPr/>
        </p:nvCxnSpPr>
        <p:spPr>
          <a:xfrm rot="5400000">
            <a:off x="3552032" y="4753768"/>
            <a:ext cx="2209800" cy="17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665663" y="38862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Box 91"/>
          <p:cNvSpPr txBox="1">
            <a:spLocks noChangeArrowheads="1"/>
          </p:cNvSpPr>
          <p:nvPr/>
        </p:nvSpPr>
        <p:spPr bwMode="auto">
          <a:xfrm>
            <a:off x="4953000" y="5638800"/>
            <a:ext cx="1684338" cy="369888"/>
          </a:xfrm>
          <a:prstGeom prst="rect">
            <a:avLst/>
          </a:prstGeom>
          <a:noFill/>
          <a:ln w="9525">
            <a:noFill/>
            <a:miter lim="800000"/>
            <a:headEnd/>
            <a:tailEnd/>
          </a:ln>
        </p:spPr>
        <p:txBody>
          <a:bodyPr wrap="none">
            <a:spAutoFit/>
          </a:bodyPr>
          <a:lstStyle/>
          <a:p>
            <a:r>
              <a:rPr lang="en-US" dirty="0" err="1"/>
              <a:t>InferenceRule</a:t>
            </a:r>
            <a:endParaRPr lang="en-US" dirty="0"/>
          </a:p>
        </p:txBody>
      </p:sp>
      <p:sp>
        <p:nvSpPr>
          <p:cNvPr id="119" name="TextBox 92"/>
          <p:cNvSpPr txBox="1">
            <a:spLocks noChangeArrowheads="1"/>
          </p:cNvSpPr>
          <p:nvPr/>
        </p:nvSpPr>
        <p:spPr bwMode="auto">
          <a:xfrm>
            <a:off x="5562600" y="5943600"/>
            <a:ext cx="1812925" cy="369888"/>
          </a:xfrm>
          <a:prstGeom prst="rect">
            <a:avLst/>
          </a:prstGeom>
          <a:noFill/>
          <a:ln w="9525">
            <a:noFill/>
            <a:miter lim="800000"/>
            <a:headEnd/>
            <a:tailEnd/>
          </a:ln>
        </p:spPr>
        <p:txBody>
          <a:bodyPr wrap="none">
            <a:spAutoFit/>
          </a:bodyPr>
          <a:lstStyle/>
          <a:p>
            <a:r>
              <a:rPr lang="en-US" dirty="0" err="1"/>
              <a:t>DeclarativeRule</a:t>
            </a:r>
            <a:endParaRPr lang="en-US" dirty="0"/>
          </a:p>
        </p:txBody>
      </p:sp>
      <p:sp>
        <p:nvSpPr>
          <p:cNvPr id="120" name="TextBox 93"/>
          <p:cNvSpPr txBox="1">
            <a:spLocks noChangeArrowheads="1"/>
          </p:cNvSpPr>
          <p:nvPr/>
        </p:nvSpPr>
        <p:spPr bwMode="auto">
          <a:xfrm>
            <a:off x="5562600" y="6248400"/>
            <a:ext cx="1428750" cy="369888"/>
          </a:xfrm>
          <a:prstGeom prst="rect">
            <a:avLst/>
          </a:prstGeom>
          <a:noFill/>
          <a:ln w="9525">
            <a:noFill/>
            <a:miter lim="800000"/>
            <a:headEnd/>
            <a:tailEnd/>
          </a:ln>
        </p:spPr>
        <p:txBody>
          <a:bodyPr wrap="none">
            <a:spAutoFit/>
          </a:bodyPr>
          <a:lstStyle/>
          <a:p>
            <a:r>
              <a:rPr lang="en-US" dirty="0" err="1"/>
              <a:t>MethodRule</a:t>
            </a:r>
            <a:endParaRPr lang="en-US" dirty="0"/>
          </a:p>
        </p:txBody>
      </p:sp>
      <p:cxnSp>
        <p:nvCxnSpPr>
          <p:cNvPr id="121" name="Straight Connector 120"/>
          <p:cNvCxnSpPr/>
          <p:nvPr/>
        </p:nvCxnSpPr>
        <p:spPr>
          <a:xfrm rot="10800000">
            <a:off x="4648200" y="58674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0800000">
            <a:off x="5257800" y="61722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0800000">
            <a:off x="5257800" y="64008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5037932" y="6163468"/>
            <a:ext cx="457200" cy="17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5867400" y="37338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Rectangle 126"/>
          <p:cNvSpPr/>
          <p:nvPr/>
        </p:nvSpPr>
        <p:spPr>
          <a:xfrm flipH="1" flipV="1">
            <a:off x="6553200" y="39624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Rectangle 127"/>
          <p:cNvSpPr/>
          <p:nvPr/>
        </p:nvSpPr>
        <p:spPr>
          <a:xfrm>
            <a:off x="5791200" y="48006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9" name="Curved Connector 112"/>
          <p:cNvCxnSpPr>
            <a:stCxn id="127" idx="0"/>
            <a:endCxn id="128" idx="0"/>
          </p:cNvCxnSpPr>
          <p:nvPr/>
        </p:nvCxnSpPr>
        <p:spPr>
          <a:xfrm rot="5400000">
            <a:off x="6038850" y="4133850"/>
            <a:ext cx="533400" cy="800100"/>
          </a:xfrm>
          <a:prstGeom prst="curvedConnector3">
            <a:avLst>
              <a:gd name="adj1" fmla="val 5000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flipH="1" flipV="1">
            <a:off x="6400800" y="57150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Rectangle 130"/>
          <p:cNvSpPr/>
          <p:nvPr/>
        </p:nvSpPr>
        <p:spPr>
          <a:xfrm flipH="1" flipV="1">
            <a:off x="8229600" y="53340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2" name="Curved Connector 112"/>
          <p:cNvCxnSpPr>
            <a:stCxn id="131" idx="1"/>
            <a:endCxn id="130" idx="1"/>
          </p:cNvCxnSpPr>
          <p:nvPr/>
        </p:nvCxnSpPr>
        <p:spPr>
          <a:xfrm flipH="1">
            <a:off x="6705600" y="5486400"/>
            <a:ext cx="1828800" cy="381000"/>
          </a:xfrm>
          <a:prstGeom prst="curvedConnector3">
            <a:avLst>
              <a:gd name="adj1" fmla="val -1250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flipH="1" flipV="1">
            <a:off x="6248400" y="51054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Text Box 55"/>
          <p:cNvSpPr txBox="1">
            <a:spLocks noChangeArrowheads="1"/>
          </p:cNvSpPr>
          <p:nvPr/>
        </p:nvSpPr>
        <p:spPr bwMode="auto">
          <a:xfrm>
            <a:off x="3429000" y="4800600"/>
            <a:ext cx="1302857" cy="307777"/>
          </a:xfrm>
          <a:prstGeom prst="rect">
            <a:avLst/>
          </a:prstGeom>
          <a:noFill/>
          <a:ln w="9525">
            <a:noFill/>
            <a:miter lim="800000"/>
            <a:headEnd/>
            <a:tailEnd/>
          </a:ln>
        </p:spPr>
        <p:txBody>
          <a:bodyPr wrap="none">
            <a:spAutoFit/>
          </a:bodyPr>
          <a:lstStyle/>
          <a:p>
            <a:r>
              <a:rPr lang="en-US" sz="1400" b="1" dirty="0" err="1" smtClean="0">
                <a:solidFill>
                  <a:srgbClr val="800000"/>
                </a:solidFill>
              </a:rPr>
              <a:t>hasAntecedent</a:t>
            </a:r>
            <a:endParaRPr lang="en-US" sz="1400" b="1" dirty="0">
              <a:solidFill>
                <a:srgbClr val="800000"/>
              </a:solidFill>
            </a:endParaRPr>
          </a:p>
        </p:txBody>
      </p:sp>
      <p:sp>
        <p:nvSpPr>
          <p:cNvPr id="74" name="TextBox 156"/>
          <p:cNvSpPr txBox="1">
            <a:spLocks noChangeArrowheads="1"/>
          </p:cNvSpPr>
          <p:nvPr/>
        </p:nvSpPr>
        <p:spPr bwMode="auto">
          <a:xfrm>
            <a:off x="1447800" y="762000"/>
            <a:ext cx="1770063" cy="369888"/>
          </a:xfrm>
          <a:prstGeom prst="rect">
            <a:avLst/>
          </a:prstGeom>
          <a:noFill/>
          <a:ln w="9525">
            <a:noFill/>
            <a:miter lim="800000"/>
            <a:headEnd/>
            <a:tailEnd/>
          </a:ln>
        </p:spPr>
        <p:txBody>
          <a:bodyPr wrap="none">
            <a:spAutoFit/>
          </a:bodyPr>
          <a:lstStyle/>
          <a:p>
            <a:r>
              <a:rPr lang="en-US" b="1" dirty="0"/>
              <a:t>PML-P Module</a:t>
            </a:r>
          </a:p>
        </p:txBody>
      </p:sp>
      <p:sp>
        <p:nvSpPr>
          <p:cNvPr id="75" name="TextBox 156"/>
          <p:cNvSpPr txBox="1">
            <a:spLocks noChangeArrowheads="1"/>
          </p:cNvSpPr>
          <p:nvPr/>
        </p:nvSpPr>
        <p:spPr bwMode="auto">
          <a:xfrm>
            <a:off x="5562600" y="2819400"/>
            <a:ext cx="1552028" cy="369332"/>
          </a:xfrm>
          <a:prstGeom prst="rect">
            <a:avLst/>
          </a:prstGeom>
          <a:noFill/>
          <a:ln w="9525">
            <a:noFill/>
            <a:miter lim="800000"/>
            <a:headEnd/>
            <a:tailEnd/>
          </a:ln>
        </p:spPr>
        <p:txBody>
          <a:bodyPr wrap="none">
            <a:spAutoFit/>
          </a:bodyPr>
          <a:lstStyle/>
          <a:p>
            <a:r>
              <a:rPr lang="en-US" b="1" dirty="0" smtClean="0"/>
              <a:t>PML-J </a:t>
            </a:r>
            <a:r>
              <a:rPr lang="en-US" b="1" dirty="0"/>
              <a:t>Module</a:t>
            </a:r>
          </a:p>
        </p:txBody>
      </p:sp>
      <p:sp>
        <p:nvSpPr>
          <p:cNvPr id="76" name="Rectangle 3"/>
          <p:cNvSpPr txBox="1">
            <a:spLocks noChangeArrowheads="1"/>
          </p:cNvSpPr>
          <p:nvPr/>
        </p:nvSpPr>
        <p:spPr bwMode="auto">
          <a:xfrm>
            <a:off x="3886200" y="914400"/>
            <a:ext cx="5029200" cy="1905000"/>
          </a:xfrm>
          <a:prstGeom prst="rect">
            <a:avLst/>
          </a:prstGeom>
          <a:noFill/>
          <a:ln w="9525">
            <a:noFill/>
            <a:miter lim="800000"/>
            <a:headEnd/>
            <a:tailEnd/>
          </a:ln>
          <a:effectLst/>
        </p:spPr>
        <p:txBody>
          <a:bodyPr/>
          <a:lstStyle/>
          <a:p>
            <a:pPr marL="342900" indent="-342900">
              <a:spcBef>
                <a:spcPct val="20000"/>
              </a:spcBef>
              <a:buFontTx/>
              <a:buChar char="•"/>
              <a:defRPr/>
            </a:pPr>
            <a:r>
              <a:rPr lang="en-US" sz="2400" kern="0" dirty="0">
                <a:latin typeface="+mn-lt"/>
              </a:rPr>
              <a:t>Three modules: </a:t>
            </a:r>
            <a:r>
              <a:rPr lang="en-US" sz="2400" kern="0" dirty="0">
                <a:solidFill>
                  <a:srgbClr val="006600"/>
                </a:solidFill>
                <a:latin typeface="+mn-lt"/>
              </a:rPr>
              <a:t>provenance (</a:t>
            </a:r>
            <a:r>
              <a:rPr lang="en-US" sz="2400" kern="0" dirty="0" err="1">
                <a:solidFill>
                  <a:srgbClr val="006600"/>
                </a:solidFill>
                <a:latin typeface="+mn-lt"/>
              </a:rPr>
              <a:t>pml</a:t>
            </a:r>
            <a:r>
              <a:rPr lang="en-US" sz="2400" kern="0" dirty="0">
                <a:solidFill>
                  <a:srgbClr val="006600"/>
                </a:solidFill>
                <a:latin typeface="+mn-lt"/>
              </a:rPr>
              <a:t>-p), justification (</a:t>
            </a:r>
            <a:r>
              <a:rPr lang="en-US" sz="2400" kern="0" dirty="0" err="1">
                <a:solidFill>
                  <a:srgbClr val="006600"/>
                </a:solidFill>
                <a:latin typeface="+mn-lt"/>
              </a:rPr>
              <a:t>pml</a:t>
            </a:r>
            <a:r>
              <a:rPr lang="en-US" sz="2400" kern="0" dirty="0">
                <a:solidFill>
                  <a:srgbClr val="006600"/>
                </a:solidFill>
                <a:latin typeface="+mn-lt"/>
              </a:rPr>
              <a:t>-j), trust</a:t>
            </a:r>
          </a:p>
          <a:p>
            <a:pPr marL="342900" indent="-342900">
              <a:spcBef>
                <a:spcPct val="20000"/>
              </a:spcBef>
              <a:buFontTx/>
              <a:buChar char="•"/>
              <a:defRPr/>
            </a:pPr>
            <a:r>
              <a:rPr lang="en-US" sz="2400" kern="0" dirty="0">
                <a:latin typeface="+mn-lt"/>
              </a:rPr>
              <a:t>PML vocabulary inherited from proof theory, e.g., </a:t>
            </a:r>
            <a:r>
              <a:rPr lang="en-US" sz="2400" kern="0" dirty="0">
                <a:solidFill>
                  <a:srgbClr val="006600"/>
                </a:solidFill>
                <a:latin typeface="+mn-lt"/>
              </a:rPr>
              <a:t>inference step, antecedent, consequent</a:t>
            </a:r>
          </a:p>
        </p:txBody>
      </p:sp>
      <p:cxnSp>
        <p:nvCxnSpPr>
          <p:cNvPr id="77" name="Curved Connector 112"/>
          <p:cNvCxnSpPr/>
          <p:nvPr/>
        </p:nvCxnSpPr>
        <p:spPr>
          <a:xfrm>
            <a:off x="2514600" y="2133600"/>
            <a:ext cx="3467100" cy="1905000"/>
          </a:xfrm>
          <a:prstGeom prst="curvedConnector4">
            <a:avLst>
              <a:gd name="adj1" fmla="val 48352"/>
              <a:gd name="adj2" fmla="val 11200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Curved Connector 112"/>
          <p:cNvCxnSpPr/>
          <p:nvPr/>
        </p:nvCxnSpPr>
        <p:spPr>
          <a:xfrm>
            <a:off x="2362200" y="2743200"/>
            <a:ext cx="3886200" cy="2514600"/>
          </a:xfrm>
          <a:prstGeom prst="curvedConnector3">
            <a:avLst>
              <a:gd name="adj1" fmla="val 5000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5400000">
            <a:off x="381000" y="3962400"/>
            <a:ext cx="2286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Curved Connector 112"/>
          <p:cNvCxnSpPr/>
          <p:nvPr/>
        </p:nvCxnSpPr>
        <p:spPr>
          <a:xfrm flipV="1">
            <a:off x="6477000" y="4038600"/>
            <a:ext cx="1143000" cy="685800"/>
          </a:xfrm>
          <a:prstGeom prst="curvedConnector3">
            <a:avLst>
              <a:gd name="adj1" fmla="val 13800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3.33333E-6 L -0.04584 -0.49583 " pathEditMode="relative" rAng="0" ptsTypes="AA">
                                      <p:cBhvr>
                                        <p:cTn id="6" dur="2000" fill="hold"/>
                                        <p:tgtEl>
                                          <p:spTgt spid="57"/>
                                        </p:tgtEl>
                                        <p:attrNameLst>
                                          <p:attrName>ppt_x</p:attrName>
                                          <p:attrName>ppt_y</p:attrName>
                                        </p:attrNameLst>
                                      </p:cBhvr>
                                      <p:rCtr x="-23" y="-248"/>
                                    </p:animMotion>
                                  </p:childTnLst>
                                </p:cTn>
                              </p:par>
                              <p:par>
                                <p:cTn id="7" presetID="0" presetClass="path" presetSubtype="0" accel="50000" decel="50000" fill="hold" grpId="0" nodeType="withEffect">
                                  <p:stCondLst>
                                    <p:cond delay="0"/>
                                  </p:stCondLst>
                                  <p:childTnLst>
                                    <p:animMotion origin="layout" path="M 3.33333E-6 -2.81221E-6 L -0.125 0.12211 " pathEditMode="relative" ptsTypes="AA">
                                      <p:cBhvr>
                                        <p:cTn id="8" dur="500" fill="hold"/>
                                        <p:tgtEl>
                                          <p:spTgt spid="6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1.73472E-18 7.18779E-6 L 0.03334 7.18779E-6 " pathEditMode="relative" ptsTypes="AA">
                                      <p:cBhvr>
                                        <p:cTn id="10" dur="2000" fill="hold"/>
                                        <p:tgtEl>
                                          <p:spTgt spid="63"/>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6.66667E-6 -2.81221E-6 L -0.14999 0.04441 " pathEditMode="relative" ptsTypes="AA">
                                      <p:cBhvr>
                                        <p:cTn id="12" dur="2000" fill="hold"/>
                                        <p:tgtEl>
                                          <p:spTgt spid="61"/>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3.33333E-6 -4.6346E-6 L -0.22084 -0.21785 " pathEditMode="relative" rAng="0" ptsTypes="AA">
                                      <p:cBhvr>
                                        <p:cTn id="14" dur="2000" fill="hold"/>
                                        <p:tgtEl>
                                          <p:spTgt spid="59"/>
                                        </p:tgtEl>
                                        <p:attrNameLst>
                                          <p:attrName>ppt_x</p:attrName>
                                          <p:attrName>ppt_y</p:attrName>
                                        </p:attrNameLst>
                                      </p:cBhvr>
                                      <p:rCtr x="-110" y="-109"/>
                                    </p:animMotion>
                                  </p:childTnLst>
                                </p:cTn>
                              </p:par>
                              <p:par>
                                <p:cTn id="15" presetID="0" presetClass="path" presetSubtype="0" accel="50000" decel="50000" fill="hold" grpId="0" nodeType="withEffect">
                                  <p:stCondLst>
                                    <p:cond delay="0"/>
                                  </p:stCondLst>
                                  <p:childTnLst>
                                    <p:animMotion origin="layout" path="M -8.33333E-7 8.32562E-7 L -0.125 0.0888 " pathEditMode="relative" ptsTypes="AA">
                                      <p:cBhvr>
                                        <p:cTn id="16" dur="2000" fill="hold"/>
                                        <p:tgtEl>
                                          <p:spTgt spid="1046"/>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8.05556E-6 -1.11111E-6 L -0.20833 0.04445 " pathEditMode="relative" ptsTypes="AA">
                                      <p:cBhvr>
                                        <p:cTn id="18" dur="500" fill="hold"/>
                                        <p:tgtEl>
                                          <p:spTgt spid="105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grpId="0" nodeType="clickEffect">
                                  <p:stCondLst>
                                    <p:cond delay="0"/>
                                  </p:stCondLst>
                                  <p:childTnLst>
                                    <p:animMotion origin="layout" path="M -3.33333E-6 -4.11656E-6 L 0.09167 -0.111 " pathEditMode="relative" ptsTypes="AA">
                                      <p:cBhvr>
                                        <p:cTn id="60" dur="2000" fill="hold"/>
                                        <p:tgtEl>
                                          <p:spTgt spid="1057"/>
                                        </p:tgtEl>
                                        <p:attrNameLst>
                                          <p:attrName>ppt_x</p:attrName>
                                          <p:attrName>ppt_y</p:attrName>
                                        </p:attrNameLst>
                                      </p:cBhvr>
                                    </p:animMotion>
                                  </p:childTnLst>
                                </p:cTn>
                              </p:par>
                              <p:par>
                                <p:cTn id="61" presetID="0" presetClass="path" presetSubtype="0" accel="50000" decel="50000" fill="hold" grpId="0" nodeType="withEffect">
                                  <p:stCondLst>
                                    <p:cond delay="0"/>
                                  </p:stCondLst>
                                  <p:childTnLst>
                                    <p:animMotion origin="layout" path="M 1.38889E-6 -4.95837E-6 L 0.65712 0.23312 " pathEditMode="relative" rAng="0" ptsTypes="AA">
                                      <p:cBhvr>
                                        <p:cTn id="62" dur="2000" fill="hold"/>
                                        <p:tgtEl>
                                          <p:spTgt spid="1073"/>
                                        </p:tgtEl>
                                        <p:attrNameLst>
                                          <p:attrName>ppt_x</p:attrName>
                                          <p:attrName>ppt_y</p:attrName>
                                        </p:attrNameLst>
                                      </p:cBhvr>
                                      <p:rCtr x="328" y="117"/>
                                    </p:animMotion>
                                  </p:childTnLst>
                                </p:cTn>
                              </p:par>
                              <p:par>
                                <p:cTn id="63" presetID="0" presetClass="path" presetSubtype="0" accel="50000" decel="50000" fill="hold" grpId="0" nodeType="withEffect">
                                  <p:stCondLst>
                                    <p:cond delay="0"/>
                                  </p:stCondLst>
                                  <p:childTnLst>
                                    <p:animMotion origin="layout" path="M -5.55556E-7 4.6161E-6 L 0.28715 0.11077 " pathEditMode="relative" rAng="0" ptsTypes="AA">
                                      <p:cBhvr>
                                        <p:cTn id="64" dur="2000" fill="hold"/>
                                        <p:tgtEl>
                                          <p:spTgt spid="55"/>
                                        </p:tgtEl>
                                        <p:attrNameLst>
                                          <p:attrName>ppt_x</p:attrName>
                                          <p:attrName>ppt_y</p:attrName>
                                        </p:attrNameLst>
                                      </p:cBhvr>
                                      <p:rCtr x="144" y="55"/>
                                    </p:animMotion>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56" grpId="0" animBg="1"/>
      <p:bldP spid="1073" grpId="0"/>
      <p:bldP spid="1053" grpId="0"/>
      <p:bldP spid="1046" grpId="0"/>
      <p:bldP spid="1057" grpId="0"/>
      <p:bldP spid="57" grpId="0"/>
      <p:bldP spid="59" grpId="0"/>
      <p:bldP spid="61" grpId="0"/>
      <p:bldP spid="63" grpId="0"/>
      <p:bldP spid="65" grpId="0"/>
      <p:bldP spid="113" grpId="0"/>
      <p:bldP spid="114" grpId="0"/>
      <p:bldP spid="115" grpId="0"/>
      <p:bldP spid="118" grpId="0"/>
      <p:bldP spid="119" grpId="0"/>
      <p:bldP spid="120" grpId="0"/>
      <p:bldP spid="55" grpId="0"/>
      <p:bldP spid="74" grpId="0"/>
      <p:bldP spid="75" grpId="0"/>
      <p:bldP spid="7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914400"/>
          </a:xfrm>
        </p:spPr>
        <p:txBody>
          <a:bodyPr>
            <a:normAutofit fontScale="90000"/>
          </a:bodyPr>
          <a:lstStyle/>
          <a:p>
            <a:r>
              <a:rPr lang="en-US" dirty="0" smtClean="0"/>
              <a:t>Provenance Support</a:t>
            </a:r>
            <a:br>
              <a:rPr lang="en-US" dirty="0" smtClean="0"/>
            </a:br>
            <a:r>
              <a:rPr lang="en-US" dirty="0" smtClean="0"/>
              <a:t>for Product and Data “Discovery”</a:t>
            </a:r>
            <a:endParaRPr lang="en-US" dirty="0"/>
          </a:p>
        </p:txBody>
      </p:sp>
      <p:pic>
        <p:nvPicPr>
          <p:cNvPr id="284673" name="Picture 1"/>
          <p:cNvPicPr>
            <a:picLocks noChangeAspect="1" noChangeArrowheads="1"/>
          </p:cNvPicPr>
          <p:nvPr/>
        </p:nvPicPr>
        <p:blipFill>
          <a:blip r:embed="rId3" cstate="print"/>
          <a:srcRect/>
          <a:stretch>
            <a:fillRect/>
          </a:stretch>
        </p:blipFill>
        <p:spPr bwMode="auto">
          <a:xfrm>
            <a:off x="228600" y="1028537"/>
            <a:ext cx="8686800" cy="5600863"/>
          </a:xfrm>
          <a:prstGeom prst="rect">
            <a:avLst/>
          </a:prstGeom>
          <a:noFill/>
          <a:ln w="9525">
            <a:noFill/>
            <a:miter lim="800000"/>
            <a:headEnd/>
            <a:tailEnd/>
          </a:ln>
        </p:spPr>
      </p:pic>
      <p:pic>
        <p:nvPicPr>
          <p:cNvPr id="4" name="ProbeIt-Intro.avi">
            <a:hlinkClick r:id="" action="ppaction://media"/>
          </p:cNvPr>
          <p:cNvPicPr>
            <a:picLocks noRot="1" noChangeAspect="1"/>
          </p:cNvPicPr>
          <p:nvPr>
            <a:videoFile r:link="rId1"/>
          </p:nvPr>
        </p:nvPicPr>
        <p:blipFill>
          <a:blip r:embed="rId4" cstate="print"/>
          <a:stretch>
            <a:fillRect/>
          </a:stretch>
        </p:blipFill>
        <p:spPr>
          <a:xfrm>
            <a:off x="381000" y="1066800"/>
            <a:ext cx="8431480" cy="5410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dirty="0" smtClean="0"/>
              <a:t>Provenance Support</a:t>
            </a:r>
            <a:br>
              <a:rPr lang="en-US" dirty="0" smtClean="0"/>
            </a:br>
            <a:r>
              <a:rPr lang="en-US" dirty="0" smtClean="0"/>
              <a:t>for Product and Data Discovery </a:t>
            </a:r>
            <a:r>
              <a:rPr lang="en-US" sz="2700" dirty="0" smtClean="0"/>
              <a:t>(1/2)</a:t>
            </a:r>
            <a:endParaRPr lang="en-U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1447801" y="4164330"/>
            <a:ext cx="3657599" cy="2388869"/>
          </a:xfrm>
          <a:prstGeom prst="rect">
            <a:avLst/>
          </a:prstGeom>
          <a:noFill/>
          <a:ln w="9525">
            <a:noFill/>
            <a:miter lim="800000"/>
            <a:headEnd/>
            <a:tailEnd/>
          </a:ln>
        </p:spPr>
      </p:pic>
      <p:sp>
        <p:nvSpPr>
          <p:cNvPr id="6" name="Rectangle 3"/>
          <p:cNvSpPr txBox="1">
            <a:spLocks noChangeArrowheads="1"/>
          </p:cNvSpPr>
          <p:nvPr/>
        </p:nvSpPr>
        <p:spPr>
          <a:xfrm>
            <a:off x="0" y="1066800"/>
            <a:ext cx="9144000" cy="5410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400" b="1" i="0" u="sng" strike="noStrike" kern="1200" cap="none" spc="0" normalizeH="0" baseline="0" noProof="0" dirty="0" smtClean="0">
                <a:ln>
                  <a:noFill/>
                </a:ln>
                <a:solidFill>
                  <a:schemeClr val="tx2">
                    <a:lumMod val="75000"/>
                  </a:schemeClr>
                </a:solidFill>
                <a:effectLst/>
                <a:uLnTx/>
                <a:uFillTx/>
                <a:latin typeface="+mn-lt"/>
                <a:ea typeface="+mn-ea"/>
                <a:cs typeface="+mn-cs"/>
              </a:rPr>
              <a:t>Question</a:t>
            </a:r>
            <a:r>
              <a:rPr kumimoji="0" lang="en-US" sz="2400" b="1" i="0" u="none" strike="noStrike" kern="1200" cap="none" spc="0" normalizeH="0" baseline="0" noProof="0" dirty="0" smtClean="0">
                <a:ln>
                  <a:noFill/>
                </a:ln>
                <a:solidFill>
                  <a:srgbClr val="006600"/>
                </a:solidFill>
                <a:effectLst/>
                <a:uLnTx/>
                <a:uFillTx/>
                <a:latin typeface="+mn-lt"/>
                <a:ea typeface="+mn-ea"/>
                <a:cs typeface="+mn-cs"/>
              </a:rPr>
              <a:t>: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rgbClr val="006600"/>
                </a:solidFill>
                <a:effectLst/>
                <a:uLnTx/>
                <a:uFillTx/>
                <a:latin typeface="+mn-lt"/>
                <a:ea typeface="+mn-ea"/>
                <a:cs typeface="+mn-cs"/>
              </a:rPr>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List artifacts that are either asserted by CHIP or derived from information asserted by CHIP.</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000" b="1" i="0" u="sng" strike="noStrike" kern="1200" cap="none" spc="0" normalizeH="0" baseline="0" noProof="0" dirty="0" smtClean="0">
                <a:ln>
                  <a:noFill/>
                </a:ln>
                <a:solidFill>
                  <a:schemeClr val="tx2">
                    <a:lumMod val="75000"/>
                  </a:schemeClr>
                </a:solidFill>
                <a:effectLst/>
                <a:uLnTx/>
                <a:uFillTx/>
                <a:latin typeface="+mn-lt"/>
                <a:ea typeface="+mn-ea"/>
                <a:cs typeface="+mn-cs"/>
              </a:rPr>
              <a:t>SPARQL-PML Query</a:t>
            </a:r>
            <a:r>
              <a:rPr kumimoji="0" lang="en-US" sz="2000" b="1" i="0" u="none" strike="noStrike" kern="1200" cap="none" spc="0" normalizeH="0" baseline="0" noProof="0" dirty="0" smtClean="0">
                <a:ln>
                  <a:noFill/>
                </a:ln>
                <a:solidFill>
                  <a:srgbClr val="00B050"/>
                </a:solidFill>
                <a:effectLst/>
                <a:uLnTx/>
                <a:uFillTx/>
                <a:latin typeface="+mn-lt"/>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SELECT ?a </a:t>
            </a:r>
          </a:p>
          <a:p>
            <a:pPr marL="342900" lvl="0" indent="-342900">
              <a:lnSpc>
                <a:spcPct val="90000"/>
              </a:lnSpc>
              <a:spcBef>
                <a:spcPct val="20000"/>
              </a:spcBef>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WHERE {</a:t>
            </a:r>
            <a:r>
              <a:rPr lang="en-US" sz="2000" b="1" dirty="0" smtClean="0"/>
              <a:t>?a </a:t>
            </a:r>
            <a:r>
              <a:rPr lang="en-US" sz="2000" b="1" dirty="0" err="1" smtClean="0"/>
              <a:t>rdf:type</a:t>
            </a:r>
            <a:r>
              <a:rPr lang="en-US" sz="2000" b="1" dirty="0" smtClean="0"/>
              <a:t> </a:t>
            </a:r>
            <a:r>
              <a:rPr lang="en-US" sz="2000" b="1" dirty="0" err="1" smtClean="0">
                <a:solidFill>
                  <a:srgbClr val="7030A0"/>
                </a:solidFill>
              </a:rPr>
              <a:t>pmlj:NodeSet</a:t>
            </a:r>
            <a:r>
              <a:rPr lang="en-US" sz="2000" b="1" dirty="0" smtClean="0"/>
              <a:t> . </a:t>
            </a:r>
          </a:p>
          <a:p>
            <a:pPr marL="342900" lvl="0" indent="-342900">
              <a:lnSpc>
                <a:spcPct val="90000"/>
              </a:lnSpc>
              <a:spcBef>
                <a:spcPct val="20000"/>
              </a:spcBef>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?a </a:t>
            </a:r>
            <a:r>
              <a:rPr kumimoji="0" lang="en-US" sz="2000" b="1" i="0" u="none" strike="noStrike" kern="1200" cap="none" spc="0" normalizeH="0" baseline="0" noProof="0" dirty="0" err="1" smtClean="0">
                <a:ln>
                  <a:noFill/>
                </a:ln>
                <a:solidFill>
                  <a:srgbClr val="7030A0"/>
                </a:solidFill>
                <a:effectLst/>
                <a:uLnTx/>
                <a:uFillTx/>
                <a:latin typeface="+mn-lt"/>
                <a:ea typeface="+mn-ea"/>
                <a:cs typeface="+mn-cs"/>
              </a:rPr>
              <a:t>pmlj:isConsequentOf</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 ?uhs1. </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?uhs1 </a:t>
            </a:r>
            <a:r>
              <a:rPr kumimoji="0" lang="en-US" sz="2000" b="1" i="0" u="none" strike="noStrike" kern="1200" cap="none" spc="0" normalizeH="0" baseline="0" noProof="0" dirty="0" err="1" smtClean="0">
                <a:ln>
                  <a:noFill/>
                </a:ln>
                <a:solidFill>
                  <a:srgbClr val="7030A0"/>
                </a:solidFill>
                <a:effectLst/>
                <a:uLnTx/>
                <a:uFillTx/>
                <a:latin typeface="+mn-lt"/>
                <a:ea typeface="+mn-ea"/>
                <a:cs typeface="+mn-cs"/>
              </a:rPr>
              <a:t>pmlj:hasSourceUsage</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 ?uhs2. </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?uhs2 </a:t>
            </a:r>
            <a:r>
              <a:rPr kumimoji="0" lang="en-US" sz="2000" b="1" i="0" u="none" strike="noStrike" kern="1200" cap="none" spc="0" normalizeH="0" baseline="0" noProof="0" dirty="0" err="1" smtClean="0">
                <a:ln>
                  <a:noFill/>
                </a:ln>
                <a:solidFill>
                  <a:srgbClr val="7030A0"/>
                </a:solidFill>
                <a:effectLst/>
                <a:uLnTx/>
                <a:uFillTx/>
                <a:latin typeface="+mn-lt"/>
                <a:ea typeface="+mn-ea"/>
                <a:cs typeface="+mn-cs"/>
              </a:rPr>
              <a:t>pmlp:hasSource</a:t>
            </a:r>
            <a:r>
              <a:rPr lang="en-US" sz="2000" b="1" dirty="0" smtClean="0">
                <a:solidFill>
                  <a:srgbClr val="7030A0"/>
                </a:solidFill>
              </a:rPr>
              <a:t>   </a:t>
            </a:r>
            <a:r>
              <a:rPr kumimoji="0" lang="en-US" sz="2000" b="1" i="0" u="none" strike="noStrike" kern="1200" cap="none" spc="0" normalizeH="0" baseline="0" noProof="0" dirty="0" smtClean="0">
                <a:ln>
                  <a:noFill/>
                </a:ln>
                <a:solidFill>
                  <a:srgbClr val="D82C28"/>
                </a:solidFill>
                <a:effectLst/>
                <a:uLnTx/>
                <a:uFillTx/>
                <a:latin typeface="+mn-lt"/>
                <a:ea typeface="+mn-ea"/>
                <a:cs typeface="+mn-cs"/>
              </a:rPr>
              <a:t>&lt;http://iw.vsto.org/registry/SEN/CHIP.owl#CHIP&gt;</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1600" b="1" i="0" u="none" strike="noStrike" kern="1200" cap="none" spc="0" normalizeH="0" baseline="0" noProof="0" dirty="0" smtClean="0">
                <a:ln>
                  <a:noFill/>
                </a:ln>
                <a:solidFill>
                  <a:schemeClr val="tx1"/>
                </a:solidFill>
                <a:effectLst/>
                <a:uLnTx/>
                <a:uFillTx/>
                <a:latin typeface="+mn-lt"/>
                <a:ea typeface="+mn-ea"/>
                <a:cs typeface="+mn-cs"/>
              </a:rPr>
              <a:t>}</a:t>
            </a:r>
          </a:p>
        </p:txBody>
      </p:sp>
      <p:sp>
        <p:nvSpPr>
          <p:cNvPr id="7" name="Oval 6"/>
          <p:cNvSpPr/>
          <p:nvPr/>
        </p:nvSpPr>
        <p:spPr>
          <a:xfrm>
            <a:off x="3886200" y="4267200"/>
            <a:ext cx="685800" cy="53340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B</a:t>
            </a:r>
            <a:endParaRPr lang="en-US" b="1" dirty="0"/>
          </a:p>
        </p:txBody>
      </p:sp>
      <p:sp>
        <p:nvSpPr>
          <p:cNvPr id="8" name="Oval 7"/>
          <p:cNvSpPr/>
          <p:nvPr/>
        </p:nvSpPr>
        <p:spPr>
          <a:xfrm>
            <a:off x="2057400" y="4267200"/>
            <a:ext cx="685800" cy="53340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A</a:t>
            </a:r>
            <a:endParaRPr lang="en-US" b="1" dirty="0"/>
          </a:p>
        </p:txBody>
      </p:sp>
      <p:sp>
        <p:nvSpPr>
          <p:cNvPr id="9" name="Oval 8"/>
          <p:cNvSpPr/>
          <p:nvPr/>
        </p:nvSpPr>
        <p:spPr>
          <a:xfrm>
            <a:off x="2971800" y="5638800"/>
            <a:ext cx="685800" cy="53340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C</a:t>
            </a:r>
            <a:endParaRPr lang="en-US" b="1" dirty="0"/>
          </a:p>
        </p:txBody>
      </p:sp>
      <p:sp>
        <p:nvSpPr>
          <p:cNvPr id="10" name="Rectangle 9"/>
          <p:cNvSpPr/>
          <p:nvPr/>
        </p:nvSpPr>
        <p:spPr>
          <a:xfrm>
            <a:off x="0" y="6516368"/>
            <a:ext cx="8991600" cy="341632"/>
          </a:xfrm>
          <a:prstGeom prst="rect">
            <a:avLst/>
          </a:prstGeom>
        </p:spPr>
        <p:txBody>
          <a:bodyPr wrap="square">
            <a:spAutoFit/>
          </a:bodyPr>
          <a:lstStyle/>
          <a:p>
            <a:pPr>
              <a:lnSpc>
                <a:spcPct val="90000"/>
              </a:lnSpc>
            </a:pPr>
            <a:r>
              <a:rPr lang="en-US" b="1" dirty="0" smtClean="0"/>
              <a:t> </a:t>
            </a:r>
            <a:r>
              <a:rPr lang="en-US" sz="1600" b="1" dirty="0" smtClean="0"/>
              <a:t>(more examples of </a:t>
            </a:r>
            <a:r>
              <a:rPr lang="en-US" sz="1600" b="1" dirty="0" err="1" smtClean="0"/>
              <a:t>sparql-pml</a:t>
            </a:r>
            <a:r>
              <a:rPr lang="en-US" sz="1600" b="1" dirty="0" smtClean="0"/>
              <a:t> queries available at  http://trust.utep.edu/sparql-pml/query/example)</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990600"/>
          </a:xfrm>
        </p:spPr>
        <p:txBody>
          <a:bodyPr>
            <a:normAutofit fontScale="90000"/>
          </a:bodyPr>
          <a:lstStyle/>
          <a:p>
            <a:r>
              <a:rPr lang="en-US" dirty="0" smtClean="0"/>
              <a:t>Provenance Support</a:t>
            </a:r>
            <a:br>
              <a:rPr lang="en-US" dirty="0" smtClean="0"/>
            </a:br>
            <a:r>
              <a:rPr lang="en-US" dirty="0" smtClean="0"/>
              <a:t>for Product and Data Discovery </a:t>
            </a:r>
            <a:r>
              <a:rPr lang="en-US" sz="2700" dirty="0" smtClean="0"/>
              <a:t>(2/2)</a:t>
            </a:r>
            <a:endParaRPr lang="en-US" dirty="0" smtClean="0"/>
          </a:p>
        </p:txBody>
      </p:sp>
      <p:sp>
        <p:nvSpPr>
          <p:cNvPr id="9219" name="Rectangle 3"/>
          <p:cNvSpPr>
            <a:spLocks noGrp="1" noChangeArrowheads="1"/>
          </p:cNvSpPr>
          <p:nvPr>
            <p:ph type="body" idx="1"/>
          </p:nvPr>
        </p:nvSpPr>
        <p:spPr>
          <a:xfrm>
            <a:off x="0" y="1066800"/>
            <a:ext cx="9144000" cy="5791200"/>
          </a:xfrm>
        </p:spPr>
        <p:txBody>
          <a:bodyPr>
            <a:normAutofit/>
          </a:bodyPr>
          <a:lstStyle/>
          <a:p>
            <a:pPr eaLnBrk="1" hangingPunct="1">
              <a:lnSpc>
                <a:spcPct val="90000"/>
              </a:lnSpc>
              <a:buFontTx/>
              <a:buNone/>
            </a:pPr>
            <a:r>
              <a:rPr lang="en-US" sz="2400" b="1" u="sng" dirty="0" smtClean="0">
                <a:solidFill>
                  <a:schemeClr val="tx2">
                    <a:lumMod val="75000"/>
                  </a:schemeClr>
                </a:solidFill>
              </a:rPr>
              <a:t>Question</a:t>
            </a:r>
            <a:r>
              <a:rPr lang="en-US" sz="2400" b="1" dirty="0" smtClean="0">
                <a:solidFill>
                  <a:srgbClr val="006600"/>
                </a:solidFill>
              </a:rPr>
              <a:t>: </a:t>
            </a:r>
          </a:p>
          <a:p>
            <a:pPr>
              <a:lnSpc>
                <a:spcPct val="90000"/>
              </a:lnSpc>
              <a:buNone/>
            </a:pPr>
            <a:r>
              <a:rPr lang="en-US" sz="2000" b="1" dirty="0" smtClean="0">
                <a:solidFill>
                  <a:srgbClr val="006600"/>
                </a:solidFill>
              </a:rPr>
              <a:t>     </a:t>
            </a:r>
            <a:r>
              <a:rPr lang="en-US" sz="2000" b="1" dirty="0" smtClean="0"/>
              <a:t>List artifacts in GIF format and that are either asserted by CHIP or derived from information asserted by CHIP.</a:t>
            </a:r>
          </a:p>
          <a:p>
            <a:pPr eaLnBrk="1" hangingPunct="1">
              <a:lnSpc>
                <a:spcPct val="90000"/>
              </a:lnSpc>
              <a:buFontTx/>
              <a:buNone/>
            </a:pPr>
            <a:r>
              <a:rPr lang="en-US" sz="2000" b="1" u="sng" dirty="0" smtClean="0">
                <a:solidFill>
                  <a:schemeClr val="tx2">
                    <a:lumMod val="75000"/>
                  </a:schemeClr>
                </a:solidFill>
              </a:rPr>
              <a:t>SPARQL-PML Query</a:t>
            </a:r>
            <a:r>
              <a:rPr lang="en-US" sz="2000" b="1" dirty="0" smtClean="0">
                <a:solidFill>
                  <a:srgbClr val="00B050"/>
                </a:solidFill>
              </a:rPr>
              <a:t>:</a:t>
            </a:r>
          </a:p>
          <a:p>
            <a:pPr eaLnBrk="1" hangingPunct="1">
              <a:lnSpc>
                <a:spcPct val="90000"/>
              </a:lnSpc>
              <a:buFontTx/>
              <a:buNone/>
            </a:pPr>
            <a:r>
              <a:rPr lang="en-US" sz="2000" b="1" dirty="0" smtClean="0"/>
              <a:t>SELECT ?a </a:t>
            </a:r>
          </a:p>
          <a:p>
            <a:pPr eaLnBrk="1" hangingPunct="1">
              <a:lnSpc>
                <a:spcPct val="90000"/>
              </a:lnSpc>
              <a:buFontTx/>
              <a:buNone/>
            </a:pPr>
            <a:r>
              <a:rPr lang="en-US" sz="2000" b="1" dirty="0" smtClean="0"/>
              <a:t>WHERE { </a:t>
            </a:r>
          </a:p>
          <a:p>
            <a:pPr eaLnBrk="1" hangingPunct="1">
              <a:lnSpc>
                <a:spcPct val="90000"/>
              </a:lnSpc>
              <a:buFontTx/>
              <a:buNone/>
            </a:pPr>
            <a:r>
              <a:rPr lang="en-US" sz="2000" b="1" dirty="0" smtClean="0"/>
              <a:t>     ?a </a:t>
            </a:r>
            <a:r>
              <a:rPr lang="en-US" sz="2000" b="1" dirty="0" err="1" smtClean="0"/>
              <a:t>rdf:type</a:t>
            </a:r>
            <a:r>
              <a:rPr lang="en-US" sz="2000" b="1" dirty="0" smtClean="0"/>
              <a:t> </a:t>
            </a:r>
            <a:r>
              <a:rPr lang="en-US" sz="2000" b="1" dirty="0" err="1" smtClean="0">
                <a:solidFill>
                  <a:srgbClr val="7030A0"/>
                </a:solidFill>
              </a:rPr>
              <a:t>pmlj:NodeSet</a:t>
            </a:r>
            <a:r>
              <a:rPr lang="en-US" sz="2000" b="1" dirty="0" smtClean="0"/>
              <a:t> . </a:t>
            </a:r>
          </a:p>
          <a:p>
            <a:pPr eaLnBrk="1" hangingPunct="1">
              <a:lnSpc>
                <a:spcPct val="90000"/>
              </a:lnSpc>
              <a:buFontTx/>
              <a:buNone/>
            </a:pPr>
            <a:r>
              <a:rPr lang="en-US" sz="2000" b="1" dirty="0" smtClean="0"/>
              <a:t>     ?a </a:t>
            </a:r>
            <a:r>
              <a:rPr lang="en-US" sz="2000" b="1" dirty="0" err="1" smtClean="0">
                <a:solidFill>
                  <a:srgbClr val="7030A0"/>
                </a:solidFill>
              </a:rPr>
              <a:t>pmlj:hasConclusion</a:t>
            </a:r>
            <a:r>
              <a:rPr lang="en-US" sz="2000" b="1" dirty="0" smtClean="0"/>
              <a:t> ?b . </a:t>
            </a:r>
          </a:p>
          <a:p>
            <a:pPr eaLnBrk="1" hangingPunct="1">
              <a:lnSpc>
                <a:spcPct val="90000"/>
              </a:lnSpc>
              <a:buFontTx/>
              <a:buNone/>
            </a:pPr>
            <a:r>
              <a:rPr lang="en-US" sz="2000" b="1" dirty="0" smtClean="0"/>
              <a:t>     ?b </a:t>
            </a:r>
            <a:r>
              <a:rPr lang="en-US" sz="2000" b="1" dirty="0" err="1" smtClean="0">
                <a:solidFill>
                  <a:srgbClr val="7030A0"/>
                </a:solidFill>
              </a:rPr>
              <a:t>pmlp:hasFormat</a:t>
            </a:r>
            <a:r>
              <a:rPr lang="en-US" sz="2000" b="1" dirty="0" smtClean="0"/>
              <a:t>         </a:t>
            </a:r>
          </a:p>
          <a:p>
            <a:pPr eaLnBrk="1" hangingPunct="1">
              <a:lnSpc>
                <a:spcPct val="90000"/>
              </a:lnSpc>
              <a:buFontTx/>
              <a:buNone/>
            </a:pPr>
            <a:r>
              <a:rPr lang="en-US" sz="2000" b="1" dirty="0" smtClean="0"/>
              <a:t>        </a:t>
            </a:r>
            <a:r>
              <a:rPr lang="en-US" sz="2000" b="1" dirty="0" smtClean="0">
                <a:solidFill>
                  <a:srgbClr val="D82C28"/>
                </a:solidFill>
              </a:rPr>
              <a:t>&lt;http://iw.vsto.org/registry/FMT/GIF.owl#GIF&gt;.</a:t>
            </a:r>
          </a:p>
          <a:p>
            <a:pPr eaLnBrk="1" hangingPunct="1">
              <a:lnSpc>
                <a:spcPct val="90000"/>
              </a:lnSpc>
              <a:buFontTx/>
              <a:buNone/>
            </a:pPr>
            <a:r>
              <a:rPr lang="en-US" sz="2000" b="1" dirty="0" smtClean="0"/>
              <a:t>     ?a </a:t>
            </a:r>
            <a:r>
              <a:rPr lang="en-US" sz="2000" b="1" dirty="0" err="1" smtClean="0">
                <a:solidFill>
                  <a:srgbClr val="7030A0"/>
                </a:solidFill>
              </a:rPr>
              <a:t>pmlj:isConsequentOf</a:t>
            </a:r>
            <a:r>
              <a:rPr lang="en-US" sz="2000" b="1" dirty="0" smtClean="0"/>
              <a:t> ?uhs1. </a:t>
            </a:r>
          </a:p>
          <a:p>
            <a:pPr eaLnBrk="1" hangingPunct="1">
              <a:lnSpc>
                <a:spcPct val="90000"/>
              </a:lnSpc>
              <a:buFontTx/>
              <a:buNone/>
            </a:pPr>
            <a:r>
              <a:rPr lang="en-US" sz="2000" b="1" dirty="0" smtClean="0"/>
              <a:t>     ?uhs1 </a:t>
            </a:r>
            <a:r>
              <a:rPr lang="en-US" sz="2000" b="1" dirty="0" err="1" smtClean="0">
                <a:solidFill>
                  <a:srgbClr val="7030A0"/>
                </a:solidFill>
              </a:rPr>
              <a:t>pmlj:hasSourceUsage</a:t>
            </a:r>
            <a:r>
              <a:rPr lang="en-US" sz="2000" b="1" dirty="0" smtClean="0"/>
              <a:t> ?uhs2. </a:t>
            </a:r>
          </a:p>
          <a:p>
            <a:pPr eaLnBrk="1" hangingPunct="1">
              <a:lnSpc>
                <a:spcPct val="90000"/>
              </a:lnSpc>
              <a:buFontTx/>
              <a:buNone/>
            </a:pPr>
            <a:r>
              <a:rPr lang="en-US" sz="2000" b="1" dirty="0" smtClean="0"/>
              <a:t>     ?uhs2 </a:t>
            </a:r>
            <a:r>
              <a:rPr lang="en-US" sz="2000" b="1" dirty="0" err="1" smtClean="0">
                <a:solidFill>
                  <a:srgbClr val="7030A0"/>
                </a:solidFill>
              </a:rPr>
              <a:t>pmlp:hasSource</a:t>
            </a:r>
            <a:endParaRPr lang="en-US" sz="2000" b="1" dirty="0" smtClean="0">
              <a:solidFill>
                <a:srgbClr val="7030A0"/>
              </a:solidFill>
            </a:endParaRPr>
          </a:p>
          <a:p>
            <a:pPr eaLnBrk="1" hangingPunct="1">
              <a:lnSpc>
                <a:spcPct val="90000"/>
              </a:lnSpc>
              <a:buFontTx/>
              <a:buNone/>
            </a:pPr>
            <a:r>
              <a:rPr lang="en-US" sz="2000" b="1" dirty="0" smtClean="0"/>
              <a:t>        </a:t>
            </a:r>
            <a:r>
              <a:rPr lang="en-US" sz="2000" b="1" dirty="0" smtClean="0">
                <a:solidFill>
                  <a:srgbClr val="D82C28"/>
                </a:solidFill>
              </a:rPr>
              <a:t>&lt;http://iw.vsto.org/registry/SEN/CHIP.owl#CHIP&gt;</a:t>
            </a:r>
            <a:r>
              <a:rPr lang="en-US" sz="2000" b="1" dirty="0" smtClean="0"/>
              <a:t>. </a:t>
            </a:r>
            <a:r>
              <a:rPr lang="en-US" sz="1600" b="1" dirty="0" smtClean="0"/>
              <a:t>}</a:t>
            </a:r>
          </a:p>
        </p:txBody>
      </p:sp>
      <p:pic>
        <p:nvPicPr>
          <p:cNvPr id="4" name="Picture 2"/>
          <p:cNvPicPr>
            <a:picLocks noChangeAspect="1" noChangeArrowheads="1"/>
          </p:cNvPicPr>
          <p:nvPr/>
        </p:nvPicPr>
        <p:blipFill>
          <a:blip r:embed="rId2" cstate="print"/>
          <a:srcRect/>
          <a:stretch>
            <a:fillRect/>
          </a:stretch>
        </p:blipFill>
        <p:spPr bwMode="auto">
          <a:xfrm>
            <a:off x="5643904" y="2286000"/>
            <a:ext cx="3500096" cy="2286000"/>
          </a:xfrm>
          <a:prstGeom prst="rect">
            <a:avLst/>
          </a:prstGeom>
          <a:noFill/>
          <a:ln w="9525">
            <a:noFill/>
            <a:miter lim="800000"/>
            <a:headEnd/>
            <a:tailEnd/>
          </a:ln>
        </p:spPr>
      </p:pic>
      <p:sp>
        <p:nvSpPr>
          <p:cNvPr id="5" name="Oval 4"/>
          <p:cNvSpPr/>
          <p:nvPr/>
        </p:nvSpPr>
        <p:spPr>
          <a:xfrm>
            <a:off x="7315200" y="3886200"/>
            <a:ext cx="685800" cy="53340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C</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Alternate Process 28"/>
          <p:cNvSpPr/>
          <p:nvPr/>
        </p:nvSpPr>
        <p:spPr>
          <a:xfrm>
            <a:off x="1981200" y="304800"/>
            <a:ext cx="5181600" cy="6324600"/>
          </a:xfrm>
          <a:prstGeom prst="flowChartAlternateProcess">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ooter Placeholder 4"/>
          <p:cNvSpPr>
            <a:spLocks noGrp="1"/>
          </p:cNvSpPr>
          <p:nvPr>
            <p:ph type="ftr" sz="quarter" idx="11"/>
          </p:nvPr>
        </p:nvSpPr>
        <p:spPr>
          <a:xfrm>
            <a:off x="2667000" y="6248400"/>
            <a:ext cx="2057400" cy="381000"/>
          </a:xfrm>
          <a:noFill/>
        </p:spPr>
        <p:txBody>
          <a:bodyPr/>
          <a:lstStyle/>
          <a:p>
            <a:r>
              <a:rPr lang="en-US" dirty="0" smtClean="0">
                <a:solidFill>
                  <a:schemeClr val="tx1"/>
                </a:solidFill>
                <a:latin typeface="Arial" charset="0"/>
                <a:ea typeface="ＭＳ Ｐゴシック" charset="-128"/>
                <a:cs typeface="Arial" charset="0"/>
              </a:rPr>
              <a:t>20080602 Fox VSTO et al.</a:t>
            </a:r>
          </a:p>
        </p:txBody>
      </p:sp>
      <p:pic>
        <p:nvPicPr>
          <p:cNvPr id="31" name="Picture 2" descr="dataflow20080603"/>
          <p:cNvPicPr>
            <a:picLocks noChangeAspect="1" noChangeArrowheads="1"/>
          </p:cNvPicPr>
          <p:nvPr/>
        </p:nvPicPr>
        <p:blipFill>
          <a:blip r:embed="rId2" cstate="print"/>
          <a:srcRect/>
          <a:stretch>
            <a:fillRect/>
          </a:stretch>
        </p:blipFill>
        <p:spPr bwMode="auto">
          <a:xfrm>
            <a:off x="2819400" y="685800"/>
            <a:ext cx="4038600" cy="5692250"/>
          </a:xfrm>
          <a:prstGeom prst="rect">
            <a:avLst/>
          </a:prstGeom>
          <a:noFill/>
          <a:ln w="9525">
            <a:noFill/>
            <a:miter lim="800000"/>
            <a:headEnd/>
            <a:tailEnd/>
          </a:ln>
        </p:spPr>
      </p:pic>
      <p:sp>
        <p:nvSpPr>
          <p:cNvPr id="32" name="Flowchart: Alternate Process 31"/>
          <p:cNvSpPr/>
          <p:nvPr/>
        </p:nvSpPr>
        <p:spPr>
          <a:xfrm>
            <a:off x="4114800" y="533400"/>
            <a:ext cx="1219200" cy="5867400"/>
          </a:xfrm>
          <a:prstGeom prst="flowChartAlternateProcess">
            <a:avLst/>
          </a:prstGeom>
          <a:solidFill>
            <a:schemeClr val="accent5">
              <a:lumMod val="60000"/>
              <a:lumOff val="40000"/>
              <a:alpha val="1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286000" y="304800"/>
            <a:ext cx="1611210" cy="954107"/>
          </a:xfrm>
          <a:prstGeom prst="rect">
            <a:avLst/>
          </a:prstGeom>
          <a:noFill/>
        </p:spPr>
        <p:txBody>
          <a:bodyPr wrap="none" rtlCol="0">
            <a:spAutoFit/>
          </a:bodyPr>
          <a:lstStyle/>
          <a:p>
            <a:r>
              <a:rPr lang="en-US" sz="2800" b="1" dirty="0" smtClean="0"/>
              <a:t>Scientific </a:t>
            </a:r>
          </a:p>
          <a:p>
            <a:pPr algn="ctr"/>
            <a:r>
              <a:rPr lang="en-US" sz="2800" b="1" dirty="0" smtClean="0"/>
              <a:t>Process</a:t>
            </a:r>
            <a:endParaRPr lang="en-US" sz="2800" b="1" dirty="0"/>
          </a:p>
        </p:txBody>
      </p:sp>
      <p:sp>
        <p:nvSpPr>
          <p:cNvPr id="34" name="TextBox 33"/>
          <p:cNvSpPr txBox="1"/>
          <p:nvPr/>
        </p:nvSpPr>
        <p:spPr>
          <a:xfrm>
            <a:off x="4114800" y="2514600"/>
            <a:ext cx="1524000" cy="830997"/>
          </a:xfrm>
          <a:prstGeom prst="rect">
            <a:avLst/>
          </a:prstGeom>
          <a:noFill/>
        </p:spPr>
        <p:txBody>
          <a:bodyPr wrap="square" rtlCol="0">
            <a:spAutoFit/>
          </a:bodyPr>
          <a:lstStyle/>
          <a:p>
            <a:r>
              <a:rPr lang="en-US" sz="2400" b="1" dirty="0" smtClean="0"/>
              <a:t>Scientific </a:t>
            </a:r>
          </a:p>
          <a:p>
            <a:pPr algn="ctr"/>
            <a:r>
              <a:rPr lang="en-US" sz="2400" b="1" dirty="0" smtClean="0"/>
              <a:t>System</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1000" fill="hold"/>
                                        <p:tgtEl>
                                          <p:spTgt spid="32"/>
                                        </p:tgtEl>
                                      </p:cBhvr>
                                      <p:by x="3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1143000"/>
          </a:xfrm>
        </p:spPr>
        <p:txBody>
          <a:bodyPr/>
          <a:lstStyle/>
          <a:p>
            <a:r>
              <a:rPr lang="en-US" dirty="0" smtClean="0"/>
              <a:t>Probe-It!: Provenance Visualization</a:t>
            </a:r>
            <a:endParaRPr lang="en-US" dirty="0"/>
          </a:p>
        </p:txBody>
      </p:sp>
      <p:pic>
        <p:nvPicPr>
          <p:cNvPr id="3076" name="Picture 4"/>
          <p:cNvPicPr>
            <a:picLocks noChangeAspect="1" noChangeArrowheads="1"/>
          </p:cNvPicPr>
          <p:nvPr/>
        </p:nvPicPr>
        <p:blipFill>
          <a:blip r:embed="rId2" cstate="print"/>
          <a:srcRect/>
          <a:stretch>
            <a:fillRect/>
          </a:stretch>
        </p:blipFill>
        <p:spPr bwMode="auto">
          <a:xfrm>
            <a:off x="914400" y="1295400"/>
            <a:ext cx="6657975" cy="5381594"/>
          </a:xfrm>
          <a:prstGeom prst="rect">
            <a:avLst/>
          </a:prstGeom>
          <a:noFill/>
          <a:ln w="9525">
            <a:noFill/>
            <a:miter lim="800000"/>
            <a:headEnd/>
            <a:tailEnd/>
          </a:ln>
          <a:effectLst/>
        </p:spPr>
      </p:pic>
      <p:sp>
        <p:nvSpPr>
          <p:cNvPr id="5" name="Down Arrow 4"/>
          <p:cNvSpPr/>
          <p:nvPr/>
        </p:nvSpPr>
        <p:spPr>
          <a:xfrm>
            <a:off x="2209800" y="5334000"/>
            <a:ext cx="484632" cy="97840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a:blip r:embed="rId3" cstate="print"/>
          <a:srcRect/>
          <a:stretch>
            <a:fillRect/>
          </a:stretch>
        </p:blipFill>
        <p:spPr bwMode="auto">
          <a:xfrm>
            <a:off x="914400" y="1295400"/>
            <a:ext cx="6694290" cy="5410200"/>
          </a:xfrm>
          <a:prstGeom prst="rect">
            <a:avLst/>
          </a:prstGeom>
          <a:noFill/>
          <a:ln w="9525">
            <a:noFill/>
            <a:miter lim="800000"/>
            <a:headEnd/>
            <a:tailEnd/>
          </a:ln>
          <a:effectLst/>
        </p:spPr>
      </p:pic>
      <p:sp>
        <p:nvSpPr>
          <p:cNvPr id="6" name="Down Arrow 5"/>
          <p:cNvSpPr/>
          <p:nvPr/>
        </p:nvSpPr>
        <p:spPr>
          <a:xfrm>
            <a:off x="1752600" y="4191000"/>
            <a:ext cx="484632" cy="97840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12"/>
          <p:cNvSpPr>
            <a:spLocks noChangeArrowheads="1"/>
          </p:cNvSpPr>
          <p:nvPr/>
        </p:nvSpPr>
        <p:spPr bwMode="auto">
          <a:xfrm>
            <a:off x="1219200" y="4953000"/>
            <a:ext cx="1447800" cy="1371600"/>
          </a:xfrm>
          <a:prstGeom prst="ellipse">
            <a:avLst/>
          </a:prstGeom>
          <a:noFill/>
          <a:ln w="76200">
            <a:solidFill>
              <a:srgbClr val="009900"/>
            </a:solidFill>
            <a:prstDash val="dash"/>
            <a:round/>
            <a:headEnd/>
            <a:tailEnd/>
          </a:ln>
          <a:effectLst/>
        </p:spPr>
        <p:txBody>
          <a:bodyPr wrap="none" anchor="ctr"/>
          <a:lstStyle/>
          <a:p>
            <a:endParaRPr lang="en-US"/>
          </a:p>
        </p:txBody>
      </p:sp>
      <p:sp>
        <p:nvSpPr>
          <p:cNvPr id="8" name="Oval 12"/>
          <p:cNvSpPr>
            <a:spLocks noChangeArrowheads="1"/>
          </p:cNvSpPr>
          <p:nvPr/>
        </p:nvSpPr>
        <p:spPr bwMode="auto">
          <a:xfrm>
            <a:off x="1295400" y="3505200"/>
            <a:ext cx="1447800" cy="1371600"/>
          </a:xfrm>
          <a:prstGeom prst="ellipse">
            <a:avLst/>
          </a:prstGeom>
          <a:noFill/>
          <a:ln w="76200">
            <a:solidFill>
              <a:srgbClr val="009900"/>
            </a:solidFill>
            <a:prstDash val="dash"/>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07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r>
              <a:rPr lang="en-US" dirty="0" smtClean="0"/>
              <a:t>Original MLSO </a:t>
            </a:r>
            <a:r>
              <a:rPr lang="en-US" dirty="0" err="1" smtClean="0"/>
              <a:t>Quicklook</a:t>
            </a:r>
            <a:r>
              <a:rPr lang="en-US" dirty="0" smtClean="0"/>
              <a:t> Process</a:t>
            </a:r>
            <a:endParaRPr lang="en-US" dirty="0"/>
          </a:p>
        </p:txBody>
      </p:sp>
      <p:pic>
        <p:nvPicPr>
          <p:cNvPr id="308226" name="Picture 2"/>
          <p:cNvPicPr>
            <a:picLocks noChangeAspect="1" noChangeArrowheads="1"/>
          </p:cNvPicPr>
          <p:nvPr/>
        </p:nvPicPr>
        <p:blipFill>
          <a:blip r:embed="rId2" cstate="print"/>
          <a:srcRect/>
          <a:stretch>
            <a:fillRect/>
          </a:stretch>
        </p:blipFill>
        <p:spPr bwMode="auto">
          <a:xfrm>
            <a:off x="3514679" y="1143000"/>
            <a:ext cx="5629321" cy="367665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a:xfrm>
            <a:off x="0" y="1600200"/>
            <a:ext cx="4809560" cy="3962400"/>
          </a:xfrm>
          <a:prstGeom prst="rect">
            <a:avLst/>
          </a:prstGeom>
          <a:noFill/>
          <a:ln/>
        </p:spPr>
      </p:pic>
      <p:sp>
        <p:nvSpPr>
          <p:cNvPr id="6" name="Oval 12"/>
          <p:cNvSpPr>
            <a:spLocks noChangeArrowheads="1"/>
          </p:cNvSpPr>
          <p:nvPr/>
        </p:nvSpPr>
        <p:spPr bwMode="auto">
          <a:xfrm>
            <a:off x="1371600" y="3276600"/>
            <a:ext cx="2514600" cy="2286000"/>
          </a:xfrm>
          <a:prstGeom prst="ellipse">
            <a:avLst/>
          </a:prstGeom>
          <a:noFill/>
          <a:ln w="76200">
            <a:solidFill>
              <a:srgbClr val="009900"/>
            </a:solidFill>
            <a:prstDash val="dash"/>
            <a:round/>
            <a:headEnd/>
            <a:tailEnd/>
          </a:ln>
          <a:effectLst/>
        </p:spPr>
        <p:txBody>
          <a:bodyPr wrap="none" anchor="ctr"/>
          <a:lstStyle/>
          <a:p>
            <a:endParaRPr lang="en-US"/>
          </a:p>
        </p:txBody>
      </p:sp>
      <p:pic>
        <p:nvPicPr>
          <p:cNvPr id="8" name="Picture 3"/>
          <p:cNvPicPr>
            <a:picLocks noChangeAspect="1" noChangeArrowheads="1"/>
          </p:cNvPicPr>
          <p:nvPr/>
        </p:nvPicPr>
        <p:blipFill>
          <a:blip r:embed="rId4" cstate="print"/>
          <a:srcRect/>
          <a:stretch>
            <a:fillRect/>
          </a:stretch>
        </p:blipFill>
        <p:spPr bwMode="auto">
          <a:xfrm>
            <a:off x="7239000" y="4524375"/>
            <a:ext cx="1905000" cy="2333625"/>
          </a:xfrm>
          <a:prstGeom prst="rect">
            <a:avLst/>
          </a:prstGeom>
          <a:noFill/>
          <a:ln w="9525">
            <a:noFill/>
            <a:miter lim="800000"/>
            <a:headEnd/>
            <a:tailEnd/>
          </a:ln>
        </p:spPr>
      </p:pic>
      <p:sp>
        <p:nvSpPr>
          <p:cNvPr id="11" name="AutoShape 48"/>
          <p:cNvSpPr>
            <a:spLocks noChangeArrowheads="1"/>
          </p:cNvSpPr>
          <p:nvPr/>
        </p:nvSpPr>
        <p:spPr bwMode="auto">
          <a:xfrm>
            <a:off x="1219200" y="5791200"/>
            <a:ext cx="5638800" cy="609600"/>
          </a:xfrm>
          <a:prstGeom prst="wedgeRoundRectCallout">
            <a:avLst>
              <a:gd name="adj1" fmla="val 69703"/>
              <a:gd name="adj2" fmla="val -78775"/>
              <a:gd name="adj3" fmla="val 16667"/>
            </a:avLst>
          </a:prstGeom>
          <a:solidFill>
            <a:srgbClr val="FFCC99"/>
          </a:solidFill>
          <a:ln w="9525">
            <a:solidFill>
              <a:schemeClr val="tx1"/>
            </a:solidFill>
            <a:miter lim="800000"/>
            <a:headEnd/>
            <a:tailEnd/>
          </a:ln>
        </p:spPr>
        <p:txBody>
          <a:bodyPr/>
          <a:lstStyle/>
          <a:p>
            <a:pPr algn="ctr"/>
            <a:r>
              <a:rPr lang="en-US" sz="3200" dirty="0" smtClean="0"/>
              <a:t>Why does this image look bad?</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cstate="print"/>
          <a:srcRect/>
          <a:stretch>
            <a:fillRect/>
          </a:stretch>
        </p:blipFill>
        <p:spPr bwMode="auto">
          <a:xfrm>
            <a:off x="0" y="0"/>
            <a:ext cx="5243659" cy="6858000"/>
          </a:xfrm>
          <a:prstGeom prst="rect">
            <a:avLst/>
          </a:prstGeom>
          <a:noFill/>
          <a:ln w="9525">
            <a:noFill/>
            <a:miter lim="800000"/>
            <a:headEnd/>
            <a:tailEnd/>
          </a:ln>
          <a:effectLst/>
        </p:spPr>
      </p:pic>
      <p:sp>
        <p:nvSpPr>
          <p:cNvPr id="6" name="Rectangle 5"/>
          <p:cNvSpPr/>
          <p:nvPr/>
        </p:nvSpPr>
        <p:spPr>
          <a:xfrm>
            <a:off x="0" y="1143000"/>
            <a:ext cx="2438400" cy="304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562600"/>
            <a:ext cx="2667000" cy="381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noChangeArrowheads="1"/>
          </p:cNvPicPr>
          <p:nvPr/>
        </p:nvPicPr>
        <p:blipFill>
          <a:blip r:embed="rId3" cstate="print"/>
          <a:srcRect/>
          <a:stretch>
            <a:fillRect/>
          </a:stretch>
        </p:blipFill>
        <p:spPr>
          <a:xfrm>
            <a:off x="4724400" y="1752600"/>
            <a:ext cx="3884644" cy="3200400"/>
          </a:xfrm>
          <a:prstGeom prst="rect">
            <a:avLst/>
          </a:prstGeom>
          <a:noFill/>
          <a:ln/>
        </p:spPr>
      </p:pic>
      <p:cxnSp>
        <p:nvCxnSpPr>
          <p:cNvPr id="13" name="Curved Connector 12"/>
          <p:cNvCxnSpPr>
            <a:stCxn id="15" idx="2"/>
            <a:endCxn id="14" idx="0"/>
          </p:cNvCxnSpPr>
          <p:nvPr/>
        </p:nvCxnSpPr>
        <p:spPr>
          <a:xfrm rot="10800000" flipV="1">
            <a:off x="2133600" y="1905000"/>
            <a:ext cx="5334000" cy="3581400"/>
          </a:xfrm>
          <a:prstGeom prst="curvedConnector2">
            <a:avLst/>
          </a:prstGeom>
          <a:ln w="76200">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14" name="Oval 12"/>
          <p:cNvSpPr>
            <a:spLocks noChangeArrowheads="1"/>
          </p:cNvSpPr>
          <p:nvPr/>
        </p:nvSpPr>
        <p:spPr bwMode="auto">
          <a:xfrm>
            <a:off x="1447800" y="5486400"/>
            <a:ext cx="1371600" cy="457200"/>
          </a:xfrm>
          <a:prstGeom prst="ellipse">
            <a:avLst/>
          </a:prstGeom>
          <a:noFill/>
          <a:ln w="76200">
            <a:solidFill>
              <a:srgbClr val="009900"/>
            </a:solidFill>
            <a:prstDash val="sysDash"/>
            <a:round/>
            <a:headEnd/>
            <a:tailEnd/>
          </a:ln>
          <a:effectLst/>
        </p:spPr>
        <p:txBody>
          <a:bodyPr wrap="none" anchor="ctr"/>
          <a:lstStyle/>
          <a:p>
            <a:endParaRPr lang="en-US"/>
          </a:p>
        </p:txBody>
      </p:sp>
      <p:sp>
        <p:nvSpPr>
          <p:cNvPr id="15" name="Oval 12"/>
          <p:cNvSpPr>
            <a:spLocks noChangeArrowheads="1"/>
          </p:cNvSpPr>
          <p:nvPr/>
        </p:nvSpPr>
        <p:spPr bwMode="auto">
          <a:xfrm>
            <a:off x="7467600" y="1676400"/>
            <a:ext cx="1447800" cy="457200"/>
          </a:xfrm>
          <a:prstGeom prst="ellipse">
            <a:avLst/>
          </a:prstGeom>
          <a:noFill/>
          <a:ln w="76200">
            <a:solidFill>
              <a:srgbClr val="009900"/>
            </a:solidFill>
            <a:prstDash val="sysDash"/>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1" name="Picture 3"/>
          <p:cNvPicPr>
            <a:picLocks noChangeAspect="1" noChangeArrowheads="1"/>
          </p:cNvPicPr>
          <p:nvPr/>
        </p:nvPicPr>
        <p:blipFill>
          <a:blip r:embed="rId2" cstate="print"/>
          <a:srcRect/>
          <a:stretch>
            <a:fillRect/>
          </a:stretch>
        </p:blipFill>
        <p:spPr bwMode="auto">
          <a:xfrm>
            <a:off x="3505200" y="850712"/>
            <a:ext cx="3200400" cy="2102038"/>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normAutofit/>
          </a:bodyPr>
          <a:lstStyle/>
          <a:p>
            <a:r>
              <a:rPr lang="en-US" dirty="0" smtClean="0"/>
              <a:t>Enhanced </a:t>
            </a:r>
            <a:r>
              <a:rPr lang="en-US" dirty="0" err="1" smtClean="0"/>
              <a:t>QuickLook</a:t>
            </a:r>
            <a:r>
              <a:rPr lang="en-US" dirty="0" smtClean="0"/>
              <a:t> Process</a:t>
            </a:r>
            <a:endParaRPr lang="en-US" dirty="0"/>
          </a:p>
        </p:txBody>
      </p:sp>
      <p:pic>
        <p:nvPicPr>
          <p:cNvPr id="309250" name="Picture 2"/>
          <p:cNvPicPr>
            <a:picLocks noChangeAspect="1" noChangeArrowheads="1"/>
          </p:cNvPicPr>
          <p:nvPr/>
        </p:nvPicPr>
        <p:blipFill>
          <a:blip r:embed="rId3" cstate="print"/>
          <a:srcRect/>
          <a:stretch>
            <a:fillRect/>
          </a:stretch>
        </p:blipFill>
        <p:spPr bwMode="auto">
          <a:xfrm>
            <a:off x="1828800" y="838200"/>
            <a:ext cx="4876800" cy="5859648"/>
          </a:xfrm>
          <a:prstGeom prst="rect">
            <a:avLst/>
          </a:prstGeom>
          <a:noFill/>
          <a:ln w="9525">
            <a:noFill/>
            <a:miter lim="800000"/>
            <a:headEnd/>
            <a:tailEnd/>
          </a:ln>
        </p:spPr>
      </p:pic>
      <p:sp>
        <p:nvSpPr>
          <p:cNvPr id="10" name="TextBox 9"/>
          <p:cNvSpPr txBox="1"/>
          <p:nvPr/>
        </p:nvSpPr>
        <p:spPr>
          <a:xfrm>
            <a:off x="304800" y="1828800"/>
            <a:ext cx="1864549" cy="461665"/>
          </a:xfrm>
          <a:prstGeom prst="rect">
            <a:avLst/>
          </a:prstGeom>
          <a:noFill/>
        </p:spPr>
        <p:txBody>
          <a:bodyPr wrap="none" rtlCol="0">
            <a:spAutoFit/>
          </a:bodyPr>
          <a:lstStyle/>
          <a:p>
            <a:r>
              <a:rPr lang="en-US" sz="2400" b="1" dirty="0" smtClean="0"/>
              <a:t>Observer Log</a:t>
            </a:r>
            <a:endParaRPr lang="en-US" b="1" dirty="0"/>
          </a:p>
        </p:txBody>
      </p:sp>
      <p:sp>
        <p:nvSpPr>
          <p:cNvPr id="11" name="TextBox 10"/>
          <p:cNvSpPr txBox="1"/>
          <p:nvPr/>
        </p:nvSpPr>
        <p:spPr>
          <a:xfrm>
            <a:off x="6705600" y="3429000"/>
            <a:ext cx="2415854" cy="461665"/>
          </a:xfrm>
          <a:prstGeom prst="rect">
            <a:avLst/>
          </a:prstGeom>
          <a:noFill/>
        </p:spPr>
        <p:txBody>
          <a:bodyPr wrap="none" rtlCol="0">
            <a:spAutoFit/>
          </a:bodyPr>
          <a:lstStyle/>
          <a:p>
            <a:r>
              <a:rPr lang="en-US" sz="2400" b="1" dirty="0" smtClean="0"/>
              <a:t>Image timestamp</a:t>
            </a:r>
            <a:endParaRPr lang="en-US" b="1" dirty="0"/>
          </a:p>
        </p:txBody>
      </p:sp>
      <p:sp>
        <p:nvSpPr>
          <p:cNvPr id="12" name="TextBox 11"/>
          <p:cNvSpPr txBox="1"/>
          <p:nvPr/>
        </p:nvSpPr>
        <p:spPr>
          <a:xfrm>
            <a:off x="6324600" y="4724400"/>
            <a:ext cx="2614242" cy="830997"/>
          </a:xfrm>
          <a:prstGeom prst="rect">
            <a:avLst/>
          </a:prstGeom>
          <a:noFill/>
        </p:spPr>
        <p:txBody>
          <a:bodyPr wrap="none" rtlCol="0">
            <a:spAutoFit/>
          </a:bodyPr>
          <a:lstStyle/>
          <a:p>
            <a:r>
              <a:rPr lang="en-US" sz="2400" b="1" dirty="0" smtClean="0"/>
              <a:t>Timestamp-related</a:t>
            </a:r>
          </a:p>
          <a:p>
            <a:r>
              <a:rPr lang="en-US" sz="2400" b="1" dirty="0" smtClean="0"/>
              <a:t> comments</a:t>
            </a:r>
            <a:endParaRPr lang="en-US" b="1" dirty="0"/>
          </a:p>
        </p:txBody>
      </p:sp>
      <p:sp>
        <p:nvSpPr>
          <p:cNvPr id="13" name="TextBox 12"/>
          <p:cNvSpPr txBox="1"/>
          <p:nvPr/>
        </p:nvSpPr>
        <p:spPr>
          <a:xfrm>
            <a:off x="6096000" y="6172200"/>
            <a:ext cx="2836033" cy="461665"/>
          </a:xfrm>
          <a:prstGeom prst="rect">
            <a:avLst/>
          </a:prstGeom>
          <a:noFill/>
        </p:spPr>
        <p:txBody>
          <a:bodyPr wrap="none" rtlCol="0">
            <a:spAutoFit/>
          </a:bodyPr>
          <a:lstStyle/>
          <a:p>
            <a:r>
              <a:rPr lang="en-US" sz="2400" b="1" dirty="0" smtClean="0"/>
              <a:t>Enhanced </a:t>
            </a:r>
            <a:r>
              <a:rPr lang="en-US" sz="2400" b="1" dirty="0" err="1" smtClean="0"/>
              <a:t>QuickLook</a:t>
            </a:r>
            <a:endParaRPr lang="en-US" b="1" dirty="0"/>
          </a:p>
        </p:txBody>
      </p:sp>
      <p:sp>
        <p:nvSpPr>
          <p:cNvPr id="14" name="TextBox 13"/>
          <p:cNvSpPr txBox="1"/>
          <p:nvPr/>
        </p:nvSpPr>
        <p:spPr>
          <a:xfrm>
            <a:off x="6548418" y="2362200"/>
            <a:ext cx="2595582" cy="461665"/>
          </a:xfrm>
          <a:prstGeom prst="rect">
            <a:avLst/>
          </a:prstGeom>
          <a:noFill/>
        </p:spPr>
        <p:txBody>
          <a:bodyPr wrap="none" rtlCol="0">
            <a:spAutoFit/>
          </a:bodyPr>
          <a:lstStyle/>
          <a:p>
            <a:r>
              <a:rPr lang="en-US" sz="2400" b="1" dirty="0" smtClean="0"/>
              <a:t>Original </a:t>
            </a:r>
            <a:r>
              <a:rPr lang="en-US" sz="2400" b="1" dirty="0" err="1" smtClean="0"/>
              <a:t>QuickLook</a:t>
            </a:r>
            <a:endParaRPr lang="en-US" b="1" dirty="0"/>
          </a:p>
        </p:txBody>
      </p:sp>
      <p:cxnSp>
        <p:nvCxnSpPr>
          <p:cNvPr id="15" name="Curved Connector 12"/>
          <p:cNvCxnSpPr>
            <a:stCxn id="14" idx="1"/>
          </p:cNvCxnSpPr>
          <p:nvPr/>
        </p:nvCxnSpPr>
        <p:spPr>
          <a:xfrm rot="10800000">
            <a:off x="5943600" y="2590801"/>
            <a:ext cx="604818" cy="2233"/>
          </a:xfrm>
          <a:prstGeom prst="curved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Curved Connector 12"/>
          <p:cNvCxnSpPr>
            <a:stCxn id="11" idx="1"/>
          </p:cNvCxnSpPr>
          <p:nvPr/>
        </p:nvCxnSpPr>
        <p:spPr>
          <a:xfrm rot="10800000">
            <a:off x="5943600" y="3657601"/>
            <a:ext cx="762000" cy="2233"/>
          </a:xfrm>
          <a:prstGeom prst="curved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urved Connector 12"/>
          <p:cNvCxnSpPr>
            <a:stCxn id="10" idx="0"/>
          </p:cNvCxnSpPr>
          <p:nvPr/>
        </p:nvCxnSpPr>
        <p:spPr>
          <a:xfrm rot="5400000" flipH="1" flipV="1">
            <a:off x="1295400" y="1237075"/>
            <a:ext cx="533400" cy="650050"/>
          </a:xfrm>
          <a:prstGeom prst="curved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12"/>
          <p:cNvCxnSpPr>
            <a:stCxn id="12" idx="1"/>
          </p:cNvCxnSpPr>
          <p:nvPr/>
        </p:nvCxnSpPr>
        <p:spPr>
          <a:xfrm rot="10800000">
            <a:off x="4724400" y="5105401"/>
            <a:ext cx="1600200" cy="34499"/>
          </a:xfrm>
          <a:prstGeom prst="curved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urved Connector 12"/>
          <p:cNvCxnSpPr>
            <a:stCxn id="13" idx="1"/>
          </p:cNvCxnSpPr>
          <p:nvPr/>
        </p:nvCxnSpPr>
        <p:spPr>
          <a:xfrm rot="10800000">
            <a:off x="5334000" y="6400801"/>
            <a:ext cx="762000" cy="2233"/>
          </a:xfrm>
          <a:prstGeom prst="curved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92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a:t>
            </a:r>
            <a:r>
              <a:rPr lang="en-US" sz="3200" dirty="0" smtClean="0"/>
              <a:t>(1)</a:t>
            </a:r>
            <a:endParaRPr lang="en-US" dirty="0"/>
          </a:p>
        </p:txBody>
      </p:sp>
      <p:sp>
        <p:nvSpPr>
          <p:cNvPr id="5" name="Content Placeholder 4"/>
          <p:cNvSpPr>
            <a:spLocks noGrp="1"/>
          </p:cNvSpPr>
          <p:nvPr>
            <p:ph idx="1"/>
          </p:nvPr>
        </p:nvSpPr>
        <p:spPr/>
        <p:txBody>
          <a:bodyPr>
            <a:normAutofit fontScale="92500" lnSpcReduction="20000"/>
          </a:bodyPr>
          <a:lstStyle/>
          <a:p>
            <a:pPr>
              <a:buNone/>
            </a:pPr>
            <a:r>
              <a:rPr lang="en-US" i="1" dirty="0" smtClean="0"/>
              <a:t>    “Recommendation 5 : All researchers should make research data, methods, and other information integral to their publicly reported results publicly accessible in a timely manner to </a:t>
            </a:r>
            <a:r>
              <a:rPr lang="en-US" sz="3500" b="1" i="1" dirty="0" smtClean="0">
                <a:solidFill>
                  <a:srgbClr val="FF0000"/>
                </a:solidFill>
              </a:rPr>
              <a:t>allow verification</a:t>
            </a:r>
            <a:r>
              <a:rPr lang="en-US" i="1" dirty="0" smtClean="0"/>
              <a:t> of published findings and to </a:t>
            </a:r>
            <a:r>
              <a:rPr lang="en-US" b="1" i="1" dirty="0" smtClean="0">
                <a:solidFill>
                  <a:srgbClr val="FF0000"/>
                </a:solidFill>
              </a:rPr>
              <a:t>enable other researchers to build on published results</a:t>
            </a:r>
            <a:r>
              <a:rPr lang="en-US" i="1" dirty="0" smtClean="0"/>
              <a:t>, (…)”</a:t>
            </a:r>
          </a:p>
          <a:p>
            <a:pPr>
              <a:buNone/>
            </a:pPr>
            <a:endParaRPr lang="en-US" dirty="0" smtClean="0"/>
          </a:p>
          <a:p>
            <a:pPr lvl="2">
              <a:buNone/>
            </a:pPr>
            <a:r>
              <a:rPr lang="en-US" b="1" dirty="0" smtClean="0"/>
              <a:t>    </a:t>
            </a:r>
            <a:r>
              <a:rPr lang="en-US" dirty="0" smtClean="0"/>
              <a:t>(</a:t>
            </a:r>
            <a:r>
              <a:rPr lang="en-US" i="1" dirty="0" smtClean="0"/>
              <a:t>Ensuring the Integrity, Accessibility, and Stewardship of Research Data in the Digital Age</a:t>
            </a:r>
            <a:r>
              <a:rPr lang="en-US" b="1" dirty="0" smtClean="0"/>
              <a:t>, </a:t>
            </a:r>
            <a:r>
              <a:rPr lang="en-US" dirty="0" smtClean="0"/>
              <a:t>Committee on Ensuring the Utility and Integrity of Research Data in a Digital Age; </a:t>
            </a:r>
            <a:r>
              <a:rPr lang="en-US" b="1" dirty="0" smtClean="0"/>
              <a:t>National Academy of Sciences</a:t>
            </a:r>
            <a:r>
              <a:rPr lang="en-US" dirty="0" smtClean="0"/>
              <a:t>, 2009)</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7" name="Picture 3"/>
          <p:cNvPicPr>
            <a:picLocks noChangeAspect="1" noChangeArrowheads="1"/>
          </p:cNvPicPr>
          <p:nvPr/>
        </p:nvPicPr>
        <p:blipFill>
          <a:blip r:embed="rId2" cstate="print"/>
          <a:srcRect/>
          <a:stretch>
            <a:fillRect/>
          </a:stretch>
        </p:blipFill>
        <p:spPr bwMode="auto">
          <a:xfrm>
            <a:off x="6934200" y="990600"/>
            <a:ext cx="1905000" cy="2333625"/>
          </a:xfrm>
          <a:prstGeom prst="rect">
            <a:avLst/>
          </a:prstGeom>
          <a:noFill/>
          <a:ln w="9525">
            <a:noFill/>
            <a:miter lim="800000"/>
            <a:headEnd/>
            <a:tailEnd/>
          </a:ln>
        </p:spPr>
      </p:pic>
      <p:sp>
        <p:nvSpPr>
          <p:cNvPr id="9218" name="Rectangle 2"/>
          <p:cNvSpPr>
            <a:spLocks noGrp="1" noChangeArrowheads="1"/>
          </p:cNvSpPr>
          <p:nvPr>
            <p:ph type="title"/>
          </p:nvPr>
        </p:nvSpPr>
        <p:spPr>
          <a:xfrm>
            <a:off x="457200" y="0"/>
            <a:ext cx="8229600" cy="1143000"/>
          </a:xfrm>
        </p:spPr>
        <p:txBody>
          <a:bodyPr>
            <a:normAutofit/>
          </a:bodyPr>
          <a:lstStyle/>
          <a:p>
            <a:r>
              <a:rPr lang="en-US" dirty="0" smtClean="0"/>
              <a:t>Enhanced </a:t>
            </a:r>
            <a:r>
              <a:rPr lang="en-US" dirty="0" err="1" smtClean="0"/>
              <a:t>QuickLook</a:t>
            </a:r>
            <a:endParaRPr lang="en-US" dirty="0"/>
          </a:p>
        </p:txBody>
      </p:sp>
      <p:sp>
        <p:nvSpPr>
          <p:cNvPr id="9222" name="Rectangle 6"/>
          <p:cNvSpPr>
            <a:spLocks noChangeArrowheads="1"/>
          </p:cNvSpPr>
          <p:nvPr/>
        </p:nvSpPr>
        <p:spPr bwMode="auto">
          <a:xfrm>
            <a:off x="152400" y="990600"/>
            <a:ext cx="4114800" cy="4038600"/>
          </a:xfrm>
          <a:prstGeom prst="rect">
            <a:avLst/>
          </a:prstGeom>
          <a:solidFill>
            <a:srgbClr val="C0C0C0"/>
          </a:solidFill>
          <a:ln w="9525">
            <a:solidFill>
              <a:schemeClr val="tx1"/>
            </a:solidFill>
            <a:miter lim="800000"/>
            <a:headEnd/>
            <a:tailEnd/>
          </a:ln>
          <a:effectLst/>
        </p:spPr>
        <p:txBody>
          <a:bodyPr wrap="none" anchor="ctr"/>
          <a:lstStyle/>
          <a:p>
            <a:endParaRPr lang="en-US"/>
          </a:p>
        </p:txBody>
      </p:sp>
      <p:pic>
        <p:nvPicPr>
          <p:cNvPr id="9223" name="Picture 7"/>
          <p:cNvPicPr>
            <a:picLocks noChangeAspect="1" noChangeArrowheads="1"/>
          </p:cNvPicPr>
          <p:nvPr/>
        </p:nvPicPr>
        <p:blipFill>
          <a:blip r:embed="rId3" cstate="print"/>
          <a:srcRect/>
          <a:stretch>
            <a:fillRect/>
          </a:stretch>
        </p:blipFill>
        <p:spPr bwMode="auto">
          <a:xfrm>
            <a:off x="218768" y="1057910"/>
            <a:ext cx="3987595" cy="3365500"/>
          </a:xfrm>
          <a:prstGeom prst="rect">
            <a:avLst/>
          </a:prstGeom>
          <a:noFill/>
          <a:ln w="9525">
            <a:noFill/>
            <a:miter lim="800000"/>
            <a:headEnd/>
            <a:tailEnd/>
          </a:ln>
        </p:spPr>
      </p:pic>
      <p:sp>
        <p:nvSpPr>
          <p:cNvPr id="9224" name="Rectangle 8"/>
          <p:cNvSpPr>
            <a:spLocks noChangeArrowheads="1"/>
          </p:cNvSpPr>
          <p:nvPr/>
        </p:nvSpPr>
        <p:spPr bwMode="auto">
          <a:xfrm>
            <a:off x="228600" y="4531360"/>
            <a:ext cx="3982065" cy="201930"/>
          </a:xfrm>
          <a:prstGeom prst="rect">
            <a:avLst/>
          </a:prstGeom>
          <a:solidFill>
            <a:srgbClr val="C0C0C0"/>
          </a:solidFill>
          <a:ln w="9525">
            <a:solidFill>
              <a:schemeClr val="tx1"/>
            </a:solidFill>
            <a:miter lim="800000"/>
            <a:headEnd/>
            <a:tailEnd/>
          </a:ln>
          <a:effectLst/>
        </p:spPr>
        <p:txBody>
          <a:bodyPr wrap="none" anchor="ctr"/>
          <a:lstStyle/>
          <a:p>
            <a:endParaRPr lang="en-US"/>
          </a:p>
        </p:txBody>
      </p:sp>
      <p:sp>
        <p:nvSpPr>
          <p:cNvPr id="9225" name="Rectangle 9"/>
          <p:cNvSpPr>
            <a:spLocks noChangeArrowheads="1"/>
          </p:cNvSpPr>
          <p:nvPr/>
        </p:nvSpPr>
        <p:spPr bwMode="auto">
          <a:xfrm>
            <a:off x="228600" y="4800600"/>
            <a:ext cx="3982065" cy="201930"/>
          </a:xfrm>
          <a:prstGeom prst="rect">
            <a:avLst/>
          </a:prstGeom>
          <a:solidFill>
            <a:srgbClr val="C0C0C0"/>
          </a:solidFill>
          <a:ln w="9525">
            <a:solidFill>
              <a:schemeClr val="tx1"/>
            </a:solidFill>
            <a:miter lim="800000"/>
            <a:headEnd/>
            <a:tailEnd/>
          </a:ln>
          <a:effectLst/>
        </p:spPr>
        <p:txBody>
          <a:bodyPr wrap="none" anchor="ctr"/>
          <a:lstStyle/>
          <a:p>
            <a:endParaRPr lang="en-US"/>
          </a:p>
        </p:txBody>
      </p:sp>
      <p:pic>
        <p:nvPicPr>
          <p:cNvPr id="9226" name="Picture 10"/>
          <p:cNvPicPr>
            <a:picLocks noChangeAspect="1" noChangeArrowheads="1"/>
          </p:cNvPicPr>
          <p:nvPr/>
        </p:nvPicPr>
        <p:blipFill>
          <a:blip r:embed="rId4" cstate="print"/>
          <a:srcRect/>
          <a:stretch>
            <a:fillRect/>
          </a:stretch>
        </p:blipFill>
        <p:spPr bwMode="auto">
          <a:xfrm>
            <a:off x="228600" y="4531360"/>
            <a:ext cx="3982065" cy="201930"/>
          </a:xfrm>
          <a:prstGeom prst="rect">
            <a:avLst/>
          </a:prstGeom>
          <a:noFill/>
          <a:ln w="9525">
            <a:solidFill>
              <a:schemeClr val="tx1"/>
            </a:solidFill>
            <a:miter lim="800000"/>
            <a:headEnd/>
            <a:tailEnd/>
          </a:ln>
        </p:spPr>
      </p:pic>
      <p:pic>
        <p:nvPicPr>
          <p:cNvPr id="9227" name="Picture 11"/>
          <p:cNvPicPr>
            <a:picLocks noChangeAspect="1" noChangeArrowheads="1"/>
          </p:cNvPicPr>
          <p:nvPr/>
        </p:nvPicPr>
        <p:blipFill>
          <a:blip r:embed="rId5" cstate="print"/>
          <a:srcRect/>
          <a:stretch>
            <a:fillRect/>
          </a:stretch>
        </p:blipFill>
        <p:spPr bwMode="auto">
          <a:xfrm>
            <a:off x="228600" y="4800600"/>
            <a:ext cx="3983447" cy="201930"/>
          </a:xfrm>
          <a:prstGeom prst="rect">
            <a:avLst/>
          </a:prstGeom>
          <a:noFill/>
          <a:ln w="9525">
            <a:solidFill>
              <a:schemeClr val="tx1"/>
            </a:solidFill>
            <a:miter lim="800000"/>
            <a:headEnd/>
            <a:tailEnd/>
          </a:ln>
        </p:spPr>
      </p:pic>
      <p:pic>
        <p:nvPicPr>
          <p:cNvPr id="257026" name="Picture 2"/>
          <p:cNvPicPr>
            <a:picLocks noChangeAspect="1" noChangeArrowheads="1"/>
          </p:cNvPicPr>
          <p:nvPr/>
        </p:nvPicPr>
        <p:blipFill>
          <a:blip r:embed="rId6" cstate="print"/>
          <a:srcRect/>
          <a:stretch>
            <a:fillRect/>
          </a:stretch>
        </p:blipFill>
        <p:spPr bwMode="auto">
          <a:xfrm>
            <a:off x="2276168" y="2702560"/>
            <a:ext cx="4705350" cy="1543050"/>
          </a:xfrm>
          <a:prstGeom prst="rect">
            <a:avLst/>
          </a:prstGeom>
          <a:noFill/>
          <a:ln w="9525">
            <a:solidFill>
              <a:schemeClr val="tx1"/>
            </a:solidFill>
            <a:miter lim="800000"/>
            <a:headEnd/>
            <a:tailEnd/>
          </a:ln>
        </p:spPr>
      </p:pic>
      <p:sp>
        <p:nvSpPr>
          <p:cNvPr id="24" name="AutoShape 48"/>
          <p:cNvSpPr>
            <a:spLocks noChangeArrowheads="1"/>
          </p:cNvSpPr>
          <p:nvPr/>
        </p:nvSpPr>
        <p:spPr bwMode="auto">
          <a:xfrm>
            <a:off x="1219200" y="990600"/>
            <a:ext cx="5638800" cy="609600"/>
          </a:xfrm>
          <a:prstGeom prst="wedgeRoundRectCallout">
            <a:avLst>
              <a:gd name="adj1" fmla="val 63448"/>
              <a:gd name="adj2" fmla="val 94796"/>
              <a:gd name="adj3" fmla="val 16667"/>
            </a:avLst>
          </a:prstGeom>
          <a:solidFill>
            <a:srgbClr val="FFCC99"/>
          </a:solidFill>
          <a:ln w="9525">
            <a:solidFill>
              <a:schemeClr val="tx1"/>
            </a:solidFill>
            <a:miter lim="800000"/>
            <a:headEnd/>
            <a:tailEnd/>
          </a:ln>
        </p:spPr>
        <p:txBody>
          <a:bodyPr/>
          <a:lstStyle/>
          <a:p>
            <a:pPr algn="ctr"/>
            <a:r>
              <a:rPr lang="en-US" sz="3200" dirty="0" smtClean="0"/>
              <a:t>Why does this image look bad?</a:t>
            </a:r>
            <a:endParaRPr lang="en-US" sz="3200" dirty="0"/>
          </a:p>
        </p:txBody>
      </p:sp>
      <p:cxnSp>
        <p:nvCxnSpPr>
          <p:cNvPr id="27" name="Straight Connector 26"/>
          <p:cNvCxnSpPr/>
          <p:nvPr/>
        </p:nvCxnSpPr>
        <p:spPr>
          <a:xfrm rot="10800000" flipV="1">
            <a:off x="1534524" y="4267200"/>
            <a:ext cx="4790076" cy="7353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V="1">
            <a:off x="142568" y="2702560"/>
            <a:ext cx="2133600" cy="1752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152400" y="4267200"/>
            <a:ext cx="213360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flipV="1">
            <a:off x="1536598" y="4267200"/>
            <a:ext cx="597002" cy="196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flipH="1">
            <a:off x="228600" y="4495800"/>
            <a:ext cx="2057400" cy="5334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
          <p:cNvSpPr>
            <a:spLocks noChangeArrowheads="1"/>
          </p:cNvSpPr>
          <p:nvPr/>
        </p:nvSpPr>
        <p:spPr bwMode="auto">
          <a:xfrm>
            <a:off x="1981200" y="3657600"/>
            <a:ext cx="4114800" cy="2971800"/>
          </a:xfrm>
          <a:prstGeom prst="rect">
            <a:avLst/>
          </a:prstGeom>
          <a:solidFill>
            <a:srgbClr val="C0C0C0"/>
          </a:solidFill>
          <a:ln w="9525">
            <a:solidFill>
              <a:schemeClr val="tx1"/>
            </a:solidFill>
            <a:miter lim="800000"/>
            <a:headEnd/>
            <a:tailEnd/>
          </a:ln>
          <a:effectLst/>
        </p:spPr>
        <p:txBody>
          <a:bodyPr wrap="none" anchor="ctr"/>
          <a:lstStyle/>
          <a:p>
            <a:endParaRPr lang="en-US"/>
          </a:p>
        </p:txBody>
      </p:sp>
      <p:sp>
        <p:nvSpPr>
          <p:cNvPr id="22" name="Rectangle 8"/>
          <p:cNvSpPr>
            <a:spLocks noChangeArrowheads="1"/>
          </p:cNvSpPr>
          <p:nvPr/>
        </p:nvSpPr>
        <p:spPr bwMode="auto">
          <a:xfrm>
            <a:off x="2057400" y="6055360"/>
            <a:ext cx="3982065" cy="201930"/>
          </a:xfrm>
          <a:prstGeom prst="rect">
            <a:avLst/>
          </a:prstGeom>
          <a:solidFill>
            <a:srgbClr val="C0C0C0"/>
          </a:solidFill>
          <a:ln w="9525">
            <a:solidFill>
              <a:schemeClr val="tx1"/>
            </a:solidFill>
            <a:miter lim="800000"/>
            <a:headEnd/>
            <a:tailEnd/>
          </a:ln>
          <a:effectLst/>
        </p:spPr>
        <p:txBody>
          <a:bodyPr wrap="none" anchor="ctr"/>
          <a:lstStyle/>
          <a:p>
            <a:endParaRPr lang="en-US"/>
          </a:p>
        </p:txBody>
      </p:sp>
      <p:sp>
        <p:nvSpPr>
          <p:cNvPr id="23" name="Rectangle 9"/>
          <p:cNvSpPr>
            <a:spLocks noChangeArrowheads="1"/>
          </p:cNvSpPr>
          <p:nvPr/>
        </p:nvSpPr>
        <p:spPr bwMode="auto">
          <a:xfrm>
            <a:off x="2057400" y="6324600"/>
            <a:ext cx="3982065" cy="201930"/>
          </a:xfrm>
          <a:prstGeom prst="rect">
            <a:avLst/>
          </a:prstGeom>
          <a:solidFill>
            <a:srgbClr val="C0C0C0"/>
          </a:solidFill>
          <a:ln w="9525">
            <a:solidFill>
              <a:schemeClr val="tx1"/>
            </a:solidFill>
            <a:miter lim="800000"/>
            <a:headEnd/>
            <a:tailEnd/>
          </a:ln>
          <a:effectLst/>
        </p:spPr>
        <p:txBody>
          <a:bodyPr wrap="none" anchor="ctr"/>
          <a:lstStyle/>
          <a:p>
            <a:endParaRPr lang="en-US"/>
          </a:p>
        </p:txBody>
      </p:sp>
      <p:pic>
        <p:nvPicPr>
          <p:cNvPr id="25" name="Picture 10"/>
          <p:cNvPicPr>
            <a:picLocks noChangeAspect="1" noChangeArrowheads="1"/>
          </p:cNvPicPr>
          <p:nvPr/>
        </p:nvPicPr>
        <p:blipFill>
          <a:blip r:embed="rId4" cstate="print"/>
          <a:srcRect/>
          <a:stretch>
            <a:fillRect/>
          </a:stretch>
        </p:blipFill>
        <p:spPr bwMode="auto">
          <a:xfrm>
            <a:off x="2057400" y="6055360"/>
            <a:ext cx="3982065" cy="201930"/>
          </a:xfrm>
          <a:prstGeom prst="rect">
            <a:avLst/>
          </a:prstGeom>
          <a:noFill/>
          <a:ln w="9525">
            <a:solidFill>
              <a:schemeClr val="tx1"/>
            </a:solidFill>
            <a:miter lim="800000"/>
            <a:headEnd/>
            <a:tailEnd/>
          </a:ln>
        </p:spPr>
      </p:pic>
      <p:pic>
        <p:nvPicPr>
          <p:cNvPr id="26" name="Picture 11"/>
          <p:cNvPicPr>
            <a:picLocks noChangeAspect="1" noChangeArrowheads="1"/>
          </p:cNvPicPr>
          <p:nvPr/>
        </p:nvPicPr>
        <p:blipFill>
          <a:blip r:embed="rId5" cstate="print"/>
          <a:srcRect/>
          <a:stretch>
            <a:fillRect/>
          </a:stretch>
        </p:blipFill>
        <p:spPr bwMode="auto">
          <a:xfrm>
            <a:off x="2057400" y="6324600"/>
            <a:ext cx="3983447" cy="201930"/>
          </a:xfrm>
          <a:prstGeom prst="rect">
            <a:avLst/>
          </a:prstGeom>
          <a:noFill/>
          <a:ln w="9525">
            <a:solidFill>
              <a:schemeClr val="tx1"/>
            </a:solidFill>
            <a:miter lim="800000"/>
            <a:headEnd/>
            <a:tailEnd/>
          </a:ln>
        </p:spPr>
      </p:pic>
      <p:cxnSp>
        <p:nvCxnSpPr>
          <p:cNvPr id="32" name="Straight Connector 31"/>
          <p:cNvCxnSpPr/>
          <p:nvPr/>
        </p:nvCxnSpPr>
        <p:spPr>
          <a:xfrm rot="10800000" flipV="1">
            <a:off x="4051198" y="5791200"/>
            <a:ext cx="597002" cy="196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flipH="1">
            <a:off x="2057400" y="6019800"/>
            <a:ext cx="2057400" cy="5334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utoShape 48"/>
          <p:cNvSpPr>
            <a:spLocks noChangeArrowheads="1"/>
          </p:cNvSpPr>
          <p:nvPr/>
        </p:nvSpPr>
        <p:spPr bwMode="auto">
          <a:xfrm>
            <a:off x="838200" y="1828800"/>
            <a:ext cx="6019800" cy="838200"/>
          </a:xfrm>
          <a:prstGeom prst="wedgeRoundRectCallout">
            <a:avLst>
              <a:gd name="adj1" fmla="val 63575"/>
              <a:gd name="adj2" fmla="val -31918"/>
              <a:gd name="adj3" fmla="val 16667"/>
            </a:avLst>
          </a:prstGeom>
          <a:solidFill>
            <a:srgbClr val="FFCC99"/>
          </a:solidFill>
          <a:ln w="9525">
            <a:solidFill>
              <a:schemeClr val="tx1"/>
            </a:solidFill>
            <a:miter lim="800000"/>
            <a:headEnd/>
            <a:tailEnd/>
          </a:ln>
        </p:spPr>
        <p:txBody>
          <a:bodyPr/>
          <a:lstStyle/>
          <a:p>
            <a:pPr>
              <a:lnSpc>
                <a:spcPct val="80000"/>
              </a:lnSpc>
            </a:pPr>
            <a:r>
              <a:rPr lang="en-US" sz="3200" dirty="0" smtClean="0"/>
              <a:t>Why is the ACOS CHIP  image from March 21, 2008, 1900UT missing?</a:t>
            </a:r>
            <a:endParaRPr lang="en-US" sz="3200" dirty="0"/>
          </a:p>
        </p:txBody>
      </p:sp>
      <p:pic>
        <p:nvPicPr>
          <p:cNvPr id="277505" name="Picture 1"/>
          <p:cNvPicPr>
            <a:picLocks noChangeAspect="1" noChangeArrowheads="1"/>
          </p:cNvPicPr>
          <p:nvPr/>
        </p:nvPicPr>
        <p:blipFill>
          <a:blip r:embed="rId7" cstate="print"/>
          <a:srcRect/>
          <a:stretch>
            <a:fillRect/>
          </a:stretch>
        </p:blipFill>
        <p:spPr bwMode="auto">
          <a:xfrm>
            <a:off x="2133600" y="3810000"/>
            <a:ext cx="3829050" cy="2012399"/>
          </a:xfrm>
          <a:prstGeom prst="rect">
            <a:avLst/>
          </a:prstGeom>
          <a:noFill/>
          <a:ln w="9525">
            <a:solidFill>
              <a:schemeClr val="tx1"/>
            </a:solidFill>
            <a:miter lim="800000"/>
            <a:headEnd/>
            <a:tailEnd/>
          </a:ln>
        </p:spPr>
      </p:pic>
      <p:pic>
        <p:nvPicPr>
          <p:cNvPr id="35" name="Picture 2"/>
          <p:cNvPicPr>
            <a:picLocks noChangeAspect="1" noChangeArrowheads="1"/>
          </p:cNvPicPr>
          <p:nvPr/>
        </p:nvPicPr>
        <p:blipFill>
          <a:blip r:embed="rId6" cstate="print"/>
          <a:srcRect/>
          <a:stretch>
            <a:fillRect/>
          </a:stretch>
        </p:blipFill>
        <p:spPr bwMode="auto">
          <a:xfrm>
            <a:off x="4114800" y="4191000"/>
            <a:ext cx="4705350" cy="1543050"/>
          </a:xfrm>
          <a:prstGeom prst="rect">
            <a:avLst/>
          </a:prstGeom>
          <a:noFill/>
          <a:ln w="9525">
            <a:solidFill>
              <a:schemeClr val="tx1"/>
            </a:solidFill>
            <a:miter lim="800000"/>
            <a:headEnd/>
            <a:tailEnd/>
          </a:ln>
        </p:spPr>
      </p:pic>
      <p:cxnSp>
        <p:nvCxnSpPr>
          <p:cNvPr id="29" name="Straight Connector 28"/>
          <p:cNvCxnSpPr/>
          <p:nvPr/>
        </p:nvCxnSpPr>
        <p:spPr>
          <a:xfrm rot="10800000" flipV="1">
            <a:off x="2057400" y="4191000"/>
            <a:ext cx="2057400" cy="182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77508" name="Picture 4"/>
          <p:cNvPicPr>
            <a:picLocks noChangeAspect="1" noChangeArrowheads="1"/>
          </p:cNvPicPr>
          <p:nvPr/>
        </p:nvPicPr>
        <p:blipFill>
          <a:blip r:embed="rId8" cstate="print"/>
          <a:srcRect/>
          <a:stretch>
            <a:fillRect/>
          </a:stretch>
        </p:blipFill>
        <p:spPr bwMode="auto">
          <a:xfrm>
            <a:off x="4191000" y="5029200"/>
            <a:ext cx="4476750" cy="381000"/>
          </a:xfrm>
          <a:prstGeom prst="rect">
            <a:avLst/>
          </a:prstGeom>
          <a:noFill/>
          <a:ln w="9525">
            <a:noFill/>
            <a:miter lim="800000"/>
            <a:headEnd/>
            <a:tailEnd/>
          </a:ln>
        </p:spPr>
      </p:pic>
      <p:pic>
        <p:nvPicPr>
          <p:cNvPr id="277507" name="Picture 3"/>
          <p:cNvPicPr>
            <a:picLocks noChangeAspect="1" noChangeArrowheads="1"/>
          </p:cNvPicPr>
          <p:nvPr/>
        </p:nvPicPr>
        <p:blipFill>
          <a:blip r:embed="rId9" cstate="print"/>
          <a:srcRect/>
          <a:stretch>
            <a:fillRect/>
          </a:stretch>
        </p:blipFill>
        <p:spPr bwMode="auto">
          <a:xfrm>
            <a:off x="5486400" y="4343400"/>
            <a:ext cx="1805940" cy="457200"/>
          </a:xfrm>
          <a:prstGeom prst="rect">
            <a:avLst/>
          </a:prstGeom>
          <a:noFill/>
          <a:ln w="9525">
            <a:noFill/>
            <a:miter lim="800000"/>
            <a:headEnd/>
            <a:tailEnd/>
          </a:ln>
        </p:spPr>
      </p:pic>
      <p:pic>
        <p:nvPicPr>
          <p:cNvPr id="277509" name="Picture 5"/>
          <p:cNvPicPr>
            <a:picLocks noChangeAspect="1" noChangeArrowheads="1"/>
          </p:cNvPicPr>
          <p:nvPr/>
        </p:nvPicPr>
        <p:blipFill>
          <a:blip r:embed="rId10" cstate="print"/>
          <a:srcRect/>
          <a:stretch>
            <a:fillRect/>
          </a:stretch>
        </p:blipFill>
        <p:spPr bwMode="auto">
          <a:xfrm>
            <a:off x="4191000" y="5334000"/>
            <a:ext cx="4495800" cy="331075"/>
          </a:xfrm>
          <a:prstGeom prst="rect">
            <a:avLst/>
          </a:prstGeom>
          <a:noFill/>
          <a:ln w="9525">
            <a:noFill/>
            <a:miter lim="800000"/>
            <a:headEnd/>
            <a:tailEnd/>
          </a:ln>
        </p:spPr>
      </p:pic>
      <p:pic>
        <p:nvPicPr>
          <p:cNvPr id="44" name="Picture 3"/>
          <p:cNvPicPr>
            <a:picLocks noChangeAspect="1" noChangeArrowheads="1"/>
          </p:cNvPicPr>
          <p:nvPr/>
        </p:nvPicPr>
        <p:blipFill>
          <a:blip r:embed="rId9" cstate="print"/>
          <a:srcRect/>
          <a:stretch>
            <a:fillRect/>
          </a:stretch>
        </p:blipFill>
        <p:spPr bwMode="auto">
          <a:xfrm>
            <a:off x="2362200" y="6096000"/>
            <a:ext cx="685800" cy="173620"/>
          </a:xfrm>
          <a:prstGeom prst="rect">
            <a:avLst/>
          </a:prstGeom>
          <a:noFill/>
          <a:ln w="9525">
            <a:noFill/>
            <a:miter lim="800000"/>
            <a:headEnd/>
            <a:tailEnd/>
          </a:ln>
        </p:spPr>
      </p:pic>
      <p:pic>
        <p:nvPicPr>
          <p:cNvPr id="45" name="Picture 4"/>
          <p:cNvPicPr>
            <a:picLocks noChangeAspect="1" noChangeArrowheads="1"/>
          </p:cNvPicPr>
          <p:nvPr/>
        </p:nvPicPr>
        <p:blipFill>
          <a:blip r:embed="rId8" cstate="print"/>
          <a:srcRect/>
          <a:stretch>
            <a:fillRect/>
          </a:stretch>
        </p:blipFill>
        <p:spPr bwMode="auto">
          <a:xfrm>
            <a:off x="2362200" y="6324600"/>
            <a:ext cx="2209800" cy="188068"/>
          </a:xfrm>
          <a:prstGeom prst="rect">
            <a:avLst/>
          </a:prstGeom>
          <a:noFill/>
          <a:ln w="9525">
            <a:noFill/>
            <a:miter lim="800000"/>
            <a:headEnd/>
            <a:tailEnd/>
          </a:ln>
        </p:spPr>
      </p:pic>
      <p:cxnSp>
        <p:nvCxnSpPr>
          <p:cNvPr id="31" name="Straight Connector 30"/>
          <p:cNvCxnSpPr/>
          <p:nvPr/>
        </p:nvCxnSpPr>
        <p:spPr>
          <a:xfrm rot="10800000" flipV="1">
            <a:off x="1981200" y="5791200"/>
            <a:ext cx="213360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V="1">
            <a:off x="4038600" y="5791200"/>
            <a:ext cx="4800600" cy="8064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750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750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750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750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0" grpId="0" animBg="1"/>
      <p:bldP spid="22" grpId="0" animBg="1"/>
      <p:bldP spid="23" grpId="0" animBg="1"/>
      <p:bldP spid="34" grpId="1" animBg="1"/>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Alternate Process 22"/>
          <p:cNvSpPr/>
          <p:nvPr/>
        </p:nvSpPr>
        <p:spPr>
          <a:xfrm>
            <a:off x="2895600" y="304800"/>
            <a:ext cx="5181600" cy="6324600"/>
          </a:xfrm>
          <a:prstGeom prst="flowChartAlternateProcess">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Footer Placeholder 4"/>
          <p:cNvSpPr>
            <a:spLocks noGrp="1"/>
          </p:cNvSpPr>
          <p:nvPr>
            <p:ph type="ftr" sz="quarter" idx="11"/>
          </p:nvPr>
        </p:nvSpPr>
        <p:spPr>
          <a:xfrm>
            <a:off x="3581400" y="6248400"/>
            <a:ext cx="2057400" cy="381000"/>
          </a:xfrm>
          <a:noFill/>
        </p:spPr>
        <p:txBody>
          <a:bodyPr/>
          <a:lstStyle/>
          <a:p>
            <a:r>
              <a:rPr lang="en-US" dirty="0" smtClean="0">
                <a:solidFill>
                  <a:schemeClr val="tx1"/>
                </a:solidFill>
                <a:latin typeface="Arial" charset="0"/>
                <a:ea typeface="ＭＳ Ｐゴシック" charset="-128"/>
                <a:cs typeface="Arial" charset="0"/>
              </a:rPr>
              <a:t>20080602 Fox VSTO et al.</a:t>
            </a:r>
          </a:p>
        </p:txBody>
      </p:sp>
      <p:pic>
        <p:nvPicPr>
          <p:cNvPr id="39940" name="Picture 2" descr="dataflow20080603"/>
          <p:cNvPicPr>
            <a:picLocks noChangeAspect="1" noChangeArrowheads="1"/>
          </p:cNvPicPr>
          <p:nvPr/>
        </p:nvPicPr>
        <p:blipFill>
          <a:blip r:embed="rId3" cstate="print"/>
          <a:srcRect/>
          <a:stretch>
            <a:fillRect/>
          </a:stretch>
        </p:blipFill>
        <p:spPr bwMode="auto">
          <a:xfrm>
            <a:off x="3733800" y="685800"/>
            <a:ext cx="4038600" cy="5692250"/>
          </a:xfrm>
          <a:prstGeom prst="rect">
            <a:avLst/>
          </a:prstGeom>
          <a:noFill/>
          <a:ln w="9525">
            <a:noFill/>
            <a:miter lim="800000"/>
            <a:headEnd/>
            <a:tailEnd/>
          </a:ln>
        </p:spPr>
      </p:pic>
      <p:sp>
        <p:nvSpPr>
          <p:cNvPr id="20485" name="Line 3"/>
          <p:cNvSpPr>
            <a:spLocks noChangeShapeType="1"/>
          </p:cNvSpPr>
          <p:nvPr/>
        </p:nvSpPr>
        <p:spPr bwMode="auto">
          <a:xfrm>
            <a:off x="990600" y="4648200"/>
            <a:ext cx="0" cy="1981200"/>
          </a:xfrm>
          <a:prstGeom prst="line">
            <a:avLst/>
          </a:prstGeom>
          <a:noFill/>
          <a:ln w="63500">
            <a:solidFill>
              <a:srgbClr val="FF0000"/>
            </a:solidFill>
            <a:round/>
            <a:headEnd/>
            <a:tailEnd type="triangle" w="med" len="med"/>
          </a:ln>
        </p:spPr>
        <p:txBody>
          <a:bodyPr wrap="none" anchor="ctr"/>
          <a:lstStyle/>
          <a:p>
            <a:endParaRPr lang="en-US"/>
          </a:p>
        </p:txBody>
      </p:sp>
      <p:sp>
        <p:nvSpPr>
          <p:cNvPr id="20486" name="Line 4"/>
          <p:cNvSpPr>
            <a:spLocks noChangeShapeType="1"/>
          </p:cNvSpPr>
          <p:nvPr/>
        </p:nvSpPr>
        <p:spPr bwMode="auto">
          <a:xfrm>
            <a:off x="609600" y="3276600"/>
            <a:ext cx="0" cy="3352800"/>
          </a:xfrm>
          <a:prstGeom prst="line">
            <a:avLst/>
          </a:prstGeom>
          <a:noFill/>
          <a:ln w="63500">
            <a:solidFill>
              <a:srgbClr val="FF0000"/>
            </a:solidFill>
            <a:round/>
            <a:headEnd/>
            <a:tailEnd type="triangle" w="med" len="med"/>
          </a:ln>
        </p:spPr>
        <p:txBody>
          <a:bodyPr wrap="none" anchor="ctr"/>
          <a:lstStyle/>
          <a:p>
            <a:endParaRPr lang="en-US"/>
          </a:p>
        </p:txBody>
      </p:sp>
      <p:sp>
        <p:nvSpPr>
          <p:cNvPr id="20487" name="Line 5"/>
          <p:cNvSpPr>
            <a:spLocks noChangeShapeType="1"/>
          </p:cNvSpPr>
          <p:nvPr/>
        </p:nvSpPr>
        <p:spPr bwMode="auto">
          <a:xfrm>
            <a:off x="304800" y="381000"/>
            <a:ext cx="0" cy="6248400"/>
          </a:xfrm>
          <a:prstGeom prst="line">
            <a:avLst/>
          </a:prstGeom>
          <a:noFill/>
          <a:ln w="63500">
            <a:solidFill>
              <a:srgbClr val="FF0000"/>
            </a:solidFill>
            <a:round/>
            <a:headEnd/>
            <a:tailEnd type="triangle" w="med" len="med"/>
          </a:ln>
        </p:spPr>
        <p:txBody>
          <a:bodyPr wrap="none" anchor="ctr"/>
          <a:lstStyle/>
          <a:p>
            <a:endParaRPr lang="en-US"/>
          </a:p>
        </p:txBody>
      </p:sp>
      <p:sp>
        <p:nvSpPr>
          <p:cNvPr id="20" name="TextBox 19"/>
          <p:cNvSpPr txBox="1">
            <a:spLocks noChangeArrowheads="1"/>
          </p:cNvSpPr>
          <p:nvPr/>
        </p:nvSpPr>
        <p:spPr bwMode="auto">
          <a:xfrm>
            <a:off x="1066800" y="4648200"/>
            <a:ext cx="2108200" cy="650875"/>
          </a:xfrm>
          <a:prstGeom prst="rect">
            <a:avLst/>
          </a:prstGeom>
          <a:noFill/>
          <a:ln w="9525">
            <a:noFill/>
            <a:miter lim="800000"/>
            <a:headEnd/>
            <a:tailEnd/>
          </a:ln>
        </p:spPr>
        <p:txBody>
          <a:bodyPr>
            <a:spAutoFit/>
          </a:bodyPr>
          <a:lstStyle/>
          <a:p>
            <a:pPr>
              <a:buFont typeface="Wingdings" charset="2"/>
              <a:buNone/>
            </a:pPr>
            <a:r>
              <a:rPr lang="en-US" sz="2000" dirty="0"/>
              <a:t>Too many ‘get’ it here</a:t>
            </a:r>
          </a:p>
        </p:txBody>
      </p:sp>
      <p:sp>
        <p:nvSpPr>
          <p:cNvPr id="21" name="TextBox 20"/>
          <p:cNvSpPr txBox="1">
            <a:spLocks noChangeArrowheads="1"/>
          </p:cNvSpPr>
          <p:nvPr/>
        </p:nvSpPr>
        <p:spPr bwMode="auto">
          <a:xfrm>
            <a:off x="609600" y="3276600"/>
            <a:ext cx="2001838" cy="1016000"/>
          </a:xfrm>
          <a:prstGeom prst="rect">
            <a:avLst/>
          </a:prstGeom>
          <a:noFill/>
          <a:ln w="9525">
            <a:noFill/>
            <a:miter lim="800000"/>
            <a:headEnd/>
            <a:tailEnd/>
          </a:ln>
        </p:spPr>
        <p:txBody>
          <a:bodyPr>
            <a:spAutoFit/>
          </a:bodyPr>
          <a:lstStyle/>
          <a:p>
            <a:pPr>
              <a:buFont typeface="Wingdings" charset="2"/>
              <a:buNone/>
            </a:pPr>
            <a:r>
              <a:rPr lang="en-US" sz="2000" dirty="0"/>
              <a:t>Often ‘get’ </a:t>
            </a:r>
          </a:p>
          <a:p>
            <a:pPr>
              <a:buFont typeface="Wingdings" charset="2"/>
              <a:buNone/>
            </a:pPr>
            <a:r>
              <a:rPr lang="en-US" sz="2000" dirty="0"/>
              <a:t>the (meta) data here</a:t>
            </a:r>
          </a:p>
        </p:txBody>
      </p:sp>
      <p:sp>
        <p:nvSpPr>
          <p:cNvPr id="22" name="TextBox 21"/>
          <p:cNvSpPr txBox="1">
            <a:spLocks noChangeArrowheads="1"/>
          </p:cNvSpPr>
          <p:nvPr/>
        </p:nvSpPr>
        <p:spPr bwMode="auto">
          <a:xfrm>
            <a:off x="0" y="0"/>
            <a:ext cx="2108200" cy="373063"/>
          </a:xfrm>
          <a:prstGeom prst="rect">
            <a:avLst/>
          </a:prstGeom>
          <a:noFill/>
          <a:ln w="9525">
            <a:noFill/>
            <a:miter lim="800000"/>
            <a:headEnd/>
            <a:tailEnd/>
          </a:ln>
        </p:spPr>
        <p:txBody>
          <a:bodyPr>
            <a:spAutoFit/>
          </a:bodyPr>
          <a:lstStyle/>
          <a:p>
            <a:pPr>
              <a:buFont typeface="Wingdings" charset="2"/>
              <a:buNone/>
            </a:pPr>
            <a:r>
              <a:rPr lang="en-US" sz="2000" dirty="0"/>
              <a:t>Need to be here</a:t>
            </a:r>
          </a:p>
        </p:txBody>
      </p:sp>
      <p:sp>
        <p:nvSpPr>
          <p:cNvPr id="19" name="Flowchart: Alternate Process 18"/>
          <p:cNvSpPr/>
          <p:nvPr/>
        </p:nvSpPr>
        <p:spPr>
          <a:xfrm>
            <a:off x="5029200" y="533400"/>
            <a:ext cx="1219200" cy="5867400"/>
          </a:xfrm>
          <a:prstGeom prst="flowChartAlternateProcess">
            <a:avLst/>
          </a:prstGeom>
          <a:solidFill>
            <a:schemeClr val="accent5">
              <a:lumMod val="60000"/>
              <a:lumOff val="40000"/>
              <a:alpha val="1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00400" y="304800"/>
            <a:ext cx="1611210" cy="954107"/>
          </a:xfrm>
          <a:prstGeom prst="rect">
            <a:avLst/>
          </a:prstGeom>
          <a:noFill/>
        </p:spPr>
        <p:txBody>
          <a:bodyPr wrap="none" rtlCol="0">
            <a:spAutoFit/>
          </a:bodyPr>
          <a:lstStyle/>
          <a:p>
            <a:r>
              <a:rPr lang="en-US" sz="2800" b="1" dirty="0" smtClean="0"/>
              <a:t>Scientific </a:t>
            </a:r>
          </a:p>
          <a:p>
            <a:pPr algn="ctr"/>
            <a:r>
              <a:rPr lang="en-US" sz="2800" b="1" dirty="0" smtClean="0"/>
              <a:t>Process</a:t>
            </a:r>
            <a:endParaRPr lang="en-US" sz="2800" b="1" dirty="0"/>
          </a:p>
        </p:txBody>
      </p:sp>
      <p:sp>
        <p:nvSpPr>
          <p:cNvPr id="26" name="TextBox 25"/>
          <p:cNvSpPr txBox="1"/>
          <p:nvPr/>
        </p:nvSpPr>
        <p:spPr>
          <a:xfrm>
            <a:off x="5029200" y="2514600"/>
            <a:ext cx="1524000" cy="830997"/>
          </a:xfrm>
          <a:prstGeom prst="rect">
            <a:avLst/>
          </a:prstGeom>
          <a:noFill/>
        </p:spPr>
        <p:txBody>
          <a:bodyPr wrap="square" rtlCol="0">
            <a:spAutoFit/>
          </a:bodyPr>
          <a:lstStyle/>
          <a:p>
            <a:r>
              <a:rPr lang="en-US" sz="2400" b="1" dirty="0" smtClean="0"/>
              <a:t>Scientific </a:t>
            </a:r>
          </a:p>
          <a:p>
            <a:pPr algn="ctr"/>
            <a:r>
              <a:rPr lang="en-US" sz="2400" b="1" dirty="0" smtClean="0"/>
              <a:t>System</a:t>
            </a:r>
            <a:endParaRPr lang="en-US" sz="2400" b="1"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9" name="Picture 7"/>
          <p:cNvPicPr>
            <a:picLocks noChangeAspect="1" noChangeArrowheads="1"/>
          </p:cNvPicPr>
          <p:nvPr/>
        </p:nvPicPr>
        <p:blipFill>
          <a:blip r:embed="rId2" cstate="print"/>
          <a:srcRect/>
          <a:stretch>
            <a:fillRect/>
          </a:stretch>
        </p:blipFill>
        <p:spPr bwMode="auto">
          <a:xfrm>
            <a:off x="3048000" y="2057400"/>
            <a:ext cx="3074988" cy="3200400"/>
          </a:xfrm>
          <a:prstGeom prst="rect">
            <a:avLst/>
          </a:prstGeom>
          <a:noFill/>
          <a:ln w="9525">
            <a:noFill/>
            <a:miter lim="800000"/>
            <a:headEnd/>
            <a:tailEnd/>
          </a:ln>
          <a:effectLst/>
        </p:spPr>
      </p:pic>
      <p:pic>
        <p:nvPicPr>
          <p:cNvPr id="259080" name="Picture 8"/>
          <p:cNvPicPr>
            <a:picLocks noChangeAspect="1" noChangeArrowheads="1"/>
          </p:cNvPicPr>
          <p:nvPr/>
        </p:nvPicPr>
        <p:blipFill>
          <a:blip r:embed="rId3" cstate="print"/>
          <a:srcRect/>
          <a:stretch>
            <a:fillRect/>
          </a:stretch>
        </p:blipFill>
        <p:spPr bwMode="auto">
          <a:xfrm>
            <a:off x="0" y="2057400"/>
            <a:ext cx="3094038" cy="3200400"/>
          </a:xfrm>
          <a:prstGeom prst="rect">
            <a:avLst/>
          </a:prstGeom>
          <a:noFill/>
          <a:ln w="9525">
            <a:noFill/>
            <a:miter lim="800000"/>
            <a:headEnd/>
            <a:tailEnd/>
          </a:ln>
          <a:effectLst/>
        </p:spPr>
      </p:pic>
      <p:pic>
        <p:nvPicPr>
          <p:cNvPr id="259081" name="Picture 9"/>
          <p:cNvPicPr>
            <a:picLocks noChangeAspect="1" noChangeArrowheads="1"/>
          </p:cNvPicPr>
          <p:nvPr/>
        </p:nvPicPr>
        <p:blipFill>
          <a:blip r:embed="rId4" cstate="print"/>
          <a:srcRect/>
          <a:stretch>
            <a:fillRect/>
          </a:stretch>
        </p:blipFill>
        <p:spPr bwMode="auto">
          <a:xfrm>
            <a:off x="6096000" y="2057400"/>
            <a:ext cx="3048000" cy="3200400"/>
          </a:xfrm>
          <a:prstGeom prst="rect">
            <a:avLst/>
          </a:prstGeom>
          <a:noFill/>
          <a:ln w="9525">
            <a:noFill/>
            <a:miter lim="800000"/>
            <a:headEnd/>
            <a:tailEnd/>
          </a:ln>
          <a:effectLst/>
        </p:spPr>
      </p:pic>
      <p:sp>
        <p:nvSpPr>
          <p:cNvPr id="259083" name="Oval 11"/>
          <p:cNvSpPr>
            <a:spLocks noChangeArrowheads="1"/>
          </p:cNvSpPr>
          <p:nvPr/>
        </p:nvSpPr>
        <p:spPr bwMode="auto">
          <a:xfrm>
            <a:off x="4267200" y="3429000"/>
            <a:ext cx="990600" cy="685800"/>
          </a:xfrm>
          <a:prstGeom prst="ellipse">
            <a:avLst/>
          </a:prstGeom>
          <a:noFill/>
          <a:ln w="38100">
            <a:solidFill>
              <a:srgbClr val="008000"/>
            </a:solidFill>
            <a:prstDash val="dash"/>
            <a:round/>
            <a:headEnd/>
            <a:tailEnd/>
          </a:ln>
          <a:effectLst/>
        </p:spPr>
        <p:txBody>
          <a:bodyPr wrap="none" anchor="ctr"/>
          <a:lstStyle/>
          <a:p>
            <a:endParaRPr lang="en-US"/>
          </a:p>
        </p:txBody>
      </p:sp>
      <p:sp>
        <p:nvSpPr>
          <p:cNvPr id="259084" name="Oval 12"/>
          <p:cNvSpPr>
            <a:spLocks noChangeArrowheads="1"/>
          </p:cNvSpPr>
          <p:nvPr/>
        </p:nvSpPr>
        <p:spPr bwMode="auto">
          <a:xfrm>
            <a:off x="6858000" y="2590800"/>
            <a:ext cx="1066800" cy="1066800"/>
          </a:xfrm>
          <a:prstGeom prst="ellipse">
            <a:avLst/>
          </a:prstGeom>
          <a:noFill/>
          <a:ln w="38100">
            <a:solidFill>
              <a:srgbClr val="008000"/>
            </a:solidFill>
            <a:prstDash val="dash"/>
            <a:round/>
            <a:headEnd/>
            <a:tailEnd/>
          </a:ln>
          <a:effectLst/>
        </p:spPr>
        <p:txBody>
          <a:bodyPr wrap="none" anchor="ctr"/>
          <a:lstStyle/>
          <a:p>
            <a:endParaRPr lang="en-US"/>
          </a:p>
        </p:txBody>
      </p:sp>
      <p:sp>
        <p:nvSpPr>
          <p:cNvPr id="259085" name="Oval 13"/>
          <p:cNvSpPr>
            <a:spLocks noChangeArrowheads="1"/>
          </p:cNvSpPr>
          <p:nvPr/>
        </p:nvSpPr>
        <p:spPr bwMode="auto">
          <a:xfrm>
            <a:off x="7848600" y="3429000"/>
            <a:ext cx="838200" cy="533400"/>
          </a:xfrm>
          <a:prstGeom prst="ellipse">
            <a:avLst/>
          </a:prstGeom>
          <a:noFill/>
          <a:ln w="38100">
            <a:solidFill>
              <a:srgbClr val="008000"/>
            </a:solidFill>
            <a:prstDash val="dash"/>
            <a:round/>
            <a:headEnd/>
            <a:tailEnd/>
          </a:ln>
          <a:effectLst/>
        </p:spPr>
        <p:txBody>
          <a:bodyPr wrap="none" anchor="ctr"/>
          <a:lstStyle/>
          <a:p>
            <a:endParaRPr lang="en-US"/>
          </a:p>
        </p:txBody>
      </p:sp>
      <p:sp>
        <p:nvSpPr>
          <p:cNvPr id="259086" name="Text Box 14"/>
          <p:cNvSpPr txBox="1">
            <a:spLocks noChangeArrowheads="1"/>
          </p:cNvSpPr>
          <p:nvPr/>
        </p:nvSpPr>
        <p:spPr bwMode="auto">
          <a:xfrm>
            <a:off x="5334000" y="4648200"/>
            <a:ext cx="2209800" cy="830997"/>
          </a:xfrm>
          <a:prstGeom prst="rect">
            <a:avLst/>
          </a:prstGeom>
          <a:solidFill>
            <a:srgbClr val="FFFF99"/>
          </a:solidFill>
          <a:ln w="38100">
            <a:solidFill>
              <a:srgbClr val="008000"/>
            </a:solidFill>
            <a:miter lim="800000"/>
            <a:headEnd/>
            <a:tailEnd/>
          </a:ln>
          <a:effectLst/>
        </p:spPr>
        <p:txBody>
          <a:bodyPr wrap="square">
            <a:spAutoFit/>
          </a:bodyPr>
          <a:lstStyle/>
          <a:p>
            <a:pPr algn="ctr"/>
            <a:r>
              <a:rPr lang="en-US" sz="2400" b="1" dirty="0">
                <a:solidFill>
                  <a:srgbClr val="009900"/>
                </a:solidFill>
              </a:rPr>
              <a:t>Possible</a:t>
            </a:r>
          </a:p>
          <a:p>
            <a:pPr algn="ctr"/>
            <a:r>
              <a:rPr lang="en-US" sz="2400" b="1" dirty="0">
                <a:solidFill>
                  <a:srgbClr val="009900"/>
                </a:solidFill>
              </a:rPr>
              <a:t>imperfections</a:t>
            </a:r>
          </a:p>
        </p:txBody>
      </p:sp>
      <p:cxnSp>
        <p:nvCxnSpPr>
          <p:cNvPr id="259087" name="AutoShape 15"/>
          <p:cNvCxnSpPr>
            <a:cxnSpLocks noChangeShapeType="1"/>
            <a:stCxn id="259083" idx="4"/>
            <a:endCxn id="259086" idx="1"/>
          </p:cNvCxnSpPr>
          <p:nvPr/>
        </p:nvCxnSpPr>
        <p:spPr bwMode="auto">
          <a:xfrm rot="16200000" flipH="1">
            <a:off x="4573801" y="4303499"/>
            <a:ext cx="948899" cy="571500"/>
          </a:xfrm>
          <a:prstGeom prst="curvedConnector2">
            <a:avLst/>
          </a:prstGeom>
          <a:noFill/>
          <a:ln w="25400">
            <a:solidFill>
              <a:srgbClr val="008000"/>
            </a:solidFill>
            <a:round/>
            <a:headEnd/>
            <a:tailEnd type="triangle" w="med" len="med"/>
          </a:ln>
          <a:effectLst/>
        </p:spPr>
      </p:cxnSp>
      <p:cxnSp>
        <p:nvCxnSpPr>
          <p:cNvPr id="259088" name="AutoShape 16"/>
          <p:cNvCxnSpPr>
            <a:cxnSpLocks noChangeShapeType="1"/>
            <a:stCxn id="259084" idx="4"/>
            <a:endCxn id="259086" idx="0"/>
          </p:cNvCxnSpPr>
          <p:nvPr/>
        </p:nvCxnSpPr>
        <p:spPr bwMode="auto">
          <a:xfrm rot="5400000">
            <a:off x="6419850" y="3676650"/>
            <a:ext cx="990600" cy="952500"/>
          </a:xfrm>
          <a:prstGeom prst="curvedConnector3">
            <a:avLst>
              <a:gd name="adj1" fmla="val 50000"/>
            </a:avLst>
          </a:prstGeom>
          <a:noFill/>
          <a:ln w="25400">
            <a:solidFill>
              <a:srgbClr val="008000"/>
            </a:solidFill>
            <a:round/>
            <a:headEnd/>
            <a:tailEnd type="triangle" w="med" len="med"/>
          </a:ln>
          <a:effectLst/>
        </p:spPr>
      </p:cxnSp>
      <p:cxnSp>
        <p:nvCxnSpPr>
          <p:cNvPr id="259089" name="AutoShape 17"/>
          <p:cNvCxnSpPr>
            <a:cxnSpLocks noChangeShapeType="1"/>
            <a:stCxn id="259085" idx="2"/>
            <a:endCxn id="259086" idx="3"/>
          </p:cNvCxnSpPr>
          <p:nvPr/>
        </p:nvCxnSpPr>
        <p:spPr bwMode="auto">
          <a:xfrm rot="10800000" flipV="1">
            <a:off x="7543800" y="3695699"/>
            <a:ext cx="304800" cy="1367999"/>
          </a:xfrm>
          <a:prstGeom prst="curvedConnector3">
            <a:avLst>
              <a:gd name="adj1" fmla="val 50000"/>
            </a:avLst>
          </a:prstGeom>
          <a:noFill/>
          <a:ln w="25400">
            <a:solidFill>
              <a:srgbClr val="008000"/>
            </a:solidFill>
            <a:round/>
            <a:headEnd/>
            <a:tailEnd type="triangle" w="med" len="med"/>
          </a:ln>
          <a:effectLst/>
        </p:spPr>
      </p:cxnSp>
      <p:sp>
        <p:nvSpPr>
          <p:cNvPr id="259090" name="Rectangle 18"/>
          <p:cNvSpPr>
            <a:spLocks noChangeArrowheads="1"/>
          </p:cNvSpPr>
          <p:nvPr/>
        </p:nvSpPr>
        <p:spPr bwMode="auto">
          <a:xfrm>
            <a:off x="838200" y="5715000"/>
            <a:ext cx="7696200" cy="914400"/>
          </a:xfrm>
          <a:prstGeom prst="rect">
            <a:avLst/>
          </a:prstGeom>
          <a:solidFill>
            <a:srgbClr val="FFFF99"/>
          </a:solidFill>
          <a:ln w="31750">
            <a:solidFill>
              <a:srgbClr val="800000"/>
            </a:solidFill>
            <a:miter lim="800000"/>
            <a:headEnd/>
            <a:tailEnd/>
          </a:ln>
          <a:effectLst/>
        </p:spPr>
        <p:txBody>
          <a:bodyPr wrap="none" anchor="ctr"/>
          <a:lstStyle/>
          <a:p>
            <a:pPr algn="ctr"/>
            <a:r>
              <a:rPr lang="en-US" sz="2800" b="1" dirty="0">
                <a:solidFill>
                  <a:srgbClr val="800000"/>
                </a:solidFill>
              </a:rPr>
              <a:t>We need to know how these maps were generated</a:t>
            </a:r>
          </a:p>
          <a:p>
            <a:pPr algn="ctr"/>
            <a:r>
              <a:rPr lang="en-US" sz="2800" b="1" dirty="0">
                <a:solidFill>
                  <a:srgbClr val="800000"/>
                </a:solidFill>
              </a:rPr>
              <a:t>in order to assess their quality</a:t>
            </a:r>
          </a:p>
        </p:txBody>
      </p:sp>
      <p:pic>
        <p:nvPicPr>
          <p:cNvPr id="46083" name="Picture 3"/>
          <p:cNvPicPr>
            <a:picLocks noChangeAspect="1" noChangeArrowheads="1"/>
          </p:cNvPicPr>
          <p:nvPr/>
        </p:nvPicPr>
        <p:blipFill>
          <a:blip r:embed="rId5" cstate="print"/>
          <a:srcRect/>
          <a:stretch>
            <a:fillRect/>
          </a:stretch>
        </p:blipFill>
        <p:spPr bwMode="auto">
          <a:xfrm>
            <a:off x="990600" y="990600"/>
            <a:ext cx="7312429" cy="990600"/>
          </a:xfrm>
          <a:prstGeom prst="rect">
            <a:avLst/>
          </a:prstGeom>
          <a:noFill/>
          <a:ln w="9525">
            <a:noFill/>
            <a:miter lim="800000"/>
            <a:headEnd/>
            <a:tailEnd/>
          </a:ln>
        </p:spPr>
      </p:pic>
      <p:sp>
        <p:nvSpPr>
          <p:cNvPr id="28" name="Rectangle 2"/>
          <p:cNvSpPr txBox="1">
            <a:spLocks noChangeArrowheads="1"/>
          </p:cNvSpPr>
          <p:nvPr/>
        </p:nvSpPr>
        <p:spPr>
          <a:xfrm>
            <a:off x="457200" y="0"/>
            <a:ext cx="82296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latin typeface="+mj-lt"/>
                <a:ea typeface="+mj-ea"/>
                <a:cs typeface="+mj-cs"/>
              </a:rPr>
              <a:t>Provenance Support for Product Derivation Understanding</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0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90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90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90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9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90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90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90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90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90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9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3" grpId="0" animBg="1"/>
      <p:bldP spid="259084" grpId="0" animBg="1"/>
      <p:bldP spid="259085" grpId="0" animBg="1"/>
      <p:bldP spid="259086" grpId="0" animBg="1"/>
      <p:bldP spid="25909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cstate="print"/>
          <a:srcRect/>
          <a:stretch>
            <a:fillRect/>
          </a:stretch>
        </p:blipFill>
        <p:spPr bwMode="auto">
          <a:xfrm>
            <a:off x="0" y="0"/>
            <a:ext cx="9144000" cy="6883400"/>
          </a:xfrm>
          <a:prstGeom prst="rect">
            <a:avLst/>
          </a:prstGeom>
          <a:noFill/>
        </p:spPr>
      </p:pic>
      <p:sp>
        <p:nvSpPr>
          <p:cNvPr id="260099" name="Text Box 3"/>
          <p:cNvSpPr txBox="1">
            <a:spLocks noChangeArrowheads="1"/>
          </p:cNvSpPr>
          <p:nvPr/>
        </p:nvSpPr>
        <p:spPr bwMode="auto">
          <a:xfrm>
            <a:off x="990600" y="5456238"/>
            <a:ext cx="7620000" cy="639762"/>
          </a:xfrm>
          <a:prstGeom prst="rect">
            <a:avLst/>
          </a:prstGeom>
          <a:noFill/>
          <a:ln w="9525">
            <a:noFill/>
            <a:miter lim="800000"/>
            <a:headEnd/>
            <a:tailEnd/>
          </a:ln>
          <a:effectLst/>
        </p:spPr>
        <p:txBody>
          <a:bodyPr>
            <a:spAutoFit/>
          </a:bodyPr>
          <a:lstStyle/>
          <a:p>
            <a:r>
              <a:rPr lang="en-US" sz="1200" b="1">
                <a:solidFill>
                  <a:srgbClr val="000000"/>
                </a:solidFill>
                <a:latin typeface="Courier New" pitchFamily="49" charset="0"/>
              </a:rPr>
              <a:t>S1: UTEP                     S1: UTEP                     S1: UTEP</a:t>
            </a:r>
          </a:p>
          <a:p>
            <a:r>
              <a:rPr lang="en-US" sz="1200" b="1">
                <a:solidFill>
                  <a:srgbClr val="000000"/>
                </a:solidFill>
                <a:latin typeface="Courier New" pitchFamily="49" charset="0"/>
              </a:rPr>
              <a:t>S2: USGS                     S2: da Silva Data            S2: USGS</a:t>
            </a:r>
          </a:p>
          <a:p>
            <a:r>
              <a:rPr lang="en-US" sz="1200" b="1">
                <a:solidFill>
                  <a:srgbClr val="000000"/>
                </a:solidFill>
                <a:latin typeface="Courier New" pitchFamily="49" charset="0"/>
              </a:rPr>
              <a:t>                                                          S3: da Silva Data</a:t>
            </a:r>
            <a:endParaRPr lang="en-US" sz="1000">
              <a:solidFill>
                <a:srgbClr val="800000"/>
              </a:solidFill>
            </a:endParaRPr>
          </a:p>
        </p:txBody>
      </p:sp>
      <p:sp>
        <p:nvSpPr>
          <p:cNvPr id="260100" name="Rectangle 4"/>
          <p:cNvSpPr>
            <a:spLocks noChangeArrowheads="1"/>
          </p:cNvSpPr>
          <p:nvPr/>
        </p:nvSpPr>
        <p:spPr bwMode="auto">
          <a:xfrm>
            <a:off x="914400" y="2667000"/>
            <a:ext cx="7467600" cy="838200"/>
          </a:xfrm>
          <a:prstGeom prst="rect">
            <a:avLst/>
          </a:prstGeom>
          <a:solidFill>
            <a:srgbClr val="FFFF99"/>
          </a:solidFill>
          <a:ln w="31750">
            <a:solidFill>
              <a:srgbClr val="800000"/>
            </a:solidFill>
            <a:miter lim="800000"/>
            <a:headEnd/>
            <a:tailEnd/>
          </a:ln>
          <a:effectLst/>
        </p:spPr>
        <p:txBody>
          <a:bodyPr wrap="none" lIns="0" tIns="0" rIns="0" bIns="0" anchor="ctr"/>
          <a:lstStyle/>
          <a:p>
            <a:pPr algn="ctr"/>
            <a:r>
              <a:rPr lang="en-US" sz="2400" b="1" dirty="0">
                <a:solidFill>
                  <a:srgbClr val="800000"/>
                </a:solidFill>
              </a:rPr>
              <a:t>We use the </a:t>
            </a:r>
            <a:r>
              <a:rPr lang="en-US" sz="2400" b="1" dirty="0" smtClean="0">
                <a:solidFill>
                  <a:srgbClr val="800000"/>
                </a:solidFill>
              </a:rPr>
              <a:t>results </a:t>
            </a:r>
            <a:r>
              <a:rPr lang="en-US" sz="2400" b="1" dirty="0">
                <a:solidFill>
                  <a:srgbClr val="800000"/>
                </a:solidFill>
              </a:rPr>
              <a:t>and </a:t>
            </a:r>
            <a:r>
              <a:rPr lang="en-US" sz="2400" b="1" dirty="0" smtClean="0">
                <a:solidFill>
                  <a:srgbClr val="800000"/>
                </a:solidFill>
              </a:rPr>
              <a:t>their provenance </a:t>
            </a:r>
            <a:r>
              <a:rPr lang="en-US" sz="2400" b="1" dirty="0">
                <a:solidFill>
                  <a:srgbClr val="800000"/>
                </a:solidFill>
              </a:rPr>
              <a:t>summaries to</a:t>
            </a:r>
          </a:p>
          <a:p>
            <a:pPr algn="ctr"/>
            <a:r>
              <a:rPr lang="en-US" sz="2400" b="1" dirty="0">
                <a:solidFill>
                  <a:srgbClr val="800000"/>
                </a:solidFill>
              </a:rPr>
              <a:t>form a belief about the quality of a map</a:t>
            </a:r>
          </a:p>
        </p:txBody>
      </p:sp>
      <p:sp>
        <p:nvSpPr>
          <p:cNvPr id="260101" name="Rectangle 5"/>
          <p:cNvSpPr>
            <a:spLocks noChangeArrowheads="1"/>
          </p:cNvSpPr>
          <p:nvPr/>
        </p:nvSpPr>
        <p:spPr bwMode="auto">
          <a:xfrm>
            <a:off x="914400" y="3733800"/>
            <a:ext cx="7467600" cy="990600"/>
          </a:xfrm>
          <a:prstGeom prst="rect">
            <a:avLst/>
          </a:prstGeom>
          <a:solidFill>
            <a:srgbClr val="FFFF99"/>
          </a:solidFill>
          <a:ln w="31750">
            <a:solidFill>
              <a:srgbClr val="800000"/>
            </a:solidFill>
            <a:miter lim="800000"/>
            <a:headEnd/>
            <a:tailEnd/>
          </a:ln>
          <a:effectLst/>
        </p:spPr>
        <p:txBody>
          <a:bodyPr wrap="none" lIns="0" tIns="0" rIns="0" bIns="0" anchor="ctr"/>
          <a:lstStyle/>
          <a:p>
            <a:pPr algn="ctr"/>
            <a:r>
              <a:rPr lang="en-US" sz="2400" b="1" dirty="0">
                <a:solidFill>
                  <a:srgbClr val="800000"/>
                </a:solidFill>
              </a:rPr>
              <a:t>To verify our belief, we evaluate the maps’ justification </a:t>
            </a:r>
          </a:p>
          <a:p>
            <a:pPr algn="ctr"/>
            <a:r>
              <a:rPr lang="en-US" sz="2400" b="1" dirty="0">
                <a:solidFill>
                  <a:srgbClr val="800000"/>
                </a:solidFill>
              </a:rPr>
              <a:t>(i.e., provenance) and see if we can find reasons to</a:t>
            </a:r>
          </a:p>
          <a:p>
            <a:pPr algn="ctr"/>
            <a:r>
              <a:rPr lang="en-US" sz="2400" b="1" dirty="0">
                <a:solidFill>
                  <a:srgbClr val="800000"/>
                </a:solidFill>
              </a:rPr>
              <a:t>support our claims</a:t>
            </a:r>
          </a:p>
        </p:txBody>
      </p:sp>
      <p:grpSp>
        <p:nvGrpSpPr>
          <p:cNvPr id="2" name="Group 13"/>
          <p:cNvGrpSpPr>
            <a:grpSpLocks/>
          </p:cNvGrpSpPr>
          <p:nvPr/>
        </p:nvGrpSpPr>
        <p:grpSpPr bwMode="auto">
          <a:xfrm>
            <a:off x="1828800" y="5562602"/>
            <a:ext cx="6400800" cy="1211263"/>
            <a:chOff x="1152" y="3504"/>
            <a:chExt cx="4032" cy="763"/>
          </a:xfrm>
        </p:grpSpPr>
        <p:sp>
          <p:nvSpPr>
            <p:cNvPr id="260103" name="Oval 7"/>
            <p:cNvSpPr>
              <a:spLocks noChangeArrowheads="1"/>
            </p:cNvSpPr>
            <p:nvPr/>
          </p:nvSpPr>
          <p:spPr bwMode="auto">
            <a:xfrm>
              <a:off x="3936" y="3648"/>
              <a:ext cx="1248" cy="240"/>
            </a:xfrm>
            <a:prstGeom prst="ellipse">
              <a:avLst/>
            </a:prstGeom>
            <a:noFill/>
            <a:ln w="38100">
              <a:solidFill>
                <a:srgbClr val="008000"/>
              </a:solidFill>
              <a:prstDash val="dash"/>
              <a:round/>
              <a:headEnd/>
              <a:tailEnd/>
            </a:ln>
            <a:effectLst/>
          </p:spPr>
          <p:txBody>
            <a:bodyPr wrap="none" anchor="ctr"/>
            <a:lstStyle/>
            <a:p>
              <a:endParaRPr lang="en-US"/>
            </a:p>
          </p:txBody>
        </p:sp>
        <p:sp>
          <p:nvSpPr>
            <p:cNvPr id="260104" name="Oval 8"/>
            <p:cNvSpPr>
              <a:spLocks noChangeArrowheads="1"/>
            </p:cNvSpPr>
            <p:nvPr/>
          </p:nvSpPr>
          <p:spPr bwMode="auto">
            <a:xfrm>
              <a:off x="2256" y="3504"/>
              <a:ext cx="1200" cy="288"/>
            </a:xfrm>
            <a:prstGeom prst="ellipse">
              <a:avLst/>
            </a:prstGeom>
            <a:noFill/>
            <a:ln w="38100">
              <a:solidFill>
                <a:srgbClr val="008000"/>
              </a:solidFill>
              <a:prstDash val="dash"/>
              <a:round/>
              <a:headEnd/>
              <a:tailEnd/>
            </a:ln>
            <a:effectLst/>
          </p:spPr>
          <p:txBody>
            <a:bodyPr wrap="none" anchor="ctr"/>
            <a:lstStyle/>
            <a:p>
              <a:endParaRPr lang="en-US"/>
            </a:p>
          </p:txBody>
        </p:sp>
        <p:sp>
          <p:nvSpPr>
            <p:cNvPr id="260105" name="Text Box 9"/>
            <p:cNvSpPr txBox="1">
              <a:spLocks noChangeArrowheads="1"/>
            </p:cNvSpPr>
            <p:nvPr/>
          </p:nvSpPr>
          <p:spPr bwMode="auto">
            <a:xfrm>
              <a:off x="1152" y="3744"/>
              <a:ext cx="1152" cy="523"/>
            </a:xfrm>
            <a:prstGeom prst="rect">
              <a:avLst/>
            </a:prstGeom>
            <a:solidFill>
              <a:srgbClr val="FFFF99"/>
            </a:solidFill>
            <a:ln w="38100">
              <a:solidFill>
                <a:srgbClr val="008000"/>
              </a:solidFill>
              <a:miter lim="800000"/>
              <a:headEnd/>
              <a:tailEnd/>
            </a:ln>
            <a:effectLst/>
          </p:spPr>
          <p:txBody>
            <a:bodyPr>
              <a:spAutoFit/>
            </a:bodyPr>
            <a:lstStyle/>
            <a:p>
              <a:pPr algn="ctr"/>
              <a:r>
                <a:rPr lang="en-US" sz="2400" b="1" dirty="0">
                  <a:solidFill>
                    <a:srgbClr val="009900"/>
                  </a:solidFill>
                </a:rPr>
                <a:t>Common Source</a:t>
              </a:r>
            </a:p>
          </p:txBody>
        </p:sp>
        <p:cxnSp>
          <p:nvCxnSpPr>
            <p:cNvPr id="260106" name="AutoShape 10"/>
            <p:cNvCxnSpPr>
              <a:cxnSpLocks noChangeShapeType="1"/>
              <a:stCxn id="260103" idx="2"/>
              <a:endCxn id="260105" idx="3"/>
            </p:cNvCxnSpPr>
            <p:nvPr/>
          </p:nvCxnSpPr>
          <p:spPr bwMode="auto">
            <a:xfrm rot="10800000" flipV="1">
              <a:off x="2304" y="3768"/>
              <a:ext cx="1632" cy="238"/>
            </a:xfrm>
            <a:prstGeom prst="curvedConnector3">
              <a:avLst>
                <a:gd name="adj1" fmla="val 50000"/>
              </a:avLst>
            </a:prstGeom>
            <a:noFill/>
            <a:ln w="25400">
              <a:solidFill>
                <a:srgbClr val="008000"/>
              </a:solidFill>
              <a:round/>
              <a:headEnd/>
              <a:tailEnd type="triangle" w="med" len="med"/>
            </a:ln>
            <a:effectLst/>
          </p:spPr>
        </p:cxnSp>
        <p:cxnSp>
          <p:nvCxnSpPr>
            <p:cNvPr id="260107" name="AutoShape 11"/>
            <p:cNvCxnSpPr>
              <a:cxnSpLocks noChangeShapeType="1"/>
              <a:stCxn id="260104" idx="4"/>
              <a:endCxn id="260105" idx="3"/>
            </p:cNvCxnSpPr>
            <p:nvPr/>
          </p:nvCxnSpPr>
          <p:spPr bwMode="auto">
            <a:xfrm rot="5400000">
              <a:off x="2473" y="3623"/>
              <a:ext cx="214" cy="552"/>
            </a:xfrm>
            <a:prstGeom prst="curvedConnector2">
              <a:avLst/>
            </a:prstGeom>
            <a:noFill/>
            <a:ln w="25400">
              <a:solidFill>
                <a:srgbClr val="008000"/>
              </a:solidFill>
              <a:round/>
              <a:headEnd/>
              <a:tailEnd type="triangle" w="med" len="med"/>
            </a:ln>
            <a:effectLst/>
          </p:spPr>
        </p:cxnSp>
      </p:grpSp>
      <p:sp>
        <p:nvSpPr>
          <p:cNvPr id="260108" name="AutoShape 12"/>
          <p:cNvSpPr>
            <a:spLocks noChangeArrowheads="1"/>
          </p:cNvSpPr>
          <p:nvPr/>
        </p:nvSpPr>
        <p:spPr bwMode="auto">
          <a:xfrm rot="1519181">
            <a:off x="8382000" y="838200"/>
            <a:ext cx="485775" cy="747713"/>
          </a:xfrm>
          <a:prstGeom prst="downArrow">
            <a:avLst>
              <a:gd name="adj1" fmla="val 50000"/>
              <a:gd name="adj2" fmla="val 38480"/>
            </a:avLst>
          </a:prstGeom>
          <a:solidFill>
            <a:srgbClr val="008000"/>
          </a:solidFill>
          <a:ln w="9525">
            <a:solidFill>
              <a:schemeClr val="tx1"/>
            </a:solidFill>
            <a:miter lim="800000"/>
            <a:headEnd/>
            <a:tailEnd/>
          </a:ln>
          <a:effectLst/>
        </p:spPr>
        <p:txBody>
          <a:bodyPr vert="eaVert"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0099"/>
                                        </p:tgtEl>
                                        <p:attrNameLst>
                                          <p:attrName>style.visibility</p:attrName>
                                        </p:attrNameLst>
                                      </p:cBhvr>
                                      <p:to>
                                        <p:strVal val="visible"/>
                                      </p:to>
                                    </p:set>
                                  </p:childTnLst>
                                </p:cTn>
                              </p:par>
                            </p:childTnLst>
                          </p:cTn>
                        </p:par>
                        <p:par>
                          <p:cTn id="9" fill="hold">
                            <p:stCondLst>
                              <p:cond delay="0"/>
                            </p:stCondLst>
                            <p:childTnLst>
                              <p:par>
                                <p:cTn id="10" presetID="10" presetClass="exit" presetSubtype="0" fill="hold" grpId="1" nodeType="afterEffect">
                                  <p:stCondLst>
                                    <p:cond delay="0"/>
                                  </p:stCondLst>
                                  <p:childTnLst>
                                    <p:animEffect transition="out" filter="fade">
                                      <p:cBhvr>
                                        <p:cTn id="11" dur="1000"/>
                                        <p:tgtEl>
                                          <p:spTgt spid="260108"/>
                                        </p:tgtEl>
                                      </p:cBhvr>
                                    </p:animEffect>
                                    <p:set>
                                      <p:cBhvr>
                                        <p:cTn id="12" dur="1" fill="hold">
                                          <p:stCondLst>
                                            <p:cond delay="999"/>
                                          </p:stCondLst>
                                        </p:cTn>
                                        <p:tgtEl>
                                          <p:spTgt spid="26010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0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0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p:bldP spid="260100" grpId="0" animBg="1"/>
      <p:bldP spid="260101" grpId="0" animBg="1"/>
      <p:bldP spid="260108" grpId="0" animBg="1"/>
      <p:bldP spid="26010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cstate="print"/>
          <a:srcRect/>
          <a:stretch>
            <a:fillRect/>
          </a:stretch>
        </p:blipFill>
        <p:spPr bwMode="auto">
          <a:xfrm>
            <a:off x="0" y="-25400"/>
            <a:ext cx="9144000" cy="6883400"/>
          </a:xfrm>
          <a:prstGeom prst="rect">
            <a:avLst/>
          </a:prstGeom>
          <a:noFill/>
        </p:spPr>
      </p:pic>
      <p:sp>
        <p:nvSpPr>
          <p:cNvPr id="263172" name="Text Box 4"/>
          <p:cNvSpPr txBox="1">
            <a:spLocks noChangeArrowheads="1"/>
          </p:cNvSpPr>
          <p:nvPr/>
        </p:nvSpPr>
        <p:spPr bwMode="auto">
          <a:xfrm>
            <a:off x="990600" y="5456238"/>
            <a:ext cx="7620000" cy="639762"/>
          </a:xfrm>
          <a:prstGeom prst="rect">
            <a:avLst/>
          </a:prstGeom>
          <a:noFill/>
          <a:ln w="9525">
            <a:noFill/>
            <a:miter lim="800000"/>
            <a:headEnd/>
            <a:tailEnd/>
          </a:ln>
          <a:effectLst/>
        </p:spPr>
        <p:txBody>
          <a:bodyPr>
            <a:spAutoFit/>
          </a:bodyPr>
          <a:lstStyle/>
          <a:p>
            <a:r>
              <a:rPr lang="en-US" sz="1200" b="1">
                <a:solidFill>
                  <a:srgbClr val="000000"/>
                </a:solidFill>
                <a:latin typeface="Courier New" pitchFamily="49" charset="0"/>
              </a:rPr>
              <a:t>S1: UTEP                     S1: UTEP                     S1: UTEP</a:t>
            </a:r>
          </a:p>
          <a:p>
            <a:r>
              <a:rPr lang="en-US" sz="1200" b="1">
                <a:solidFill>
                  <a:srgbClr val="000000"/>
                </a:solidFill>
                <a:latin typeface="Courier New" pitchFamily="49" charset="0"/>
              </a:rPr>
              <a:t>S2: USGS                     S2: da Silva Data            S2: USGS</a:t>
            </a:r>
          </a:p>
          <a:p>
            <a:r>
              <a:rPr lang="en-US" sz="1200" b="1">
                <a:solidFill>
                  <a:srgbClr val="000000"/>
                </a:solidFill>
                <a:latin typeface="Courier New" pitchFamily="49" charset="0"/>
              </a:rPr>
              <a:t>                                                          S3: da Silva Data</a:t>
            </a:r>
            <a:r>
              <a:rPr lang="en-US" sz="1000">
                <a:solidFill>
                  <a:srgbClr val="800000"/>
                </a:solidFill>
              </a:rPr>
              <a:t>    </a:t>
            </a:r>
          </a:p>
        </p:txBody>
      </p:sp>
      <p:pic>
        <p:nvPicPr>
          <p:cNvPr id="263173" name="Picture 5"/>
          <p:cNvPicPr>
            <a:picLocks noGrp="1" noChangeAspect="1" noChangeArrowheads="1"/>
          </p:cNvPicPr>
          <p:nvPr>
            <p:ph sz="half" idx="1"/>
          </p:nvPr>
        </p:nvPicPr>
        <p:blipFill>
          <a:blip r:embed="rId3" cstate="print"/>
          <a:srcRect/>
          <a:stretch>
            <a:fillRect/>
          </a:stretch>
        </p:blipFill>
        <p:spPr>
          <a:xfrm>
            <a:off x="0" y="0"/>
            <a:ext cx="9144000" cy="6858000"/>
          </a:xfrm>
          <a:noFill/>
          <a:ln/>
        </p:spPr>
      </p:pic>
      <p:sp>
        <p:nvSpPr>
          <p:cNvPr id="263190" name="AutoShape 22"/>
          <p:cNvSpPr>
            <a:spLocks noChangeArrowheads="1"/>
          </p:cNvSpPr>
          <p:nvPr/>
        </p:nvSpPr>
        <p:spPr bwMode="auto">
          <a:xfrm rot="1519181">
            <a:off x="8366155" y="4563761"/>
            <a:ext cx="485775" cy="747713"/>
          </a:xfrm>
          <a:prstGeom prst="downArrow">
            <a:avLst>
              <a:gd name="adj1" fmla="val 50000"/>
              <a:gd name="adj2" fmla="val 38480"/>
            </a:avLst>
          </a:prstGeom>
          <a:solidFill>
            <a:srgbClr val="008000"/>
          </a:solidFill>
          <a:ln w="9525">
            <a:solidFill>
              <a:schemeClr val="tx1"/>
            </a:solidFill>
            <a:miter lim="800000"/>
            <a:headEnd/>
            <a:tailEnd/>
          </a:ln>
          <a:effectLst/>
        </p:spPr>
        <p:txBody>
          <a:bodyPr vert="eaVert"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19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63173"/>
                                        </p:tgtEl>
                                        <p:attrNameLst>
                                          <p:attrName>style.visibility</p:attrName>
                                        </p:attrNameLst>
                                      </p:cBhvr>
                                      <p:to>
                                        <p:strVal val="visible"/>
                                      </p:to>
                                    </p:set>
                                    <p:animEffect transition="in" filter="fade">
                                      <p:cBhvr>
                                        <p:cTn id="10" dur="500"/>
                                        <p:tgtEl>
                                          <p:spTgt spid="263173"/>
                                        </p:tgtEl>
                                      </p:cBhvr>
                                    </p:animEffect>
                                  </p:childTnLst>
                                </p:cTn>
                              </p:par>
                              <p:par>
                                <p:cTn id="11" presetID="10" presetClass="exit" presetSubtype="0" fill="hold" grpId="1" nodeType="withEffect">
                                  <p:stCondLst>
                                    <p:cond delay="0"/>
                                  </p:stCondLst>
                                  <p:childTnLst>
                                    <p:animEffect transition="out" filter="fade">
                                      <p:cBhvr>
                                        <p:cTn id="12" dur="500"/>
                                        <p:tgtEl>
                                          <p:spTgt spid="263190"/>
                                        </p:tgtEl>
                                      </p:cBhvr>
                                    </p:animEffect>
                                    <p:set>
                                      <p:cBhvr>
                                        <p:cTn id="13" dur="1" fill="hold">
                                          <p:stCondLst>
                                            <p:cond delay="499"/>
                                          </p:stCondLst>
                                        </p:cTn>
                                        <p:tgtEl>
                                          <p:spTgt spid="2631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90" grpId="0" animBg="1"/>
      <p:bldP spid="26319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AutoShape 3"/>
          <p:cNvSpPr>
            <a:spLocks noChangeArrowheads="1"/>
          </p:cNvSpPr>
          <p:nvPr/>
        </p:nvSpPr>
        <p:spPr bwMode="auto">
          <a:xfrm rot="1519181">
            <a:off x="2514600" y="2971800"/>
            <a:ext cx="485775" cy="747713"/>
          </a:xfrm>
          <a:prstGeom prst="downArrow">
            <a:avLst>
              <a:gd name="adj1" fmla="val 50000"/>
              <a:gd name="adj2" fmla="val 38480"/>
            </a:avLst>
          </a:prstGeom>
          <a:solidFill>
            <a:srgbClr val="008000"/>
          </a:solidFill>
          <a:ln w="9525">
            <a:solidFill>
              <a:schemeClr val="tx1"/>
            </a:solidFill>
            <a:miter lim="800000"/>
            <a:headEnd/>
            <a:tailEnd/>
          </a:ln>
          <a:effectLst/>
        </p:spPr>
        <p:txBody>
          <a:bodyPr vert="eaVert" wrap="none" anchor="ctr"/>
          <a:lstStyle/>
          <a:p>
            <a:endParaRPr lang="en-US" dirty="0"/>
          </a:p>
        </p:txBody>
      </p:sp>
      <p:sp>
        <p:nvSpPr>
          <p:cNvPr id="261124" name="Text Box 4"/>
          <p:cNvSpPr txBox="1">
            <a:spLocks noChangeArrowheads="1"/>
          </p:cNvSpPr>
          <p:nvPr/>
        </p:nvSpPr>
        <p:spPr bwMode="auto">
          <a:xfrm>
            <a:off x="990600" y="5456238"/>
            <a:ext cx="7620000" cy="639762"/>
          </a:xfrm>
          <a:prstGeom prst="rect">
            <a:avLst/>
          </a:prstGeom>
          <a:noFill/>
          <a:ln w="9525">
            <a:noFill/>
            <a:miter lim="800000"/>
            <a:headEnd/>
            <a:tailEnd/>
          </a:ln>
          <a:effectLst/>
        </p:spPr>
        <p:txBody>
          <a:bodyPr>
            <a:spAutoFit/>
          </a:bodyPr>
          <a:lstStyle/>
          <a:p>
            <a:r>
              <a:rPr lang="en-US" sz="1200" b="1" dirty="0">
                <a:latin typeface="Courier New" pitchFamily="49" charset="0"/>
              </a:rPr>
              <a:t>S1: UTEP                     S1: UTEP                     S1: UTEP</a:t>
            </a:r>
          </a:p>
          <a:p>
            <a:r>
              <a:rPr lang="en-US" sz="1200" b="1" dirty="0">
                <a:latin typeface="Courier New" pitchFamily="49" charset="0"/>
              </a:rPr>
              <a:t>S2: USGS                     S2: </a:t>
            </a:r>
            <a:r>
              <a:rPr lang="en-US" sz="1200" b="1" dirty="0" err="1">
                <a:latin typeface="Courier New" pitchFamily="49" charset="0"/>
              </a:rPr>
              <a:t>da</a:t>
            </a:r>
            <a:r>
              <a:rPr lang="en-US" sz="1200" b="1" dirty="0">
                <a:latin typeface="Courier New" pitchFamily="49" charset="0"/>
              </a:rPr>
              <a:t> Silva Data            S2: USGS</a:t>
            </a:r>
          </a:p>
          <a:p>
            <a:r>
              <a:rPr lang="en-US" sz="1200" b="1" dirty="0">
                <a:latin typeface="Courier New" pitchFamily="49" charset="0"/>
              </a:rPr>
              <a:t>S3: </a:t>
            </a:r>
            <a:r>
              <a:rPr lang="en-US" sz="1200" b="1" dirty="0" err="1">
                <a:latin typeface="Courier New" pitchFamily="49" charset="0"/>
              </a:rPr>
              <a:t>da</a:t>
            </a:r>
            <a:r>
              <a:rPr lang="en-US" sz="1200" b="1" dirty="0">
                <a:latin typeface="Courier New" pitchFamily="49" charset="0"/>
              </a:rPr>
              <a:t> Silva Data</a:t>
            </a:r>
            <a:r>
              <a:rPr lang="en-US" sz="1000" dirty="0">
                <a:solidFill>
                  <a:srgbClr val="800000"/>
                </a:solidFill>
              </a:rPr>
              <a:t>        </a:t>
            </a:r>
          </a:p>
        </p:txBody>
      </p:sp>
      <p:pic>
        <p:nvPicPr>
          <p:cNvPr id="261125" name="Picture 5"/>
          <p:cNvPicPr>
            <a:picLocks noGrp="1" noChangeAspect="1" noChangeArrowheads="1"/>
          </p:cNvPicPr>
          <p:nvPr>
            <p:ph sz="half" idx="1"/>
          </p:nvPr>
        </p:nvPicPr>
        <p:blipFill>
          <a:blip r:embed="rId2" cstate="print"/>
          <a:srcRect/>
          <a:stretch>
            <a:fillRect/>
          </a:stretch>
        </p:blipFill>
        <p:spPr>
          <a:xfrm>
            <a:off x="0" y="0"/>
            <a:ext cx="9144000" cy="6858000"/>
          </a:xfrm>
          <a:noFill/>
          <a:ln/>
        </p:spPr>
      </p:pic>
      <p:sp>
        <p:nvSpPr>
          <p:cNvPr id="261126" name="AutoShape 6"/>
          <p:cNvSpPr>
            <a:spLocks noChangeArrowheads="1"/>
          </p:cNvSpPr>
          <p:nvPr/>
        </p:nvSpPr>
        <p:spPr bwMode="auto">
          <a:xfrm rot="1519181">
            <a:off x="8001000" y="2376488"/>
            <a:ext cx="485775" cy="747712"/>
          </a:xfrm>
          <a:prstGeom prst="downArrow">
            <a:avLst>
              <a:gd name="adj1" fmla="val 50000"/>
              <a:gd name="adj2" fmla="val 38480"/>
            </a:avLst>
          </a:prstGeom>
          <a:solidFill>
            <a:srgbClr val="008000"/>
          </a:solidFill>
          <a:ln w="9525">
            <a:solidFill>
              <a:schemeClr val="tx1"/>
            </a:solidFill>
            <a:miter lim="800000"/>
            <a:headEnd/>
            <a:tailEnd/>
          </a:ln>
          <a:effectLst/>
        </p:spPr>
        <p:txBody>
          <a:bodyPr vert="eaVert" wrap="none" anchor="ctr"/>
          <a:lstStyle/>
          <a:p>
            <a:endParaRPr lang="en-US"/>
          </a:p>
        </p:txBody>
      </p:sp>
      <p:pic>
        <p:nvPicPr>
          <p:cNvPr id="261127" name="Picture 7"/>
          <p:cNvPicPr>
            <a:picLocks noGrp="1" noChangeAspect="1" noChangeArrowheads="1"/>
          </p:cNvPicPr>
          <p:nvPr>
            <p:ph sz="half" idx="2"/>
          </p:nvPr>
        </p:nvPicPr>
        <p:blipFill>
          <a:blip r:embed="rId3" cstate="print"/>
          <a:srcRect/>
          <a:stretch>
            <a:fillRect/>
          </a:stretch>
        </p:blipFill>
        <p:spPr>
          <a:xfrm>
            <a:off x="5105400" y="2709863"/>
            <a:ext cx="4038600" cy="4148137"/>
          </a:xfrm>
          <a:noFill/>
          <a:ln/>
        </p:spPr>
      </p:pic>
      <p:sp>
        <p:nvSpPr>
          <p:cNvPr id="261128" name="AutoShape 8"/>
          <p:cNvSpPr>
            <a:spLocks noChangeArrowheads="1"/>
          </p:cNvSpPr>
          <p:nvPr/>
        </p:nvSpPr>
        <p:spPr bwMode="auto">
          <a:xfrm rot="1519181">
            <a:off x="6324600" y="5943600"/>
            <a:ext cx="485775" cy="747713"/>
          </a:xfrm>
          <a:prstGeom prst="downArrow">
            <a:avLst>
              <a:gd name="adj1" fmla="val 50000"/>
              <a:gd name="adj2" fmla="val 38480"/>
            </a:avLst>
          </a:prstGeom>
          <a:solidFill>
            <a:srgbClr val="008000"/>
          </a:solidFill>
          <a:ln w="9525">
            <a:solidFill>
              <a:schemeClr val="tx1"/>
            </a:solidFill>
            <a:miter lim="800000"/>
            <a:headEnd/>
            <a:tailEnd/>
          </a:ln>
          <a:effectLst/>
        </p:spPr>
        <p:txBody>
          <a:bodyPr vert="eaVert" wrap="none" anchor="ctr"/>
          <a:lstStyle/>
          <a:p>
            <a:endParaRPr lang="en-US"/>
          </a:p>
        </p:txBody>
      </p:sp>
      <p:sp>
        <p:nvSpPr>
          <p:cNvPr id="261129" name="AutoShape 9"/>
          <p:cNvSpPr>
            <a:spLocks noChangeArrowheads="1"/>
          </p:cNvSpPr>
          <p:nvPr/>
        </p:nvSpPr>
        <p:spPr bwMode="auto">
          <a:xfrm rot="1519181">
            <a:off x="2133600" y="2362200"/>
            <a:ext cx="485775" cy="747713"/>
          </a:xfrm>
          <a:prstGeom prst="downArrow">
            <a:avLst>
              <a:gd name="adj1" fmla="val 50000"/>
              <a:gd name="adj2" fmla="val 38480"/>
            </a:avLst>
          </a:prstGeom>
          <a:solidFill>
            <a:srgbClr val="008000"/>
          </a:solidFill>
          <a:ln w="9525">
            <a:solidFill>
              <a:schemeClr val="tx1"/>
            </a:solidFill>
            <a:miter lim="800000"/>
            <a:headEnd/>
            <a:tailEnd/>
          </a:ln>
          <a:effectLst/>
        </p:spPr>
        <p:txBody>
          <a:bodyPr vert="eaVert" wrap="none" anchor="ctr"/>
          <a:lstStyle/>
          <a:p>
            <a:endParaRPr lang="en-US"/>
          </a:p>
        </p:txBody>
      </p:sp>
      <p:pic>
        <p:nvPicPr>
          <p:cNvPr id="261130" name="Picture 10"/>
          <p:cNvPicPr>
            <a:picLocks noChangeAspect="1" noChangeArrowheads="1"/>
          </p:cNvPicPr>
          <p:nvPr/>
        </p:nvPicPr>
        <p:blipFill>
          <a:blip r:embed="rId4" cstate="print"/>
          <a:srcRect/>
          <a:stretch>
            <a:fillRect/>
          </a:stretch>
        </p:blipFill>
        <p:spPr bwMode="auto">
          <a:xfrm>
            <a:off x="5135563" y="2667000"/>
            <a:ext cx="4008437" cy="4191000"/>
          </a:xfrm>
          <a:prstGeom prst="rect">
            <a:avLst/>
          </a:prstGeom>
          <a:noFill/>
          <a:ln w="9525">
            <a:noFill/>
            <a:miter lim="800000"/>
            <a:headEnd/>
            <a:tailEnd/>
          </a:ln>
          <a:effectLst/>
        </p:spPr>
      </p:pic>
      <p:grpSp>
        <p:nvGrpSpPr>
          <p:cNvPr id="2" name="Group 11"/>
          <p:cNvGrpSpPr>
            <a:grpSpLocks/>
          </p:cNvGrpSpPr>
          <p:nvPr/>
        </p:nvGrpSpPr>
        <p:grpSpPr bwMode="auto">
          <a:xfrm>
            <a:off x="6400800" y="2719388"/>
            <a:ext cx="1828800" cy="3529012"/>
            <a:chOff x="4224" y="2049"/>
            <a:chExt cx="1152" cy="2223"/>
          </a:xfrm>
        </p:grpSpPr>
        <p:sp>
          <p:nvSpPr>
            <p:cNvPr id="261132" name="Oval 12"/>
            <p:cNvSpPr>
              <a:spLocks noChangeArrowheads="1"/>
            </p:cNvSpPr>
            <p:nvPr/>
          </p:nvSpPr>
          <p:spPr bwMode="auto">
            <a:xfrm>
              <a:off x="4416" y="2304"/>
              <a:ext cx="864" cy="1968"/>
            </a:xfrm>
            <a:prstGeom prst="ellipse">
              <a:avLst/>
            </a:prstGeom>
            <a:noFill/>
            <a:ln w="38100">
              <a:solidFill>
                <a:srgbClr val="008000"/>
              </a:solidFill>
              <a:prstDash val="dash"/>
              <a:round/>
              <a:headEnd/>
              <a:tailEnd/>
            </a:ln>
            <a:effectLst/>
          </p:spPr>
          <p:txBody>
            <a:bodyPr wrap="none" anchor="ctr"/>
            <a:lstStyle/>
            <a:p>
              <a:endParaRPr lang="en-US"/>
            </a:p>
          </p:txBody>
        </p:sp>
        <p:sp>
          <p:nvSpPr>
            <p:cNvPr id="261133" name="Text Box 13"/>
            <p:cNvSpPr txBox="1">
              <a:spLocks noChangeArrowheads="1"/>
            </p:cNvSpPr>
            <p:nvPr/>
          </p:nvSpPr>
          <p:spPr bwMode="auto">
            <a:xfrm>
              <a:off x="4224" y="2049"/>
              <a:ext cx="1152" cy="255"/>
            </a:xfrm>
            <a:prstGeom prst="rect">
              <a:avLst/>
            </a:prstGeom>
            <a:solidFill>
              <a:srgbClr val="FFFF99"/>
            </a:solidFill>
            <a:ln w="38100">
              <a:solidFill>
                <a:srgbClr val="008000"/>
              </a:solidFill>
              <a:miter lim="800000"/>
              <a:headEnd/>
              <a:tailEnd/>
            </a:ln>
            <a:effectLst/>
          </p:spPr>
          <p:txBody>
            <a:bodyPr>
              <a:spAutoFit/>
            </a:bodyPr>
            <a:lstStyle/>
            <a:p>
              <a:pPr algn="ctr"/>
              <a:r>
                <a:rPr lang="en-US">
                  <a:solidFill>
                    <a:srgbClr val="009900"/>
                  </a:solidFill>
                </a:rPr>
                <a:t>No variance!</a:t>
              </a:r>
            </a:p>
          </p:txBody>
        </p:sp>
      </p:grpSp>
      <p:pic>
        <p:nvPicPr>
          <p:cNvPr id="261134" name="Picture 14"/>
          <p:cNvPicPr>
            <a:picLocks noChangeAspect="1" noChangeArrowheads="1"/>
          </p:cNvPicPr>
          <p:nvPr/>
        </p:nvPicPr>
        <p:blipFill>
          <a:blip r:embed="rId5" cstate="print"/>
          <a:srcRect/>
          <a:stretch>
            <a:fillRect/>
          </a:stretch>
        </p:blipFill>
        <p:spPr bwMode="auto">
          <a:xfrm>
            <a:off x="990600" y="2667000"/>
            <a:ext cx="4038600" cy="4191000"/>
          </a:xfrm>
          <a:prstGeom prst="rect">
            <a:avLst/>
          </a:prstGeom>
          <a:noFill/>
          <a:ln w="9525">
            <a:noFill/>
            <a:miter lim="800000"/>
            <a:headEnd/>
            <a:tailEnd/>
          </a:ln>
          <a:effectLst/>
        </p:spPr>
      </p:pic>
      <p:sp>
        <p:nvSpPr>
          <p:cNvPr id="261135" name="AutoShape 15"/>
          <p:cNvSpPr>
            <a:spLocks noChangeArrowheads="1"/>
          </p:cNvSpPr>
          <p:nvPr/>
        </p:nvSpPr>
        <p:spPr bwMode="auto">
          <a:xfrm rot="1519181">
            <a:off x="2133600" y="6110288"/>
            <a:ext cx="485775" cy="747712"/>
          </a:xfrm>
          <a:prstGeom prst="downArrow">
            <a:avLst>
              <a:gd name="adj1" fmla="val 50000"/>
              <a:gd name="adj2" fmla="val 38480"/>
            </a:avLst>
          </a:prstGeom>
          <a:solidFill>
            <a:srgbClr val="008000"/>
          </a:solidFill>
          <a:ln w="9525">
            <a:solidFill>
              <a:schemeClr val="tx1"/>
            </a:solidFill>
            <a:miter lim="800000"/>
            <a:headEnd/>
            <a:tailEnd/>
          </a:ln>
          <a:effectLst/>
        </p:spPr>
        <p:txBody>
          <a:bodyPr vert="eaVert" wrap="none" anchor="ctr"/>
          <a:lstStyle/>
          <a:p>
            <a:endParaRPr lang="en-US"/>
          </a:p>
        </p:txBody>
      </p:sp>
      <p:pic>
        <p:nvPicPr>
          <p:cNvPr id="261136" name="Picture 16"/>
          <p:cNvPicPr>
            <a:picLocks noChangeAspect="1" noChangeArrowheads="1"/>
          </p:cNvPicPr>
          <p:nvPr/>
        </p:nvPicPr>
        <p:blipFill>
          <a:blip r:embed="rId6" cstate="print"/>
          <a:srcRect/>
          <a:stretch>
            <a:fillRect/>
          </a:stretch>
        </p:blipFill>
        <p:spPr bwMode="auto">
          <a:xfrm>
            <a:off x="990600" y="2667000"/>
            <a:ext cx="4038600" cy="4191000"/>
          </a:xfrm>
          <a:prstGeom prst="rect">
            <a:avLst/>
          </a:prstGeom>
          <a:noFill/>
          <a:ln w="9525">
            <a:noFill/>
            <a:miter lim="800000"/>
            <a:headEnd/>
            <a:tailEnd/>
          </a:ln>
          <a:effectLst/>
        </p:spPr>
      </p:pic>
      <p:sp>
        <p:nvSpPr>
          <p:cNvPr id="261140" name="Rectangle 20"/>
          <p:cNvSpPr>
            <a:spLocks noChangeArrowheads="1"/>
          </p:cNvSpPr>
          <p:nvPr/>
        </p:nvSpPr>
        <p:spPr bwMode="auto">
          <a:xfrm>
            <a:off x="2057400" y="3962400"/>
            <a:ext cx="6019800" cy="990600"/>
          </a:xfrm>
          <a:prstGeom prst="rect">
            <a:avLst/>
          </a:prstGeom>
          <a:solidFill>
            <a:srgbClr val="FFFF99"/>
          </a:solidFill>
          <a:ln w="50800">
            <a:solidFill>
              <a:srgbClr val="800000"/>
            </a:solidFill>
            <a:miter lim="800000"/>
            <a:headEnd/>
            <a:tailEnd/>
          </a:ln>
          <a:effectLst/>
        </p:spPr>
        <p:txBody>
          <a:bodyPr wrap="none" lIns="0" tIns="0" rIns="0" bIns="0" anchor="ctr"/>
          <a:lstStyle/>
          <a:p>
            <a:pPr algn="ctr"/>
            <a:r>
              <a:rPr lang="en-US" sz="2400" b="1" dirty="0">
                <a:solidFill>
                  <a:srgbClr val="800000"/>
                </a:solidFill>
              </a:rPr>
              <a:t>We verified our belief by finding a bad </a:t>
            </a:r>
            <a:r>
              <a:rPr lang="en-US" sz="2400" b="1" dirty="0" smtClean="0">
                <a:solidFill>
                  <a:srgbClr val="800000"/>
                </a:solidFill>
              </a:rPr>
              <a:t>source</a:t>
            </a:r>
            <a:endParaRPr lang="en-US" sz="2400" b="1" dirty="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6112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61134"/>
                                        </p:tgtEl>
                                        <p:attrNameLst>
                                          <p:attrName>style.visibility</p:attrName>
                                        </p:attrNameLst>
                                      </p:cBhvr>
                                      <p:to>
                                        <p:strVal val="visible"/>
                                      </p:to>
                                    </p:set>
                                    <p:animEffect transition="in" filter="fade">
                                      <p:cBhvr>
                                        <p:cTn id="10" dur="500"/>
                                        <p:tgtEl>
                                          <p:spTgt spid="261134"/>
                                        </p:tgtEl>
                                      </p:cBhvr>
                                    </p:animEffect>
                                  </p:childTnLst>
                                </p:cTn>
                              </p:par>
                              <p:par>
                                <p:cTn id="11" presetID="10" presetClass="exit" presetSubtype="0" fill="hold" grpId="1" nodeType="withEffect">
                                  <p:stCondLst>
                                    <p:cond delay="0"/>
                                  </p:stCondLst>
                                  <p:childTnLst>
                                    <p:animEffect transition="out" filter="fade">
                                      <p:cBhvr>
                                        <p:cTn id="12" dur="500"/>
                                        <p:tgtEl>
                                          <p:spTgt spid="261129"/>
                                        </p:tgtEl>
                                      </p:cBhvr>
                                    </p:animEffect>
                                    <p:set>
                                      <p:cBhvr>
                                        <p:cTn id="13" dur="1" fill="hold">
                                          <p:stCondLst>
                                            <p:cond delay="499"/>
                                          </p:stCondLst>
                                        </p:cTn>
                                        <p:tgtEl>
                                          <p:spTgt spid="26112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35"/>
                                        </p:tgtEl>
                                        <p:attrNameLst>
                                          <p:attrName>style.visibility</p:attrName>
                                        </p:attrNameLst>
                                      </p:cBhvr>
                                      <p:to>
                                        <p:strVal val="visible"/>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61136"/>
                                        </p:tgtEl>
                                        <p:attrNameLst>
                                          <p:attrName>style.visibility</p:attrName>
                                        </p:attrNameLst>
                                      </p:cBhvr>
                                      <p:to>
                                        <p:strVal val="visible"/>
                                      </p:to>
                                    </p:set>
                                    <p:animEffect transition="in" filter="fade">
                                      <p:cBhvr>
                                        <p:cTn id="21" dur="500"/>
                                        <p:tgtEl>
                                          <p:spTgt spid="26113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61126"/>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261127"/>
                                        </p:tgtEl>
                                        <p:attrNameLst>
                                          <p:attrName>style.visibility</p:attrName>
                                        </p:attrNameLst>
                                      </p:cBhvr>
                                      <p:to>
                                        <p:strVal val="visible"/>
                                      </p:to>
                                    </p:set>
                                    <p:animEffect transition="in" filter="fade">
                                      <p:cBhvr>
                                        <p:cTn id="29" dur="500"/>
                                        <p:tgtEl>
                                          <p:spTgt spid="261127"/>
                                        </p:tgtEl>
                                      </p:cBhvr>
                                    </p:animEffect>
                                  </p:childTnLst>
                                </p:cTn>
                              </p:par>
                              <p:par>
                                <p:cTn id="30" presetID="10" presetClass="exit" presetSubtype="0" fill="hold" grpId="1" nodeType="withEffect">
                                  <p:stCondLst>
                                    <p:cond delay="0"/>
                                  </p:stCondLst>
                                  <p:childTnLst>
                                    <p:animEffect transition="out" filter="fade">
                                      <p:cBhvr>
                                        <p:cTn id="31" dur="500"/>
                                        <p:tgtEl>
                                          <p:spTgt spid="261126"/>
                                        </p:tgtEl>
                                      </p:cBhvr>
                                    </p:animEffect>
                                    <p:set>
                                      <p:cBhvr>
                                        <p:cTn id="32" dur="1" fill="hold">
                                          <p:stCondLst>
                                            <p:cond delay="499"/>
                                          </p:stCondLst>
                                        </p:cTn>
                                        <p:tgtEl>
                                          <p:spTgt spid="2611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8"/>
                                        </p:tgtEl>
                                        <p:attrNameLst>
                                          <p:attrName>style.visibility</p:attrName>
                                        </p:attrNameLst>
                                      </p:cBhvr>
                                      <p:to>
                                        <p:strVal val="visible"/>
                                      </p:to>
                                    </p:set>
                                  </p:child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261130"/>
                                        </p:tgtEl>
                                        <p:attrNameLst>
                                          <p:attrName>style.visibility</p:attrName>
                                        </p:attrNameLst>
                                      </p:cBhvr>
                                      <p:to>
                                        <p:strVal val="visible"/>
                                      </p:to>
                                    </p:set>
                                    <p:animEffect transition="in" filter="fade">
                                      <p:cBhvr>
                                        <p:cTn id="40" dur="500"/>
                                        <p:tgtEl>
                                          <p:spTgt spid="261130"/>
                                        </p:tgtEl>
                                      </p:cBhvr>
                                    </p:animEffect>
                                  </p:childTnLst>
                                </p:cTn>
                              </p:par>
                              <p:par>
                                <p:cTn id="41" presetID="10" presetClass="exit" presetSubtype="0" fill="hold" grpId="1" nodeType="withEffect">
                                  <p:stCondLst>
                                    <p:cond delay="0"/>
                                  </p:stCondLst>
                                  <p:childTnLst>
                                    <p:animEffect transition="out" filter="fade">
                                      <p:cBhvr>
                                        <p:cTn id="42" dur="500"/>
                                        <p:tgtEl>
                                          <p:spTgt spid="261128"/>
                                        </p:tgtEl>
                                      </p:cBhvr>
                                    </p:animEffect>
                                    <p:set>
                                      <p:cBhvr>
                                        <p:cTn id="43" dur="1" fill="hold">
                                          <p:stCondLst>
                                            <p:cond delay="499"/>
                                          </p:stCondLst>
                                        </p:cTn>
                                        <p:tgtEl>
                                          <p:spTgt spid="26112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61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animBg="1"/>
      <p:bldP spid="261126" grpId="1" animBg="1"/>
      <p:bldP spid="261128" grpId="0" animBg="1"/>
      <p:bldP spid="261128" grpId="1" animBg="1"/>
      <p:bldP spid="261129" grpId="0" animBg="1"/>
      <p:bldP spid="261129" grpId="1" animBg="1"/>
      <p:bldP spid="261135" grpId="0" animBg="1"/>
      <p:bldP spid="2611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0"/>
            <a:ext cx="8229600" cy="1143000"/>
          </a:xfrm>
        </p:spPr>
        <p:txBody>
          <a:bodyPr>
            <a:normAutofit fontScale="90000"/>
          </a:bodyPr>
          <a:lstStyle/>
          <a:p>
            <a:r>
              <a:rPr lang="en-US" dirty="0" smtClean="0"/>
              <a:t>Identifying products derived from sensors, services, data</a:t>
            </a:r>
            <a:endParaRPr lang="en-US" dirty="0"/>
          </a:p>
        </p:txBody>
      </p:sp>
      <p:sp>
        <p:nvSpPr>
          <p:cNvPr id="6" name="Content Placeholder 5"/>
          <p:cNvSpPr>
            <a:spLocks noGrp="1"/>
          </p:cNvSpPr>
          <p:nvPr>
            <p:ph idx="1"/>
          </p:nvPr>
        </p:nvSpPr>
        <p:spPr>
          <a:xfrm>
            <a:off x="228600" y="1371600"/>
            <a:ext cx="8382000" cy="1295401"/>
          </a:xfrm>
        </p:spPr>
        <p:txBody>
          <a:bodyPr>
            <a:normAutofit fontScale="92500" lnSpcReduction="10000"/>
          </a:bodyPr>
          <a:lstStyle/>
          <a:p>
            <a:pPr>
              <a:buNone/>
            </a:pPr>
            <a:r>
              <a:rPr lang="en-US" sz="3000" dirty="0" smtClean="0"/>
              <a:t>A provenance query:</a:t>
            </a:r>
          </a:p>
          <a:p>
            <a:pPr lvl="1"/>
            <a:r>
              <a:rPr lang="en-US" sz="2600" b="1" dirty="0" smtClean="0">
                <a:solidFill>
                  <a:srgbClr val="C00000"/>
                </a:solidFill>
              </a:rPr>
              <a:t>How many different data product types can be generated from the ACOS CHIP instrument?</a:t>
            </a:r>
            <a:endParaRPr lang="en-US" b="1" dirty="0" smtClean="0">
              <a:solidFill>
                <a:srgbClr val="C00000"/>
              </a:solidFill>
            </a:endParaRPr>
          </a:p>
        </p:txBody>
      </p:sp>
      <p:pic>
        <p:nvPicPr>
          <p:cNvPr id="7" name="Picture 3"/>
          <p:cNvPicPr>
            <a:picLocks noChangeAspect="1" noChangeArrowheads="1"/>
          </p:cNvPicPr>
          <p:nvPr/>
        </p:nvPicPr>
        <p:blipFill>
          <a:blip r:embed="rId2" cstate="print"/>
          <a:srcRect/>
          <a:stretch>
            <a:fillRect/>
          </a:stretch>
        </p:blipFill>
        <p:spPr bwMode="auto">
          <a:xfrm>
            <a:off x="3733800" y="2819400"/>
            <a:ext cx="933061" cy="1143000"/>
          </a:xfrm>
          <a:prstGeom prst="rect">
            <a:avLst/>
          </a:prstGeom>
          <a:noFill/>
          <a:ln w="9525">
            <a:noFill/>
            <a:miter lim="800000"/>
            <a:headEnd/>
            <a:tailEnd/>
          </a:ln>
        </p:spPr>
      </p:pic>
      <p:pic>
        <p:nvPicPr>
          <p:cNvPr id="8" name="Picture 20"/>
          <p:cNvPicPr>
            <a:picLocks noChangeAspect="1" noChangeArrowheads="1"/>
          </p:cNvPicPr>
          <p:nvPr/>
        </p:nvPicPr>
        <p:blipFill>
          <a:blip r:embed="rId3" cstate="print"/>
          <a:srcRect/>
          <a:stretch>
            <a:fillRect/>
          </a:stretch>
        </p:blipFill>
        <p:spPr bwMode="auto">
          <a:xfrm>
            <a:off x="4800600" y="2819400"/>
            <a:ext cx="1066800" cy="1105592"/>
          </a:xfrm>
          <a:prstGeom prst="rect">
            <a:avLst/>
          </a:prstGeom>
          <a:noFill/>
          <a:ln w="9525">
            <a:noFill/>
            <a:miter lim="800000"/>
            <a:headEnd/>
            <a:tailEnd/>
          </a:ln>
        </p:spPr>
      </p:pic>
      <p:pic>
        <p:nvPicPr>
          <p:cNvPr id="269314" name="Picture 2"/>
          <p:cNvPicPr>
            <a:picLocks noChangeAspect="1" noChangeArrowheads="1"/>
          </p:cNvPicPr>
          <p:nvPr/>
        </p:nvPicPr>
        <p:blipFill>
          <a:blip r:embed="rId4" cstate="print"/>
          <a:srcRect/>
          <a:stretch>
            <a:fillRect/>
          </a:stretch>
        </p:blipFill>
        <p:spPr bwMode="auto">
          <a:xfrm>
            <a:off x="5969977" y="2819400"/>
            <a:ext cx="3174023" cy="1085850"/>
          </a:xfrm>
          <a:prstGeom prst="rect">
            <a:avLst/>
          </a:prstGeom>
          <a:noFill/>
          <a:ln w="9525">
            <a:noFill/>
            <a:miter lim="800000"/>
            <a:headEnd/>
            <a:tailEnd/>
          </a:ln>
        </p:spPr>
      </p:pic>
      <p:pic>
        <p:nvPicPr>
          <p:cNvPr id="269315" name="Picture 3"/>
          <p:cNvPicPr>
            <a:picLocks noChangeAspect="1" noChangeArrowheads="1"/>
          </p:cNvPicPr>
          <p:nvPr/>
        </p:nvPicPr>
        <p:blipFill>
          <a:blip r:embed="rId5" cstate="print"/>
          <a:srcRect/>
          <a:stretch>
            <a:fillRect/>
          </a:stretch>
        </p:blipFill>
        <p:spPr bwMode="auto">
          <a:xfrm>
            <a:off x="1981200" y="2819400"/>
            <a:ext cx="1687000" cy="1128712"/>
          </a:xfrm>
          <a:prstGeom prst="rect">
            <a:avLst/>
          </a:prstGeom>
          <a:noFill/>
          <a:ln w="9525">
            <a:noFill/>
            <a:miter lim="800000"/>
            <a:headEnd/>
            <a:tailEnd/>
          </a:ln>
        </p:spPr>
      </p:pic>
      <p:sp>
        <p:nvSpPr>
          <p:cNvPr id="10" name="Content Placeholder 5"/>
          <p:cNvSpPr txBox="1">
            <a:spLocks/>
          </p:cNvSpPr>
          <p:nvPr/>
        </p:nvSpPr>
        <p:spPr>
          <a:xfrm>
            <a:off x="228600" y="3962400"/>
            <a:ext cx="8610600" cy="2895600"/>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Othe</a:t>
            </a:r>
            <a:r>
              <a:rPr lang="en-US" sz="3200" noProof="0" dirty="0" smtClean="0"/>
              <a:t>r provenance queries: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800100" lvl="1" indent="-342900">
              <a:spcBef>
                <a:spcPct val="20000"/>
              </a:spcBef>
              <a:buFont typeface="Arial" pitchFamily="34" charset="0"/>
              <a:buChar char="•"/>
            </a:pPr>
            <a:r>
              <a:rPr lang="en-US" sz="2600" b="1" dirty="0" smtClean="0">
                <a:solidFill>
                  <a:srgbClr val="C00000"/>
                </a:solidFill>
              </a:rPr>
              <a:t>How many products at my organization and elsewhere have been affected by this incorrect calibration image? </a:t>
            </a:r>
          </a:p>
          <a:p>
            <a:pPr marL="800100" lvl="1" indent="-342900">
              <a:spcBef>
                <a:spcPct val="20000"/>
              </a:spcBef>
              <a:buFont typeface="Arial" pitchFamily="34" charset="0"/>
              <a:buChar char="•"/>
            </a:pPr>
            <a:r>
              <a:rPr lang="en-US" sz="2600" b="1" dirty="0" smtClean="0">
                <a:solidFill>
                  <a:srgbClr val="C00000"/>
                </a:solidFill>
              </a:rPr>
              <a:t>How many products have been affected by this faulty sensor? </a:t>
            </a:r>
          </a:p>
          <a:p>
            <a:pPr marL="800100" lvl="1" indent="-342900">
              <a:spcBef>
                <a:spcPct val="20000"/>
              </a:spcBef>
              <a:buFont typeface="Arial" pitchFamily="34" charset="0"/>
              <a:buChar char="•"/>
            </a:pPr>
            <a:r>
              <a:rPr lang="en-US" sz="2600" b="1" dirty="0" smtClean="0">
                <a:solidFill>
                  <a:srgbClr val="C00000"/>
                </a:solidFill>
              </a:rPr>
              <a:t>Which products have been affected by this faulty sensor?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810000" y="5562600"/>
            <a:ext cx="1524000" cy="10668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 and product attribution</a:t>
            </a:r>
            <a:endParaRPr lang="en-US" sz="2000" b="1" dirty="0">
              <a:solidFill>
                <a:schemeClr val="bg1">
                  <a:lumMod val="50000"/>
                </a:schemeClr>
              </a:solidFill>
            </a:endParaRPr>
          </a:p>
        </p:txBody>
      </p:sp>
      <p:sp>
        <p:nvSpPr>
          <p:cNvPr id="18" name="Rounded Rectangle 17"/>
          <p:cNvSpPr/>
          <p:nvPr/>
        </p:nvSpPr>
        <p:spPr>
          <a:xfrm>
            <a:off x="2057400" y="5562600"/>
            <a:ext cx="1676400" cy="10668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 and product acceptance</a:t>
            </a:r>
            <a:endParaRPr lang="en-US" sz="2000" b="1" dirty="0">
              <a:solidFill>
                <a:schemeClr val="bg1">
                  <a:lumMod val="50000"/>
                </a:schemeClr>
              </a:solidFill>
            </a:endParaRPr>
          </a:p>
        </p:txBody>
      </p:sp>
      <p:sp>
        <p:nvSpPr>
          <p:cNvPr id="17" name="Rounded Rectangle 16"/>
          <p:cNvSpPr/>
          <p:nvPr/>
        </p:nvSpPr>
        <p:spPr>
          <a:xfrm>
            <a:off x="609600" y="5562600"/>
            <a:ext cx="1371600" cy="10668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a:t>
            </a:r>
          </a:p>
          <a:p>
            <a:pPr algn="ctr"/>
            <a:r>
              <a:rPr lang="en-US" sz="2000" b="1" dirty="0" err="1" smtClean="0">
                <a:solidFill>
                  <a:schemeClr val="bg1">
                    <a:lumMod val="50000"/>
                  </a:schemeClr>
                </a:solidFill>
              </a:rPr>
              <a:t>curation</a:t>
            </a:r>
            <a:endParaRPr lang="en-US" sz="2000" b="1" dirty="0">
              <a:solidFill>
                <a:schemeClr val="bg1">
                  <a:lumMod val="50000"/>
                </a:schemeClr>
              </a:solidFill>
            </a:endParaRPr>
          </a:p>
        </p:txBody>
      </p:sp>
      <p:sp>
        <p:nvSpPr>
          <p:cNvPr id="16" name="Rounded Rectangle 15"/>
          <p:cNvSpPr/>
          <p:nvPr/>
        </p:nvSpPr>
        <p:spPr>
          <a:xfrm>
            <a:off x="5181600" y="5029200"/>
            <a:ext cx="3276600" cy="6096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Product derivation understanding</a:t>
            </a:r>
            <a:endParaRPr lang="en-US" sz="2000" b="1" dirty="0">
              <a:solidFill>
                <a:schemeClr val="bg1">
                  <a:lumMod val="50000"/>
                </a:schemeClr>
              </a:solidFill>
            </a:endParaRPr>
          </a:p>
        </p:txBody>
      </p:sp>
      <p:sp>
        <p:nvSpPr>
          <p:cNvPr id="15" name="Rounded Rectangle 14"/>
          <p:cNvSpPr/>
          <p:nvPr/>
        </p:nvSpPr>
        <p:spPr>
          <a:xfrm>
            <a:off x="5181600" y="4343400"/>
            <a:ext cx="3276600" cy="6096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 and product</a:t>
            </a:r>
          </a:p>
          <a:p>
            <a:pPr algn="ctr"/>
            <a:r>
              <a:rPr lang="en-US" sz="2000" b="1" dirty="0" smtClean="0">
                <a:solidFill>
                  <a:schemeClr val="bg1">
                    <a:lumMod val="50000"/>
                  </a:schemeClr>
                </a:solidFill>
              </a:rPr>
              <a:t>discovery/reuse</a:t>
            </a:r>
            <a:endParaRPr lang="en-US" sz="2000" b="1" dirty="0">
              <a:solidFill>
                <a:schemeClr val="bg1">
                  <a:lumMod val="50000"/>
                </a:schemeClr>
              </a:solidFill>
            </a:endParaRPr>
          </a:p>
        </p:txBody>
      </p:sp>
      <p:sp>
        <p:nvSpPr>
          <p:cNvPr id="14" name="Rounded Rectangle 13"/>
          <p:cNvSpPr/>
          <p:nvPr/>
        </p:nvSpPr>
        <p:spPr>
          <a:xfrm>
            <a:off x="5181600" y="3276600"/>
            <a:ext cx="3276600" cy="9906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lumMod val="50000"/>
                  </a:schemeClr>
                </a:solidFill>
              </a:rPr>
              <a:t>Process </a:t>
            </a:r>
          </a:p>
          <a:p>
            <a:pPr algn="ctr"/>
            <a:r>
              <a:rPr lang="en-US" sz="2400" b="1" dirty="0" smtClean="0">
                <a:solidFill>
                  <a:schemeClr val="bg1">
                    <a:lumMod val="50000"/>
                  </a:schemeClr>
                </a:solidFill>
              </a:rPr>
              <a:t>automation</a:t>
            </a:r>
            <a:endParaRPr lang="en-US" sz="2400" b="1" dirty="0">
              <a:solidFill>
                <a:schemeClr val="bg1">
                  <a:lumMod val="50000"/>
                </a:schemeClr>
              </a:solidFill>
            </a:endParaRPr>
          </a:p>
        </p:txBody>
      </p:sp>
      <p:sp>
        <p:nvSpPr>
          <p:cNvPr id="13" name="Rounded Rectangle 12"/>
          <p:cNvSpPr/>
          <p:nvPr/>
        </p:nvSpPr>
        <p:spPr>
          <a:xfrm>
            <a:off x="5105400" y="2590800"/>
            <a:ext cx="3352800" cy="6096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lumOff val="50000"/>
                  </a:schemeClr>
                </a:solidFill>
              </a:rPr>
              <a:t>Process </a:t>
            </a:r>
          </a:p>
          <a:p>
            <a:pPr algn="ctr"/>
            <a:r>
              <a:rPr lang="en-US" sz="2000" b="1" dirty="0" smtClean="0">
                <a:solidFill>
                  <a:schemeClr val="tx1">
                    <a:lumMod val="50000"/>
                    <a:lumOff val="50000"/>
                  </a:schemeClr>
                </a:solidFill>
              </a:rPr>
              <a:t>understanding</a:t>
            </a:r>
            <a:endParaRPr lang="en-US" sz="2000" b="1" dirty="0">
              <a:solidFill>
                <a:schemeClr val="tx1">
                  <a:lumMod val="50000"/>
                  <a:lumOff val="50000"/>
                </a:schemeClr>
              </a:solidFill>
            </a:endParaRPr>
          </a:p>
        </p:txBody>
      </p:sp>
      <p:sp>
        <p:nvSpPr>
          <p:cNvPr id="12" name="Rounded Rectangle 11"/>
          <p:cNvSpPr/>
          <p:nvPr/>
        </p:nvSpPr>
        <p:spPr>
          <a:xfrm>
            <a:off x="5105400" y="1219200"/>
            <a:ext cx="3352800" cy="12954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lumMod val="50000"/>
                  </a:schemeClr>
                </a:solidFill>
              </a:rPr>
              <a:t>Information</a:t>
            </a:r>
          </a:p>
          <a:p>
            <a:pPr algn="ctr"/>
            <a:r>
              <a:rPr lang="en-US" sz="2400" b="1" dirty="0" smtClean="0">
                <a:solidFill>
                  <a:schemeClr val="bg1">
                    <a:lumMod val="50000"/>
                  </a:schemeClr>
                </a:solidFill>
              </a:rPr>
              <a:t>integration</a:t>
            </a:r>
            <a:endParaRPr lang="en-US" sz="2400" b="1" dirty="0">
              <a:solidFill>
                <a:schemeClr val="bg1">
                  <a:lumMod val="50000"/>
                </a:schemeClr>
              </a:solidFill>
            </a:endParaRPr>
          </a:p>
        </p:txBody>
      </p:sp>
      <p:sp>
        <p:nvSpPr>
          <p:cNvPr id="2" name="Title 1"/>
          <p:cNvSpPr>
            <a:spLocks noGrp="1"/>
          </p:cNvSpPr>
          <p:nvPr>
            <p:ph type="title"/>
          </p:nvPr>
        </p:nvSpPr>
        <p:spPr>
          <a:xfrm>
            <a:off x="457200" y="0"/>
            <a:ext cx="8229600" cy="1143000"/>
          </a:xfrm>
        </p:spPr>
        <p:txBody>
          <a:bodyPr>
            <a:noAutofit/>
          </a:bodyPr>
          <a:lstStyle/>
          <a:p>
            <a:r>
              <a:rPr lang="en-US" sz="3600" dirty="0" smtClean="0"/>
              <a:t>General-Purpose (Upper-Level) and Domain </a:t>
            </a:r>
            <a:r>
              <a:rPr lang="en-US" sz="3600" dirty="0" err="1" smtClean="0"/>
              <a:t>Ontologies</a:t>
            </a:r>
            <a:r>
              <a:rPr lang="en-US" sz="3600" dirty="0" smtClean="0"/>
              <a:t>, Concrete Workflows</a:t>
            </a:r>
            <a:endParaRPr lang="en-US" sz="3600" dirty="0"/>
          </a:p>
        </p:txBody>
      </p:sp>
      <p:sp>
        <p:nvSpPr>
          <p:cNvPr id="19" name="Rounded Rectangle 18"/>
          <p:cNvSpPr/>
          <p:nvPr/>
        </p:nvSpPr>
        <p:spPr>
          <a:xfrm>
            <a:off x="1981200" y="1828800"/>
            <a:ext cx="3581400" cy="6858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lumMod val="50000"/>
                  </a:schemeClr>
                </a:solidFill>
              </a:rPr>
              <a:t>Domain </a:t>
            </a:r>
            <a:r>
              <a:rPr lang="en-US" sz="2400" b="1" dirty="0" err="1" smtClean="0">
                <a:solidFill>
                  <a:schemeClr val="bg1">
                    <a:lumMod val="50000"/>
                  </a:schemeClr>
                </a:solidFill>
              </a:rPr>
              <a:t>Ontologies</a:t>
            </a:r>
            <a:endParaRPr lang="en-US" sz="2400" b="1" dirty="0">
              <a:solidFill>
                <a:schemeClr val="bg1">
                  <a:lumMod val="50000"/>
                </a:schemeClr>
              </a:solidFill>
            </a:endParaRPr>
          </a:p>
        </p:txBody>
      </p:sp>
      <p:sp>
        <p:nvSpPr>
          <p:cNvPr id="21" name="Rounded Rectangle 20"/>
          <p:cNvSpPr/>
          <p:nvPr/>
        </p:nvSpPr>
        <p:spPr>
          <a:xfrm>
            <a:off x="609600" y="4343400"/>
            <a:ext cx="4953000" cy="1295400"/>
          </a:xfrm>
          <a:prstGeom prst="roundRect">
            <a:avLst>
              <a:gd name="adj" fmla="val 1252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            </a:t>
            </a:r>
            <a:r>
              <a:rPr lang="en-US" sz="3200" b="1" dirty="0" smtClean="0">
                <a:solidFill>
                  <a:schemeClr val="bg1">
                    <a:lumMod val="50000"/>
                  </a:schemeClr>
                </a:solidFill>
              </a:rPr>
              <a:t>Provenance</a:t>
            </a:r>
            <a:endParaRPr lang="en-US" b="1" dirty="0">
              <a:solidFill>
                <a:schemeClr val="bg1">
                  <a:lumMod val="50000"/>
                </a:schemeClr>
              </a:solidFill>
            </a:endParaRPr>
          </a:p>
        </p:txBody>
      </p:sp>
      <p:sp>
        <p:nvSpPr>
          <p:cNvPr id="22" name="Rounded Rectangle 21"/>
          <p:cNvSpPr/>
          <p:nvPr/>
        </p:nvSpPr>
        <p:spPr>
          <a:xfrm>
            <a:off x="609600" y="43434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Data and Products</a:t>
            </a:r>
            <a:endParaRPr lang="en-US" sz="2400" b="1" dirty="0"/>
          </a:p>
        </p:txBody>
      </p:sp>
      <p:sp>
        <p:nvSpPr>
          <p:cNvPr id="23" name="Rounded Rectangle 22"/>
          <p:cNvSpPr/>
          <p:nvPr/>
        </p:nvSpPr>
        <p:spPr>
          <a:xfrm>
            <a:off x="2057400" y="3657600"/>
            <a:ext cx="3505200" cy="60960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Concrete Workflow </a:t>
            </a:r>
          </a:p>
          <a:p>
            <a:pPr algn="ctr"/>
            <a:r>
              <a:rPr lang="en-US" sz="2000" b="1" dirty="0" smtClean="0">
                <a:solidFill>
                  <a:schemeClr val="bg1">
                    <a:lumMod val="50000"/>
                  </a:schemeClr>
                </a:solidFill>
              </a:rPr>
              <a:t>Specification</a:t>
            </a:r>
            <a:endParaRPr lang="en-US" sz="2000" b="1" dirty="0">
              <a:solidFill>
                <a:schemeClr val="bg1">
                  <a:lumMod val="50000"/>
                </a:schemeClr>
              </a:solidFill>
            </a:endParaRPr>
          </a:p>
        </p:txBody>
      </p:sp>
      <p:sp>
        <p:nvSpPr>
          <p:cNvPr id="28" name="Rounded Rectangle 27"/>
          <p:cNvSpPr/>
          <p:nvPr/>
        </p:nvSpPr>
        <p:spPr>
          <a:xfrm>
            <a:off x="609600" y="1219200"/>
            <a:ext cx="4953000" cy="533400"/>
          </a:xfrm>
          <a:prstGeom prst="roundRect">
            <a:avLst>
              <a:gd name="adj" fmla="val 18334"/>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lumMod val="50000"/>
                  </a:schemeClr>
                </a:solidFill>
              </a:rPr>
              <a:t>General-purpose </a:t>
            </a:r>
            <a:r>
              <a:rPr lang="en-US" sz="2400" b="1" dirty="0" err="1" smtClean="0">
                <a:solidFill>
                  <a:schemeClr val="bg1">
                    <a:lumMod val="50000"/>
                  </a:schemeClr>
                </a:solidFill>
              </a:rPr>
              <a:t>ontologies</a:t>
            </a:r>
            <a:endParaRPr lang="en-US" sz="2400" b="1" dirty="0">
              <a:solidFill>
                <a:schemeClr val="bg1">
                  <a:lumMod val="50000"/>
                </a:schemeClr>
              </a:solidFill>
            </a:endParaRPr>
          </a:p>
        </p:txBody>
      </p:sp>
      <p:sp>
        <p:nvSpPr>
          <p:cNvPr id="29" name="Rounded Rectangle 28"/>
          <p:cNvSpPr/>
          <p:nvPr/>
        </p:nvSpPr>
        <p:spPr>
          <a:xfrm>
            <a:off x="5181600" y="3276600"/>
            <a:ext cx="3276600" cy="9906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Process </a:t>
            </a:r>
          </a:p>
          <a:p>
            <a:pPr algn="ctr"/>
            <a:r>
              <a:rPr lang="en-US" sz="2400" b="1" dirty="0" smtClean="0">
                <a:solidFill>
                  <a:schemeClr val="bg1"/>
                </a:solidFill>
              </a:rPr>
              <a:t>automation</a:t>
            </a:r>
            <a:endParaRPr lang="en-US" sz="2400" b="1" dirty="0">
              <a:solidFill>
                <a:schemeClr val="bg1"/>
              </a:solidFill>
            </a:endParaRPr>
          </a:p>
        </p:txBody>
      </p:sp>
      <p:sp>
        <p:nvSpPr>
          <p:cNvPr id="30" name="Rounded Rectangle 29"/>
          <p:cNvSpPr/>
          <p:nvPr/>
        </p:nvSpPr>
        <p:spPr>
          <a:xfrm>
            <a:off x="5105400" y="1219200"/>
            <a:ext cx="3352800" cy="12954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Information</a:t>
            </a:r>
          </a:p>
          <a:p>
            <a:pPr algn="ctr"/>
            <a:r>
              <a:rPr lang="en-US" sz="2400" b="1" dirty="0" smtClean="0">
                <a:solidFill>
                  <a:schemeClr val="bg1"/>
                </a:solidFill>
              </a:rPr>
              <a:t>integration</a:t>
            </a:r>
            <a:endParaRPr lang="en-US" sz="2400" b="1" dirty="0">
              <a:solidFill>
                <a:schemeClr val="bg1"/>
              </a:solidFill>
            </a:endParaRPr>
          </a:p>
        </p:txBody>
      </p:sp>
      <p:sp>
        <p:nvSpPr>
          <p:cNvPr id="31" name="Rounded Rectangle 30"/>
          <p:cNvSpPr/>
          <p:nvPr/>
        </p:nvSpPr>
        <p:spPr>
          <a:xfrm>
            <a:off x="609600" y="1219200"/>
            <a:ext cx="4953000" cy="533400"/>
          </a:xfrm>
          <a:prstGeom prst="roundRect">
            <a:avLst>
              <a:gd name="adj" fmla="val 1833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General-purpose </a:t>
            </a:r>
            <a:r>
              <a:rPr lang="en-US" sz="2400" b="1" dirty="0" err="1" smtClean="0">
                <a:solidFill>
                  <a:schemeClr val="bg1"/>
                </a:solidFill>
              </a:rPr>
              <a:t>ontologies</a:t>
            </a:r>
            <a:endParaRPr lang="en-US" sz="2400" b="1" dirty="0">
              <a:solidFill>
                <a:schemeClr val="bg1"/>
              </a:solidFill>
            </a:endParaRPr>
          </a:p>
        </p:txBody>
      </p:sp>
      <p:sp>
        <p:nvSpPr>
          <p:cNvPr id="32" name="Rounded Rectangle 31"/>
          <p:cNvSpPr/>
          <p:nvPr/>
        </p:nvSpPr>
        <p:spPr>
          <a:xfrm>
            <a:off x="1981200" y="1828800"/>
            <a:ext cx="3581400" cy="685800"/>
          </a:xfrm>
          <a:prstGeom prst="roundRect">
            <a:avLst>
              <a:gd name="adj" fmla="val 1279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Domain </a:t>
            </a:r>
            <a:r>
              <a:rPr lang="en-US" sz="2400" b="1" dirty="0" err="1" smtClean="0">
                <a:solidFill>
                  <a:schemeClr val="bg1"/>
                </a:solidFill>
              </a:rPr>
              <a:t>Ontologies</a:t>
            </a:r>
            <a:endParaRPr lang="en-US" sz="2400" b="1" dirty="0">
              <a:solidFill>
                <a:schemeClr val="bg1"/>
              </a:solidFill>
            </a:endParaRPr>
          </a:p>
        </p:txBody>
      </p:sp>
      <p:sp>
        <p:nvSpPr>
          <p:cNvPr id="33" name="Rounded Rectangle 32"/>
          <p:cNvSpPr/>
          <p:nvPr/>
        </p:nvSpPr>
        <p:spPr>
          <a:xfrm>
            <a:off x="2057400" y="3657600"/>
            <a:ext cx="3505200" cy="6096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Concrete Workflow </a:t>
            </a:r>
          </a:p>
          <a:p>
            <a:pPr algn="ctr"/>
            <a:r>
              <a:rPr lang="en-US" sz="2000" b="1" dirty="0" smtClean="0">
                <a:solidFill>
                  <a:schemeClr val="bg1"/>
                </a:solidFill>
              </a:rPr>
              <a:t>Specification</a:t>
            </a:r>
            <a:endParaRPr lang="en-US" sz="2000" b="1" dirty="0">
              <a:solidFill>
                <a:schemeClr val="bg1"/>
              </a:solidFill>
            </a:endParaRPr>
          </a:p>
        </p:txBody>
      </p:sp>
      <p:sp>
        <p:nvSpPr>
          <p:cNvPr id="26" name="Rounded Rectangle 25"/>
          <p:cNvSpPr/>
          <p:nvPr/>
        </p:nvSpPr>
        <p:spPr>
          <a:xfrm>
            <a:off x="609600" y="18288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a:t>
            </a:r>
          </a:p>
          <a:p>
            <a:pPr algn="ctr"/>
            <a:r>
              <a:rPr lang="en-US" sz="2400" b="1" dirty="0" smtClean="0"/>
              <a:t>Domain</a:t>
            </a:r>
            <a:endParaRPr lang="en-US" sz="2400" b="1" dirty="0"/>
          </a:p>
        </p:txBody>
      </p:sp>
      <p:sp>
        <p:nvSpPr>
          <p:cNvPr id="20" name="Rounded Rectangle 19"/>
          <p:cNvSpPr/>
          <p:nvPr/>
        </p:nvSpPr>
        <p:spPr>
          <a:xfrm>
            <a:off x="2057400" y="2590800"/>
            <a:ext cx="3505200" cy="990600"/>
          </a:xfrm>
          <a:prstGeom prst="roundRect">
            <a:avLst>
              <a:gd name="adj" fmla="val 10509"/>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lumOff val="50000"/>
                  </a:schemeClr>
                </a:solidFill>
              </a:rPr>
              <a:t>Task </a:t>
            </a:r>
            <a:r>
              <a:rPr lang="en-US" sz="2000" b="1" dirty="0" err="1" smtClean="0">
                <a:solidFill>
                  <a:schemeClr val="tx1">
                    <a:lumMod val="50000"/>
                    <a:lumOff val="50000"/>
                  </a:schemeClr>
                </a:solidFill>
              </a:rPr>
              <a:t>Ontologies</a:t>
            </a:r>
            <a:r>
              <a:rPr lang="en-US" sz="2000" b="1" dirty="0" smtClean="0">
                <a:solidFill>
                  <a:schemeClr val="tx1">
                    <a:lumMod val="50000"/>
                    <a:lumOff val="50000"/>
                  </a:schemeClr>
                </a:solidFill>
              </a:rPr>
              <a:t> </a:t>
            </a:r>
          </a:p>
          <a:p>
            <a:pPr algn="ctr"/>
            <a:r>
              <a:rPr lang="en-US" sz="2000" b="1" dirty="0" smtClean="0">
                <a:solidFill>
                  <a:schemeClr val="tx1">
                    <a:lumMod val="50000"/>
                    <a:lumOff val="50000"/>
                  </a:schemeClr>
                </a:solidFill>
              </a:rPr>
              <a:t>(Abstract Workflow </a:t>
            </a:r>
          </a:p>
          <a:p>
            <a:pPr algn="ctr"/>
            <a:r>
              <a:rPr lang="en-US" sz="2000" b="1" dirty="0" smtClean="0">
                <a:solidFill>
                  <a:schemeClr val="tx1">
                    <a:lumMod val="50000"/>
                    <a:lumOff val="50000"/>
                  </a:schemeClr>
                </a:solidFill>
              </a:rPr>
              <a:t>Specification)</a:t>
            </a:r>
          </a:p>
        </p:txBody>
      </p:sp>
      <p:sp>
        <p:nvSpPr>
          <p:cNvPr id="24" name="Rounded Rectangle 23"/>
          <p:cNvSpPr/>
          <p:nvPr/>
        </p:nvSpPr>
        <p:spPr>
          <a:xfrm>
            <a:off x="609600" y="2590800"/>
            <a:ext cx="1752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 Processes</a:t>
            </a:r>
            <a:endParaRPr lang="en-US" sz="2400" b="1" dirty="0"/>
          </a:p>
        </p:txBody>
      </p:sp>
      <p:sp>
        <p:nvSpPr>
          <p:cNvPr id="25" name="Rounded Rectangle 24"/>
          <p:cNvSpPr/>
          <p:nvPr/>
        </p:nvSpPr>
        <p:spPr>
          <a:xfrm>
            <a:off x="609600" y="3429000"/>
            <a:ext cx="1752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 Systems</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dissolve">
                                      <p:cBhvr>
                                        <p:cTn id="13" dur="500"/>
                                        <p:tgtEl>
                                          <p:spTgt spid="3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rrowheads="1"/>
          </p:cNvSpPr>
          <p:nvPr>
            <p:ph type="title"/>
          </p:nvPr>
        </p:nvSpPr>
        <p:spPr>
          <a:xfrm>
            <a:off x="1371600" y="0"/>
            <a:ext cx="6705600" cy="1371600"/>
          </a:xfrm>
        </p:spPr>
        <p:txBody>
          <a:bodyPr>
            <a:normAutofit/>
          </a:bodyPr>
          <a:lstStyle/>
          <a:p>
            <a:r>
              <a:rPr lang="en-US" dirty="0"/>
              <a:t>What is an Ontology</a:t>
            </a:r>
            <a:r>
              <a:rPr lang="en-US" dirty="0" smtClean="0"/>
              <a:t>?</a:t>
            </a:r>
            <a:br>
              <a:rPr lang="en-US" dirty="0" smtClean="0"/>
            </a:br>
            <a:r>
              <a:rPr lang="en-US" sz="2400" dirty="0" smtClean="0"/>
              <a:t>(Slide from Deborah </a:t>
            </a:r>
            <a:r>
              <a:rPr lang="en-US" sz="2400" dirty="0" err="1" smtClean="0"/>
              <a:t>McGuinness</a:t>
            </a:r>
            <a:r>
              <a:rPr lang="en-US" sz="2400" dirty="0" smtClean="0"/>
              <a:t>)</a:t>
            </a:r>
            <a:endParaRPr lang="en-US" dirty="0"/>
          </a:p>
        </p:txBody>
      </p:sp>
      <p:sp>
        <p:nvSpPr>
          <p:cNvPr id="380931" name="Line 3"/>
          <p:cNvSpPr>
            <a:spLocks noChangeShapeType="1"/>
          </p:cNvSpPr>
          <p:nvPr/>
        </p:nvSpPr>
        <p:spPr bwMode="auto">
          <a:xfrm>
            <a:off x="0" y="3429000"/>
            <a:ext cx="1371600" cy="0"/>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380932" name="Line 4"/>
          <p:cNvSpPr>
            <a:spLocks noChangeShapeType="1"/>
          </p:cNvSpPr>
          <p:nvPr/>
        </p:nvSpPr>
        <p:spPr bwMode="auto">
          <a:xfrm>
            <a:off x="1371600" y="3429000"/>
            <a:ext cx="1066800" cy="0"/>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380933" name="Line 5"/>
          <p:cNvSpPr>
            <a:spLocks noChangeShapeType="1"/>
          </p:cNvSpPr>
          <p:nvPr/>
        </p:nvSpPr>
        <p:spPr bwMode="auto">
          <a:xfrm>
            <a:off x="2438400" y="3429000"/>
            <a:ext cx="1600200" cy="0"/>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380934" name="Line 6"/>
          <p:cNvSpPr>
            <a:spLocks noChangeShapeType="1"/>
          </p:cNvSpPr>
          <p:nvPr/>
        </p:nvSpPr>
        <p:spPr bwMode="auto">
          <a:xfrm>
            <a:off x="4038600" y="3429000"/>
            <a:ext cx="990600" cy="0"/>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380935" name="Line 7"/>
          <p:cNvSpPr>
            <a:spLocks noChangeShapeType="1"/>
          </p:cNvSpPr>
          <p:nvPr/>
        </p:nvSpPr>
        <p:spPr bwMode="auto">
          <a:xfrm>
            <a:off x="5029200" y="3429000"/>
            <a:ext cx="685800" cy="0"/>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380936" name="Line 8"/>
          <p:cNvSpPr>
            <a:spLocks noChangeShapeType="1"/>
          </p:cNvSpPr>
          <p:nvPr/>
        </p:nvSpPr>
        <p:spPr bwMode="auto">
          <a:xfrm>
            <a:off x="6934200" y="3429000"/>
            <a:ext cx="685800" cy="0"/>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380937" name="Line 9"/>
          <p:cNvSpPr>
            <a:spLocks noChangeShapeType="1"/>
          </p:cNvSpPr>
          <p:nvPr/>
        </p:nvSpPr>
        <p:spPr bwMode="auto">
          <a:xfrm>
            <a:off x="7620000" y="3429000"/>
            <a:ext cx="914400" cy="0"/>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380938" name="Text Box 10"/>
          <p:cNvSpPr txBox="1">
            <a:spLocks noChangeArrowheads="1"/>
          </p:cNvSpPr>
          <p:nvPr/>
        </p:nvSpPr>
        <p:spPr bwMode="auto">
          <a:xfrm>
            <a:off x="0" y="2286000"/>
            <a:ext cx="1385888" cy="946150"/>
          </a:xfrm>
          <a:prstGeom prst="rect">
            <a:avLst/>
          </a:prstGeom>
          <a:noFill/>
          <a:ln w="9525">
            <a:noFill/>
            <a:miter lim="800000"/>
            <a:headEnd/>
            <a:tailEnd/>
          </a:ln>
        </p:spPr>
        <p:txBody>
          <a:bodyPr wrap="none">
            <a:spAutoFit/>
          </a:bodyPr>
          <a:lstStyle/>
          <a:p>
            <a:r>
              <a:rPr lang="en-US" sz="2800">
                <a:latin typeface="Times New Roman" charset="0"/>
              </a:rPr>
              <a:t>Catalog/</a:t>
            </a:r>
          </a:p>
          <a:p>
            <a:r>
              <a:rPr lang="en-US" sz="2800">
                <a:latin typeface="Times New Roman" charset="0"/>
              </a:rPr>
              <a:t>ID</a:t>
            </a:r>
          </a:p>
        </p:txBody>
      </p:sp>
      <p:sp>
        <p:nvSpPr>
          <p:cNvPr id="380939" name="Text Box 11"/>
          <p:cNvSpPr txBox="1">
            <a:spLocks noChangeArrowheads="1"/>
          </p:cNvSpPr>
          <p:nvPr/>
        </p:nvSpPr>
        <p:spPr bwMode="auto">
          <a:xfrm>
            <a:off x="7302500" y="1447800"/>
            <a:ext cx="1841500" cy="1373188"/>
          </a:xfrm>
          <a:prstGeom prst="rect">
            <a:avLst/>
          </a:prstGeom>
          <a:noFill/>
          <a:ln w="9525">
            <a:noFill/>
            <a:miter lim="800000"/>
            <a:headEnd/>
            <a:tailEnd/>
          </a:ln>
        </p:spPr>
        <p:txBody>
          <a:bodyPr wrap="none">
            <a:spAutoFit/>
          </a:bodyPr>
          <a:lstStyle/>
          <a:p>
            <a:pPr algn="r"/>
            <a:r>
              <a:rPr lang="en-US" sz="2800">
                <a:latin typeface="Times New Roman" charset="0"/>
              </a:rPr>
              <a:t>General</a:t>
            </a:r>
          </a:p>
          <a:p>
            <a:pPr algn="r"/>
            <a:r>
              <a:rPr lang="en-US" sz="2800">
                <a:latin typeface="Times New Roman" charset="0"/>
              </a:rPr>
              <a:t>Description</a:t>
            </a:r>
          </a:p>
          <a:p>
            <a:pPr algn="r"/>
            <a:r>
              <a:rPr lang="en-US" sz="2800">
                <a:latin typeface="Times New Roman" charset="0"/>
              </a:rPr>
              <a:t>Logics</a:t>
            </a:r>
          </a:p>
        </p:txBody>
      </p:sp>
      <p:sp>
        <p:nvSpPr>
          <p:cNvPr id="380940" name="Text Box 12"/>
          <p:cNvSpPr txBox="1">
            <a:spLocks noChangeArrowheads="1"/>
          </p:cNvSpPr>
          <p:nvPr/>
        </p:nvSpPr>
        <p:spPr bwMode="auto">
          <a:xfrm>
            <a:off x="609600" y="3810000"/>
            <a:ext cx="1368425" cy="946150"/>
          </a:xfrm>
          <a:prstGeom prst="rect">
            <a:avLst/>
          </a:prstGeom>
          <a:noFill/>
          <a:ln w="9525">
            <a:noFill/>
            <a:miter lim="800000"/>
            <a:headEnd/>
            <a:tailEnd/>
          </a:ln>
        </p:spPr>
        <p:txBody>
          <a:bodyPr wrap="none">
            <a:spAutoFit/>
          </a:bodyPr>
          <a:lstStyle/>
          <a:p>
            <a:pPr algn="ctr"/>
            <a:r>
              <a:rPr lang="en-US" sz="2800">
                <a:latin typeface="Times New Roman" charset="0"/>
              </a:rPr>
              <a:t>Terms/</a:t>
            </a:r>
          </a:p>
          <a:p>
            <a:pPr algn="ctr"/>
            <a:r>
              <a:rPr lang="en-US" sz="2800">
                <a:latin typeface="Times New Roman" charset="0"/>
              </a:rPr>
              <a:t>glossary</a:t>
            </a:r>
          </a:p>
        </p:txBody>
      </p:sp>
      <p:sp>
        <p:nvSpPr>
          <p:cNvPr id="380942" name="Text Box 14"/>
          <p:cNvSpPr txBox="1">
            <a:spLocks noChangeArrowheads="1"/>
          </p:cNvSpPr>
          <p:nvPr/>
        </p:nvSpPr>
        <p:spPr bwMode="auto">
          <a:xfrm>
            <a:off x="1676400" y="1524000"/>
            <a:ext cx="1625600" cy="1800225"/>
          </a:xfrm>
          <a:prstGeom prst="rect">
            <a:avLst/>
          </a:prstGeom>
          <a:noFill/>
          <a:ln w="9525">
            <a:noFill/>
            <a:miter lim="800000"/>
            <a:headEnd/>
            <a:tailEnd/>
          </a:ln>
        </p:spPr>
        <p:txBody>
          <a:bodyPr wrap="none">
            <a:spAutoFit/>
          </a:bodyPr>
          <a:lstStyle/>
          <a:p>
            <a:pPr algn="ctr"/>
            <a:r>
              <a:rPr lang="en-US" sz="2800">
                <a:latin typeface="Times New Roman" charset="0"/>
              </a:rPr>
              <a:t>Thesauri</a:t>
            </a:r>
          </a:p>
          <a:p>
            <a:pPr algn="ctr"/>
            <a:r>
              <a:rPr lang="en-US" sz="2800">
                <a:latin typeface="Times New Roman" charset="0"/>
              </a:rPr>
              <a:t>“narrower</a:t>
            </a:r>
          </a:p>
          <a:p>
            <a:pPr algn="ctr"/>
            <a:r>
              <a:rPr lang="en-US" sz="2800">
                <a:latin typeface="Times New Roman" charset="0"/>
              </a:rPr>
              <a:t>term”</a:t>
            </a:r>
          </a:p>
          <a:p>
            <a:pPr algn="ctr"/>
            <a:r>
              <a:rPr lang="en-US" sz="2800">
                <a:latin typeface="Times New Roman" charset="0"/>
              </a:rPr>
              <a:t>relation</a:t>
            </a:r>
          </a:p>
        </p:txBody>
      </p:sp>
      <p:sp>
        <p:nvSpPr>
          <p:cNvPr id="380943" name="Text Box 15"/>
          <p:cNvSpPr txBox="1">
            <a:spLocks noChangeArrowheads="1"/>
          </p:cNvSpPr>
          <p:nvPr/>
        </p:nvSpPr>
        <p:spPr bwMode="auto">
          <a:xfrm>
            <a:off x="4191000" y="1600200"/>
            <a:ext cx="1752600" cy="946150"/>
          </a:xfrm>
          <a:prstGeom prst="rect">
            <a:avLst/>
          </a:prstGeom>
          <a:noFill/>
          <a:ln w="9525">
            <a:noFill/>
            <a:miter lim="800000"/>
            <a:headEnd/>
            <a:tailEnd/>
          </a:ln>
        </p:spPr>
        <p:txBody>
          <a:bodyPr>
            <a:spAutoFit/>
          </a:bodyPr>
          <a:lstStyle/>
          <a:p>
            <a:pPr algn="ctr"/>
            <a:r>
              <a:rPr lang="en-US" sz="2800">
                <a:latin typeface="Times New Roman" charset="0"/>
              </a:rPr>
              <a:t>Formal</a:t>
            </a:r>
          </a:p>
          <a:p>
            <a:pPr algn="ctr"/>
            <a:r>
              <a:rPr lang="en-US" sz="2800">
                <a:latin typeface="Times New Roman" charset="0"/>
              </a:rPr>
              <a:t>taxonomy</a:t>
            </a:r>
          </a:p>
        </p:txBody>
      </p:sp>
      <p:sp>
        <p:nvSpPr>
          <p:cNvPr id="380944" name="Text Box 16"/>
          <p:cNvSpPr txBox="1">
            <a:spLocks noChangeArrowheads="1"/>
          </p:cNvSpPr>
          <p:nvPr/>
        </p:nvSpPr>
        <p:spPr bwMode="auto">
          <a:xfrm>
            <a:off x="5715000" y="1828800"/>
            <a:ext cx="2057400" cy="946150"/>
          </a:xfrm>
          <a:prstGeom prst="rect">
            <a:avLst/>
          </a:prstGeom>
          <a:noFill/>
          <a:ln w="9525">
            <a:noFill/>
            <a:miter lim="800000"/>
            <a:headEnd/>
            <a:tailEnd/>
          </a:ln>
        </p:spPr>
        <p:txBody>
          <a:bodyPr>
            <a:spAutoFit/>
          </a:bodyPr>
          <a:lstStyle/>
          <a:p>
            <a:pPr algn="ctr"/>
            <a:r>
              <a:rPr lang="en-US" sz="2800">
                <a:latin typeface="Times New Roman" charset="0"/>
              </a:rPr>
              <a:t>Frames</a:t>
            </a:r>
          </a:p>
          <a:p>
            <a:pPr algn="ctr"/>
            <a:r>
              <a:rPr lang="en-US" sz="2800">
                <a:latin typeface="Times New Roman" charset="0"/>
              </a:rPr>
              <a:t>(properties)</a:t>
            </a:r>
          </a:p>
        </p:txBody>
      </p:sp>
      <p:sp>
        <p:nvSpPr>
          <p:cNvPr id="380945" name="Line 17"/>
          <p:cNvSpPr>
            <a:spLocks noChangeShapeType="1"/>
          </p:cNvSpPr>
          <p:nvPr/>
        </p:nvSpPr>
        <p:spPr bwMode="auto">
          <a:xfrm>
            <a:off x="3886200" y="1524000"/>
            <a:ext cx="1905000" cy="4114800"/>
          </a:xfrm>
          <a:prstGeom prst="line">
            <a:avLst/>
          </a:prstGeom>
          <a:noFill/>
          <a:ln w="57150">
            <a:solidFill>
              <a:srgbClr val="FF0000"/>
            </a:solidFill>
            <a:round/>
            <a:headEnd/>
            <a:tailEnd/>
          </a:ln>
        </p:spPr>
        <p:txBody>
          <a:bodyPr wrap="none" anchor="ctr"/>
          <a:lstStyle/>
          <a:p>
            <a:endParaRPr lang="en-US"/>
          </a:p>
        </p:txBody>
      </p:sp>
      <p:sp>
        <p:nvSpPr>
          <p:cNvPr id="380946" name="Line 18"/>
          <p:cNvSpPr>
            <a:spLocks noChangeShapeType="1"/>
          </p:cNvSpPr>
          <p:nvPr/>
        </p:nvSpPr>
        <p:spPr bwMode="auto">
          <a:xfrm>
            <a:off x="5715000" y="3429000"/>
            <a:ext cx="762000" cy="0"/>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380947" name="Line 19"/>
          <p:cNvSpPr>
            <a:spLocks noChangeShapeType="1"/>
          </p:cNvSpPr>
          <p:nvPr/>
        </p:nvSpPr>
        <p:spPr bwMode="auto">
          <a:xfrm>
            <a:off x="6477000" y="3429000"/>
            <a:ext cx="1143000" cy="0"/>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380949" name="Text Box 21"/>
          <p:cNvSpPr txBox="1">
            <a:spLocks noChangeArrowheads="1"/>
          </p:cNvSpPr>
          <p:nvPr/>
        </p:nvSpPr>
        <p:spPr bwMode="auto">
          <a:xfrm>
            <a:off x="2819400" y="3657600"/>
            <a:ext cx="1752600" cy="1800225"/>
          </a:xfrm>
          <a:prstGeom prst="rect">
            <a:avLst/>
          </a:prstGeom>
          <a:noFill/>
          <a:ln w="9525">
            <a:noFill/>
            <a:miter lim="800000"/>
            <a:headEnd/>
            <a:tailEnd/>
          </a:ln>
        </p:spPr>
        <p:txBody>
          <a:bodyPr>
            <a:spAutoFit/>
          </a:bodyPr>
          <a:lstStyle/>
          <a:p>
            <a:pPr algn="ctr"/>
            <a:r>
              <a:rPr lang="en-US" sz="2800">
                <a:latin typeface="Times New Roman" charset="0"/>
              </a:rPr>
              <a:t>Term Hierarchy (e.g. Yahoo!)</a:t>
            </a:r>
          </a:p>
        </p:txBody>
      </p:sp>
      <p:sp>
        <p:nvSpPr>
          <p:cNvPr id="380950" name="Text Box 22"/>
          <p:cNvSpPr txBox="1">
            <a:spLocks noChangeArrowheads="1"/>
          </p:cNvSpPr>
          <p:nvPr/>
        </p:nvSpPr>
        <p:spPr bwMode="auto">
          <a:xfrm>
            <a:off x="4953000" y="3657600"/>
            <a:ext cx="1600200" cy="946150"/>
          </a:xfrm>
          <a:prstGeom prst="rect">
            <a:avLst/>
          </a:prstGeom>
          <a:noFill/>
          <a:ln w="9525">
            <a:noFill/>
            <a:miter lim="800000"/>
            <a:headEnd/>
            <a:tailEnd/>
          </a:ln>
        </p:spPr>
        <p:txBody>
          <a:bodyPr>
            <a:spAutoFit/>
          </a:bodyPr>
          <a:lstStyle/>
          <a:p>
            <a:pPr algn="ctr"/>
            <a:r>
              <a:rPr lang="en-US" sz="2800">
                <a:latin typeface="Times New Roman" charset="0"/>
              </a:rPr>
              <a:t>Formal</a:t>
            </a:r>
          </a:p>
          <a:p>
            <a:pPr algn="ctr"/>
            <a:r>
              <a:rPr lang="en-US" sz="2800">
                <a:latin typeface="Times New Roman" charset="0"/>
              </a:rPr>
              <a:t>instance</a:t>
            </a:r>
          </a:p>
        </p:txBody>
      </p:sp>
      <p:sp>
        <p:nvSpPr>
          <p:cNvPr id="380951" name="Text Box 23"/>
          <p:cNvSpPr txBox="1">
            <a:spLocks noChangeArrowheads="1"/>
          </p:cNvSpPr>
          <p:nvPr/>
        </p:nvSpPr>
        <p:spPr bwMode="auto">
          <a:xfrm>
            <a:off x="6324600" y="3886200"/>
            <a:ext cx="1600200" cy="946150"/>
          </a:xfrm>
          <a:prstGeom prst="rect">
            <a:avLst/>
          </a:prstGeom>
          <a:noFill/>
          <a:ln w="9525">
            <a:noFill/>
            <a:miter lim="800000"/>
            <a:headEnd/>
            <a:tailEnd/>
          </a:ln>
        </p:spPr>
        <p:txBody>
          <a:bodyPr>
            <a:spAutoFit/>
          </a:bodyPr>
          <a:lstStyle/>
          <a:p>
            <a:pPr algn="ctr"/>
            <a:r>
              <a:rPr lang="en-US" sz="2800">
                <a:latin typeface="Times New Roman" charset="0"/>
              </a:rPr>
              <a:t>Value Restrs.</a:t>
            </a:r>
          </a:p>
        </p:txBody>
      </p:sp>
      <p:sp>
        <p:nvSpPr>
          <p:cNvPr id="380952" name="Text Box 24"/>
          <p:cNvSpPr txBox="1">
            <a:spLocks noChangeArrowheads="1"/>
          </p:cNvSpPr>
          <p:nvPr/>
        </p:nvSpPr>
        <p:spPr bwMode="auto">
          <a:xfrm>
            <a:off x="7543800" y="3733800"/>
            <a:ext cx="1600200" cy="946150"/>
          </a:xfrm>
          <a:prstGeom prst="rect">
            <a:avLst/>
          </a:prstGeom>
          <a:noFill/>
          <a:ln w="9525">
            <a:noFill/>
            <a:miter lim="800000"/>
            <a:headEnd/>
            <a:tailEnd/>
          </a:ln>
        </p:spPr>
        <p:txBody>
          <a:bodyPr>
            <a:spAutoFit/>
          </a:bodyPr>
          <a:lstStyle/>
          <a:p>
            <a:pPr algn="ctr"/>
            <a:r>
              <a:rPr lang="en-US" sz="2800">
                <a:latin typeface="Times New Roman" charset="0"/>
              </a:rPr>
              <a:t>General Logic</a:t>
            </a:r>
          </a:p>
        </p:txBody>
      </p:sp>
      <p:sp>
        <p:nvSpPr>
          <p:cNvPr id="380953" name="Text Box 25"/>
          <p:cNvSpPr txBox="1">
            <a:spLocks noChangeArrowheads="1"/>
          </p:cNvSpPr>
          <p:nvPr/>
        </p:nvSpPr>
        <p:spPr bwMode="auto">
          <a:xfrm>
            <a:off x="136525" y="5688013"/>
            <a:ext cx="8369300" cy="641350"/>
          </a:xfrm>
          <a:prstGeom prst="rect">
            <a:avLst/>
          </a:prstGeom>
          <a:noFill/>
          <a:ln w="12700">
            <a:noFill/>
            <a:miter lim="800000"/>
            <a:headEnd type="none" w="sm" len="sm"/>
            <a:tailEnd type="none" w="sm" len="sm"/>
          </a:ln>
          <a:effectLst/>
        </p:spPr>
        <p:txBody>
          <a:bodyPr wrap="none">
            <a:spAutoFit/>
          </a:bodyPr>
          <a:lstStyle/>
          <a:p>
            <a:r>
              <a:rPr lang="en-US"/>
              <a:t>*based on AAAI ’99 Ontologies panel – Gruninger, Lehmann, McGuinness, Uschold, Welty</a:t>
            </a:r>
          </a:p>
          <a:p>
            <a:r>
              <a:rPr lang="en-US"/>
              <a:t>Updated by McGuinness,  additional input from Gruninger, Uschold, and Rockmore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Knowledge (Ontology) Enabled </a:t>
            </a:r>
            <a:br>
              <a:rPr lang="en-US" dirty="0" smtClean="0"/>
            </a:br>
            <a:r>
              <a:rPr lang="en-US" dirty="0" smtClean="0"/>
              <a:t>Data Integration and Reasoning</a:t>
            </a:r>
            <a:endParaRPr lang="en-US" dirty="0"/>
          </a:p>
        </p:txBody>
      </p:sp>
      <p:sp>
        <p:nvSpPr>
          <p:cNvPr id="3" name="Content Placeholder 2"/>
          <p:cNvSpPr>
            <a:spLocks noGrp="1"/>
          </p:cNvSpPr>
          <p:nvPr>
            <p:ph idx="1"/>
          </p:nvPr>
        </p:nvSpPr>
        <p:spPr>
          <a:xfrm>
            <a:off x="0" y="1981200"/>
            <a:ext cx="3810000" cy="4876800"/>
          </a:xfrm>
        </p:spPr>
        <p:txBody>
          <a:bodyPr>
            <a:normAutofit fontScale="92500" lnSpcReduction="20000"/>
          </a:bodyPr>
          <a:lstStyle/>
          <a:p>
            <a:r>
              <a:rPr lang="en-US" dirty="0" err="1" smtClean="0"/>
              <a:t>Ontologies</a:t>
            </a:r>
            <a:r>
              <a:rPr lang="en-US" dirty="0" smtClean="0"/>
              <a:t> let us merge statements from different sources</a:t>
            </a:r>
          </a:p>
          <a:p>
            <a:endParaRPr lang="en-US" dirty="0" smtClean="0"/>
          </a:p>
          <a:p>
            <a:pPr>
              <a:buNone/>
            </a:pPr>
            <a:endParaRPr lang="en-US" dirty="0" smtClean="0"/>
          </a:p>
          <a:p>
            <a:pPr>
              <a:buNone/>
            </a:pPr>
            <a:endParaRPr lang="en-US" dirty="0" smtClean="0"/>
          </a:p>
          <a:p>
            <a:r>
              <a:rPr lang="en-US" dirty="0" err="1" smtClean="0"/>
              <a:t>Ontologies</a:t>
            </a:r>
            <a:r>
              <a:rPr lang="en-US" dirty="0" smtClean="0"/>
              <a:t> let us derived conclusions from statements coming from different sources</a:t>
            </a:r>
          </a:p>
          <a:p>
            <a:endParaRPr lang="en-US" dirty="0"/>
          </a:p>
        </p:txBody>
      </p:sp>
      <p:sp>
        <p:nvSpPr>
          <p:cNvPr id="4" name="Oval 3"/>
          <p:cNvSpPr/>
          <p:nvPr/>
        </p:nvSpPr>
        <p:spPr>
          <a:xfrm>
            <a:off x="4114800" y="2209800"/>
            <a:ext cx="19050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myOntology</a:t>
            </a:r>
            <a:endParaRPr lang="en-US" b="1" dirty="0" smtClean="0"/>
          </a:p>
          <a:p>
            <a:pPr algn="ctr"/>
            <a:r>
              <a:rPr lang="en-US" b="1" dirty="0" smtClean="0"/>
              <a:t>#Richland</a:t>
            </a:r>
            <a:endParaRPr lang="en-US" b="1" dirty="0"/>
          </a:p>
        </p:txBody>
      </p:sp>
      <p:sp>
        <p:nvSpPr>
          <p:cNvPr id="5" name="Oval 4"/>
          <p:cNvSpPr/>
          <p:nvPr/>
        </p:nvSpPr>
        <p:spPr>
          <a:xfrm>
            <a:off x="7467600" y="2286000"/>
            <a:ext cx="1676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46,155</a:t>
            </a:r>
            <a:endParaRPr lang="en-US" sz="2000" b="1" dirty="0"/>
          </a:p>
        </p:txBody>
      </p:sp>
      <p:sp>
        <p:nvSpPr>
          <p:cNvPr id="6" name="Oval 5"/>
          <p:cNvSpPr/>
          <p:nvPr/>
        </p:nvSpPr>
        <p:spPr>
          <a:xfrm>
            <a:off x="3581400" y="3657600"/>
            <a:ext cx="1905000" cy="1066800"/>
          </a:xfrm>
          <a:prstGeom prst="ellipse">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myOntology</a:t>
            </a:r>
            <a:endParaRPr lang="en-US" b="1" dirty="0" smtClean="0"/>
          </a:p>
          <a:p>
            <a:pPr algn="ctr"/>
            <a:r>
              <a:rPr lang="en-US" b="1" dirty="0" smtClean="0"/>
              <a:t>#Richland</a:t>
            </a:r>
            <a:endParaRPr lang="en-US" b="1" dirty="0"/>
          </a:p>
        </p:txBody>
      </p:sp>
      <p:sp>
        <p:nvSpPr>
          <p:cNvPr id="8" name="Oval 7"/>
          <p:cNvSpPr/>
          <p:nvPr/>
        </p:nvSpPr>
        <p:spPr>
          <a:xfrm>
            <a:off x="7086600" y="5029200"/>
            <a:ext cx="1905000" cy="1066800"/>
          </a:xfrm>
          <a:prstGeom prst="ellipse">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19.2%</a:t>
            </a:r>
            <a:endParaRPr lang="en-US" sz="2000" b="1" dirty="0"/>
          </a:p>
        </p:txBody>
      </p:sp>
      <p:sp>
        <p:nvSpPr>
          <p:cNvPr id="9" name="Oval 8"/>
          <p:cNvSpPr/>
          <p:nvPr/>
        </p:nvSpPr>
        <p:spPr>
          <a:xfrm>
            <a:off x="4114800" y="5334000"/>
            <a:ext cx="1905000" cy="1066800"/>
          </a:xfrm>
          <a:prstGeom prst="ellipse">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55,016</a:t>
            </a:r>
            <a:endParaRPr lang="en-US" b="1" dirty="0"/>
          </a:p>
        </p:txBody>
      </p:sp>
      <p:cxnSp>
        <p:nvCxnSpPr>
          <p:cNvPr id="11" name="Straight Connector 10"/>
          <p:cNvCxnSpPr>
            <a:stCxn id="4" idx="6"/>
            <a:endCxn id="5" idx="2"/>
          </p:cNvCxnSpPr>
          <p:nvPr/>
        </p:nvCxnSpPr>
        <p:spPr>
          <a:xfrm flipV="1">
            <a:off x="6019800" y="2705100"/>
            <a:ext cx="1447800" cy="381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6" idx="5"/>
            <a:endCxn id="8" idx="2"/>
          </p:cNvCxnSpPr>
          <p:nvPr/>
        </p:nvCxnSpPr>
        <p:spPr>
          <a:xfrm rot="16200000" flipH="1">
            <a:off x="5649795" y="4125794"/>
            <a:ext cx="994429" cy="187918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5"/>
            <a:endCxn id="8" idx="1"/>
          </p:cNvCxnSpPr>
          <p:nvPr/>
        </p:nvCxnSpPr>
        <p:spPr>
          <a:xfrm rot="16200000" flipH="1">
            <a:off x="5520671" y="3340519"/>
            <a:ext cx="2065058" cy="162476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9" idx="0"/>
            <a:endCxn id="4" idx="4"/>
          </p:cNvCxnSpPr>
          <p:nvPr/>
        </p:nvCxnSpPr>
        <p:spPr>
          <a:xfrm rot="5400000" flipH="1" flipV="1">
            <a:off x="4038600" y="4305300"/>
            <a:ext cx="2057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943600" y="2286000"/>
            <a:ext cx="1574149" cy="369332"/>
          </a:xfrm>
          <a:prstGeom prst="rect">
            <a:avLst/>
          </a:prstGeom>
          <a:noFill/>
        </p:spPr>
        <p:txBody>
          <a:bodyPr wrap="none" rtlCol="0">
            <a:spAutoFit/>
          </a:bodyPr>
          <a:lstStyle/>
          <a:p>
            <a:r>
              <a:rPr lang="en-US" b="1" dirty="0" err="1" smtClean="0"/>
              <a:t>hasPopulation</a:t>
            </a:r>
            <a:endParaRPr lang="en-US" b="1" dirty="0"/>
          </a:p>
        </p:txBody>
      </p:sp>
      <p:sp>
        <p:nvSpPr>
          <p:cNvPr id="31" name="TextBox 30"/>
          <p:cNvSpPr txBox="1"/>
          <p:nvPr/>
        </p:nvSpPr>
        <p:spPr>
          <a:xfrm rot="1660549">
            <a:off x="5105400" y="4419600"/>
            <a:ext cx="2258632" cy="646331"/>
          </a:xfrm>
          <a:prstGeom prst="rect">
            <a:avLst/>
          </a:prstGeom>
          <a:noFill/>
        </p:spPr>
        <p:txBody>
          <a:bodyPr wrap="none" rtlCol="0">
            <a:spAutoFit/>
          </a:bodyPr>
          <a:lstStyle/>
          <a:p>
            <a:r>
              <a:rPr lang="en-US" b="1" dirty="0" err="1" smtClean="0"/>
              <a:t>hasPopulationChange</a:t>
            </a:r>
            <a:endParaRPr lang="en-US" b="1" dirty="0" smtClean="0"/>
          </a:p>
          <a:p>
            <a:r>
              <a:rPr lang="en-US" b="1" dirty="0" smtClean="0"/>
              <a:t>(10 years)</a:t>
            </a:r>
            <a:endParaRPr lang="en-US" b="1" dirty="0"/>
          </a:p>
        </p:txBody>
      </p:sp>
      <p:sp>
        <p:nvSpPr>
          <p:cNvPr id="33" name="TextBox 32"/>
          <p:cNvSpPr txBox="1"/>
          <p:nvPr/>
        </p:nvSpPr>
        <p:spPr>
          <a:xfrm>
            <a:off x="2438400" y="4038600"/>
            <a:ext cx="2743200" cy="646331"/>
          </a:xfrm>
          <a:prstGeom prst="rect">
            <a:avLst/>
          </a:prstGeom>
          <a:noFill/>
        </p:spPr>
        <p:txBody>
          <a:bodyPr wrap="square" rtlCol="0">
            <a:spAutoFit/>
          </a:bodyPr>
          <a:lstStyle/>
          <a:p>
            <a:r>
              <a:rPr lang="en-US" b="1" dirty="0" err="1" smtClean="0"/>
              <a:t>hasEstimatedPopulation</a:t>
            </a:r>
            <a:endParaRPr lang="en-US" b="1" dirty="0" smtClean="0"/>
          </a:p>
          <a:p>
            <a:r>
              <a:rPr lang="en-US" b="1" dirty="0" smtClean="0"/>
              <a:t>(10 years)</a:t>
            </a:r>
            <a:endParaRPr lang="en-US" b="1" dirty="0"/>
          </a:p>
        </p:txBody>
      </p:sp>
      <p:sp>
        <p:nvSpPr>
          <p:cNvPr id="34" name="TextBox 33"/>
          <p:cNvSpPr txBox="1"/>
          <p:nvPr/>
        </p:nvSpPr>
        <p:spPr>
          <a:xfrm rot="3142917">
            <a:off x="5835791" y="3664222"/>
            <a:ext cx="2258632" cy="646331"/>
          </a:xfrm>
          <a:prstGeom prst="rect">
            <a:avLst/>
          </a:prstGeom>
          <a:noFill/>
        </p:spPr>
        <p:txBody>
          <a:bodyPr wrap="none" rtlCol="0">
            <a:spAutoFit/>
          </a:bodyPr>
          <a:lstStyle/>
          <a:p>
            <a:r>
              <a:rPr lang="en-US" b="1" dirty="0" err="1" smtClean="0"/>
              <a:t>hasPopulationChange</a:t>
            </a:r>
            <a:endParaRPr lang="en-US" b="1" dirty="0" smtClean="0"/>
          </a:p>
          <a:p>
            <a:r>
              <a:rPr lang="en-US" b="1" dirty="0" smtClean="0"/>
              <a:t>(10 years)</a:t>
            </a:r>
            <a:endParaRPr lang="en-US" b="1" dirty="0"/>
          </a:p>
        </p:txBody>
      </p:sp>
      <p:sp>
        <p:nvSpPr>
          <p:cNvPr id="35" name="Oval 12"/>
          <p:cNvSpPr>
            <a:spLocks noChangeArrowheads="1"/>
          </p:cNvSpPr>
          <p:nvPr/>
        </p:nvSpPr>
        <p:spPr bwMode="auto">
          <a:xfrm>
            <a:off x="3276600" y="1981200"/>
            <a:ext cx="3124200" cy="3048000"/>
          </a:xfrm>
          <a:prstGeom prst="ellipse">
            <a:avLst/>
          </a:prstGeom>
          <a:noFill/>
          <a:ln w="76200">
            <a:solidFill>
              <a:schemeClr val="tx1"/>
            </a:solidFill>
            <a:prstDash val="dash"/>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2" nodeType="clickEffect">
                                  <p:stCondLst>
                                    <p:cond delay="0"/>
                                  </p:stCondLst>
                                  <p:childTnLst>
                                    <p:animEffect transition="out" filter="dissolve">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ssolve">
                                      <p:cBhvr>
                                        <p:cTn id="21" dur="500"/>
                                        <p:tgtEl>
                                          <p:spTgt spid="34"/>
                                        </p:tgtEl>
                                      </p:cBhvr>
                                    </p:animEffect>
                                  </p:childTnLst>
                                </p:cTn>
                              </p:par>
                              <p:par>
                                <p:cTn id="22" presetID="9" presetClass="exit" presetSubtype="0" fill="hold" grpId="0" nodeType="withEffect">
                                  <p:stCondLst>
                                    <p:cond delay="0"/>
                                  </p:stCondLst>
                                  <p:childTnLst>
                                    <p:animEffect transition="out" filter="dissolve">
                                      <p:cBhvr>
                                        <p:cTn id="23" dur="500"/>
                                        <p:tgtEl>
                                          <p:spTgt spid="31"/>
                                        </p:tgtEl>
                                      </p:cBhvr>
                                    </p:animEffect>
                                    <p:set>
                                      <p:cBhvr>
                                        <p:cTn id="24" dur="1" fill="hold">
                                          <p:stCondLst>
                                            <p:cond delay="499"/>
                                          </p:stCondLst>
                                        </p:cTn>
                                        <p:tgtEl>
                                          <p:spTgt spid="31"/>
                                        </p:tgtEl>
                                        <p:attrNameLst>
                                          <p:attrName>style.visibility</p:attrName>
                                        </p:attrNameLst>
                                      </p:cBhvr>
                                      <p:to>
                                        <p:strVal val="hidden"/>
                                      </p:to>
                                    </p:set>
                                  </p:childTnLst>
                                </p:cTn>
                              </p:par>
                              <p:par>
                                <p:cTn id="25" presetID="9" presetClass="exit" presetSubtype="0" fill="hold" nodeType="withEffect">
                                  <p:stCondLst>
                                    <p:cond delay="0"/>
                                  </p:stCondLst>
                                  <p:childTnLst>
                                    <p:animEffect transition="out" filter="dissolv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dissolve">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1" grpId="0"/>
      <p:bldP spid="33" grpId="0"/>
      <p:bldP spid="34" grpId="0"/>
      <p:bldP spid="35" grpId="1" animBg="1"/>
      <p:bldP spid="35"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a:t>
            </a:r>
            <a:r>
              <a:rPr lang="en-US" sz="3200" dirty="0" smtClean="0"/>
              <a:t>(2)</a:t>
            </a:r>
            <a:endParaRPr lang="en-US" dirty="0"/>
          </a:p>
        </p:txBody>
      </p:sp>
      <p:sp>
        <p:nvSpPr>
          <p:cNvPr id="3" name="Content Placeholder 2"/>
          <p:cNvSpPr>
            <a:spLocks noGrp="1"/>
          </p:cNvSpPr>
          <p:nvPr>
            <p:ph idx="1"/>
          </p:nvPr>
        </p:nvSpPr>
        <p:spPr>
          <a:xfrm>
            <a:off x="457200" y="1295400"/>
            <a:ext cx="8229600" cy="5334000"/>
          </a:xfrm>
        </p:spPr>
        <p:txBody>
          <a:bodyPr>
            <a:normAutofit fontScale="70000" lnSpcReduction="20000"/>
          </a:bodyPr>
          <a:lstStyle/>
          <a:p>
            <a:pPr>
              <a:buNone/>
            </a:pPr>
            <a:r>
              <a:rPr lang="en-US" i="1" dirty="0" smtClean="0"/>
              <a:t>	“The purpose of Data.gov is to </a:t>
            </a:r>
            <a:r>
              <a:rPr lang="en-US" b="1" i="1" dirty="0" smtClean="0">
                <a:solidFill>
                  <a:srgbClr val="FF0000"/>
                </a:solidFill>
              </a:rPr>
              <a:t>increase public access </a:t>
            </a:r>
            <a:r>
              <a:rPr lang="en-US" i="1" dirty="0" smtClean="0"/>
              <a:t>to high value, machine readable datasets generated by the Executive Branch of the Federal Government. “</a:t>
            </a:r>
          </a:p>
          <a:p>
            <a:pPr>
              <a:buNone/>
            </a:pPr>
            <a:r>
              <a:rPr lang="en-US" i="1" dirty="0" smtClean="0"/>
              <a:t>						</a:t>
            </a:r>
            <a:r>
              <a:rPr lang="en-US" b="1" dirty="0" smtClean="0"/>
              <a:t>(http://www.data.gov/about)</a:t>
            </a:r>
          </a:p>
          <a:p>
            <a:endParaRPr lang="en-US" dirty="0" smtClean="0"/>
          </a:p>
          <a:p>
            <a:pPr>
              <a:buNone/>
            </a:pPr>
            <a:r>
              <a:rPr lang="en-US" dirty="0" smtClean="0"/>
              <a:t>	“As a priority Open Government Initiative for President Obama's administration, </a:t>
            </a:r>
            <a:r>
              <a:rPr lang="en-US" b="1" dirty="0" smtClean="0">
                <a:solidFill>
                  <a:srgbClr val="FF0000"/>
                </a:solidFill>
              </a:rPr>
              <a:t>Data.gov increases the ability of the public to easily find, download, and use datasets that are generated and held by the Federal Government</a:t>
            </a:r>
            <a:r>
              <a:rPr lang="en-US" dirty="0" smtClean="0"/>
              <a:t>. Data.gov provides descriptions of the Federal datasets (metadata), information about how to access the datasets, and tools that leverage government datasets. The data catalogs will continue to grow as datasets are added. Federal, Executive Branch data are included in the first version of Data.gov.”</a:t>
            </a:r>
          </a:p>
          <a:p>
            <a:pPr>
              <a:buNone/>
            </a:pPr>
            <a:endParaRPr lang="en-US" dirty="0" smtClean="0"/>
          </a:p>
          <a:p>
            <a:pPr>
              <a:buNone/>
            </a:pPr>
            <a:r>
              <a:rPr lang="en-US" dirty="0" smtClean="0"/>
              <a:t>						</a:t>
            </a:r>
            <a:r>
              <a:rPr lang="en-US" b="1" dirty="0" smtClean="0"/>
              <a:t>(http://www.data.gov/about)</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2114" name="Rectangle 2"/>
          <p:cNvSpPr>
            <a:spLocks noGrp="1" noChangeArrowheads="1"/>
          </p:cNvSpPr>
          <p:nvPr>
            <p:ph type="title"/>
          </p:nvPr>
        </p:nvSpPr>
        <p:spPr>
          <a:xfrm>
            <a:off x="457200" y="0"/>
            <a:ext cx="8229600" cy="1143000"/>
          </a:xfrm>
          <a:ln/>
        </p:spPr>
        <p:txBody>
          <a:bodyPr>
            <a:normAutofit/>
          </a:bodyPr>
          <a:lstStyle/>
          <a:p>
            <a:r>
              <a:rPr lang="en-US" dirty="0"/>
              <a:t>Scientific </a:t>
            </a:r>
            <a:r>
              <a:rPr lang="en-US" dirty="0" smtClean="0"/>
              <a:t>Workflow</a:t>
            </a:r>
            <a:br>
              <a:rPr lang="en-US" dirty="0" smtClean="0"/>
            </a:br>
            <a:r>
              <a:rPr lang="en-US" sz="2200" dirty="0" smtClean="0"/>
              <a:t>(Slide from Bertram </a:t>
            </a:r>
            <a:r>
              <a:rPr lang="en-US" sz="2200" dirty="0" err="1" smtClean="0"/>
              <a:t>Ludäscher</a:t>
            </a:r>
            <a:r>
              <a:rPr lang="en-US" sz="2200" dirty="0" smtClean="0"/>
              <a:t>)</a:t>
            </a:r>
            <a:endParaRPr lang="en-US" dirty="0"/>
          </a:p>
        </p:txBody>
      </p:sp>
      <p:sp>
        <p:nvSpPr>
          <p:cNvPr id="4442115" name="Rectangle 3"/>
          <p:cNvSpPr>
            <a:spLocks noGrp="1" noChangeArrowheads="1"/>
          </p:cNvSpPr>
          <p:nvPr>
            <p:ph type="body" idx="1"/>
          </p:nvPr>
        </p:nvSpPr>
        <p:spPr>
          <a:xfrm>
            <a:off x="328612" y="1135063"/>
            <a:ext cx="8815388" cy="5722937"/>
          </a:xfrm>
        </p:spPr>
        <p:txBody>
          <a:bodyPr>
            <a:normAutofit/>
          </a:bodyPr>
          <a:lstStyle/>
          <a:p>
            <a:pPr marL="119063" indent="-119063">
              <a:buFontTx/>
              <a:buNone/>
            </a:pPr>
            <a:r>
              <a:rPr lang="en-US" sz="2000" dirty="0" smtClean="0"/>
              <a:t>Capture </a:t>
            </a:r>
            <a:r>
              <a:rPr lang="en-US" sz="2000" dirty="0"/>
              <a:t>how a scientist works with data and analytical tools</a:t>
            </a:r>
          </a:p>
          <a:p>
            <a:pPr marL="396875" lvl="1" indent="-163513"/>
            <a:r>
              <a:rPr lang="en-US" sz="1800" dirty="0"/>
              <a:t>data access, transformation, analysis, visualization</a:t>
            </a:r>
          </a:p>
          <a:p>
            <a:pPr marL="396875" lvl="1" indent="-163513"/>
            <a:r>
              <a:rPr lang="en-US" sz="1800" dirty="0"/>
              <a:t>possible worldview: dataflow-oriented (cf. </a:t>
            </a:r>
            <a:r>
              <a:rPr lang="en-US" sz="1800" i="1" dirty="0"/>
              <a:t>signal-processing</a:t>
            </a:r>
            <a:r>
              <a:rPr lang="en-US" sz="1800" dirty="0"/>
              <a:t>)</a:t>
            </a:r>
          </a:p>
          <a:p>
            <a:pPr marL="396875" lvl="1" indent="-163513">
              <a:buFontTx/>
              <a:buNone/>
            </a:pPr>
            <a:endParaRPr lang="en-US" sz="1600" dirty="0"/>
          </a:p>
          <a:p>
            <a:pPr marL="119063" indent="-119063">
              <a:buFontTx/>
              <a:buNone/>
            </a:pPr>
            <a:r>
              <a:rPr lang="en-US" sz="2000" dirty="0"/>
              <a:t>Scientific workflow (</a:t>
            </a:r>
            <a:r>
              <a:rPr lang="en-US" sz="2000" dirty="0" err="1"/>
              <a:t>wf</a:t>
            </a:r>
            <a:r>
              <a:rPr lang="en-US" sz="2000" dirty="0"/>
              <a:t>) benefits </a:t>
            </a:r>
            <a:r>
              <a:rPr lang="en-US" sz="1800" b="0" dirty="0"/>
              <a:t>(compare w/ </a:t>
            </a:r>
            <a:r>
              <a:rPr lang="en-US" sz="1800" dirty="0"/>
              <a:t>script</a:t>
            </a:r>
            <a:r>
              <a:rPr lang="en-US" sz="1800" b="0" dirty="0"/>
              <a:t>-based approaches)</a:t>
            </a:r>
            <a:r>
              <a:rPr lang="en-US" sz="2000" dirty="0"/>
              <a:t> :  </a:t>
            </a:r>
          </a:p>
          <a:p>
            <a:pPr marL="396875" lvl="1" indent="-163513"/>
            <a:r>
              <a:rPr lang="en-US" sz="1800" dirty="0" err="1"/>
              <a:t>wf</a:t>
            </a:r>
            <a:r>
              <a:rPr lang="en-US" sz="1800" b="1" dirty="0">
                <a:solidFill>
                  <a:srgbClr val="CC0000"/>
                </a:solidFill>
              </a:rPr>
              <a:t> automation </a:t>
            </a:r>
          </a:p>
          <a:p>
            <a:pPr marL="396875" lvl="1" indent="-163513"/>
            <a:r>
              <a:rPr lang="en-US" sz="1800" dirty="0" err="1"/>
              <a:t>wf</a:t>
            </a:r>
            <a:r>
              <a:rPr lang="en-US" sz="1800" dirty="0"/>
              <a:t> &amp; component</a:t>
            </a:r>
            <a:r>
              <a:rPr lang="en-US" sz="1800" b="1" dirty="0">
                <a:solidFill>
                  <a:srgbClr val="CC0000"/>
                </a:solidFill>
              </a:rPr>
              <a:t> reuse </a:t>
            </a:r>
          </a:p>
          <a:p>
            <a:pPr marL="396875" lvl="1" indent="-163513"/>
            <a:r>
              <a:rPr lang="en-US" sz="1800" dirty="0" err="1"/>
              <a:t>wf</a:t>
            </a:r>
            <a:r>
              <a:rPr lang="en-US" sz="1800" dirty="0"/>
              <a:t> </a:t>
            </a:r>
            <a:r>
              <a:rPr lang="en-US" sz="1800" b="1" dirty="0">
                <a:solidFill>
                  <a:srgbClr val="CC0000"/>
                </a:solidFill>
              </a:rPr>
              <a:t>design, documentation</a:t>
            </a:r>
          </a:p>
          <a:p>
            <a:pPr marL="396875" lvl="1" indent="-163513"/>
            <a:r>
              <a:rPr lang="en-US" sz="1800" dirty="0" err="1"/>
              <a:t>wf</a:t>
            </a:r>
            <a:r>
              <a:rPr lang="en-US" sz="1800" dirty="0"/>
              <a:t> </a:t>
            </a:r>
            <a:r>
              <a:rPr lang="en-US" sz="1800" b="1" dirty="0">
                <a:solidFill>
                  <a:srgbClr val="CC0000"/>
                </a:solidFill>
              </a:rPr>
              <a:t>archival, sharing</a:t>
            </a:r>
          </a:p>
          <a:p>
            <a:pPr marL="396875" lvl="1" indent="-163513"/>
            <a:r>
              <a:rPr lang="en-US" sz="1800" b="1" dirty="0">
                <a:solidFill>
                  <a:srgbClr val="CC0000"/>
                </a:solidFill>
              </a:rPr>
              <a:t>built-in concurrency </a:t>
            </a:r>
            <a:endParaRPr lang="en-US" sz="1800" dirty="0"/>
          </a:p>
          <a:p>
            <a:pPr marL="396875" lvl="1" indent="-163513">
              <a:buFontTx/>
              <a:buNone/>
            </a:pPr>
            <a:r>
              <a:rPr lang="en-US" sz="1800" dirty="0"/>
              <a:t>	(task-, pipeline-parallelism)</a:t>
            </a:r>
            <a:r>
              <a:rPr lang="en-US" sz="1800" b="1" dirty="0">
                <a:solidFill>
                  <a:srgbClr val="CC0000"/>
                </a:solidFill>
              </a:rPr>
              <a:t> </a:t>
            </a:r>
          </a:p>
          <a:p>
            <a:pPr marL="396875" lvl="1" indent="-163513"/>
            <a:r>
              <a:rPr lang="en-US" sz="1800" b="1" dirty="0">
                <a:solidFill>
                  <a:srgbClr val="CC0000"/>
                </a:solidFill>
              </a:rPr>
              <a:t>built-in provenance </a:t>
            </a:r>
            <a:r>
              <a:rPr lang="en-US" sz="1800" dirty="0"/>
              <a:t>support</a:t>
            </a:r>
            <a:endParaRPr lang="en-US" sz="1800" b="1" dirty="0">
              <a:solidFill>
                <a:srgbClr val="CC0000"/>
              </a:solidFill>
            </a:endParaRPr>
          </a:p>
          <a:p>
            <a:pPr marL="396875" lvl="1" indent="-163513"/>
            <a:r>
              <a:rPr lang="en-US" sz="1800" dirty="0"/>
              <a:t>distributed execution </a:t>
            </a:r>
          </a:p>
          <a:p>
            <a:pPr marL="396875" lvl="1" indent="-163513">
              <a:buFontTx/>
              <a:buNone/>
            </a:pPr>
            <a:r>
              <a:rPr lang="en-US" sz="1800" dirty="0"/>
              <a:t>	(Grid) support </a:t>
            </a:r>
          </a:p>
          <a:p>
            <a:pPr marL="396875" lvl="1" indent="-163513"/>
            <a:r>
              <a:rPr lang="en-US" sz="1800" dirty="0"/>
              <a:t> …</a:t>
            </a:r>
          </a:p>
          <a:p>
            <a:pPr marL="396875" lvl="1" indent="-163513">
              <a:buFontTx/>
              <a:buNone/>
            </a:pPr>
            <a:endParaRPr lang="en-US" sz="1800" dirty="0"/>
          </a:p>
          <a:p>
            <a:pPr marL="119063" indent="-119063">
              <a:buNone/>
            </a:pPr>
            <a:r>
              <a:rPr lang="en-US" sz="2000" b="1" i="1" dirty="0" smtClean="0"/>
              <a:t>http://daks.ucdavis.edu/~ludaesch/Paper/presentations.html#SDM</a:t>
            </a:r>
            <a:endParaRPr lang="en-US" sz="2000" b="1" i="1" dirty="0"/>
          </a:p>
        </p:txBody>
      </p:sp>
      <p:grpSp>
        <p:nvGrpSpPr>
          <p:cNvPr id="2" name="Group 4"/>
          <p:cNvGrpSpPr>
            <a:grpSpLocks/>
          </p:cNvGrpSpPr>
          <p:nvPr/>
        </p:nvGrpSpPr>
        <p:grpSpPr bwMode="auto">
          <a:xfrm>
            <a:off x="3733800" y="3048000"/>
            <a:ext cx="4911725" cy="3152775"/>
            <a:chOff x="2549" y="2142"/>
            <a:chExt cx="3094" cy="1986"/>
          </a:xfrm>
        </p:grpSpPr>
        <p:sp>
          <p:nvSpPr>
            <p:cNvPr id="4442117" name="Rectangle 5"/>
            <p:cNvSpPr>
              <a:spLocks noChangeArrowheads="1"/>
            </p:cNvSpPr>
            <p:nvPr/>
          </p:nvSpPr>
          <p:spPr bwMode="auto">
            <a:xfrm>
              <a:off x="2549" y="2142"/>
              <a:ext cx="3094" cy="1986"/>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anchor="ctr"/>
            <a:lstStyle/>
            <a:p>
              <a:pPr algn="l"/>
              <a:endParaRPr lang="en-US" sz="3200">
                <a:latin typeface="Arial Rounded MT Bold" pitchFamily="34" charset="0"/>
                <a:cs typeface="Arial" charset="0"/>
              </a:endParaRPr>
            </a:p>
          </p:txBody>
        </p:sp>
        <p:pic>
          <p:nvPicPr>
            <p:cNvPr id="4442118" name="Picture 6" descr="Multi-data-pipeline-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87" y="2181"/>
              <a:ext cx="3022" cy="1940"/>
            </a:xfrm>
            <a:prstGeom prst="rect">
              <a:avLst/>
            </a:prstGeom>
            <a:noFill/>
            <a:ln w="9525">
              <a:noFill/>
              <a:miter lim="800000"/>
              <a:headEnd/>
              <a:tailEnd/>
            </a:ln>
            <a:effectLst>
              <a:outerShdw dist="35921" dir="2700000" algn="ctr" rotWithShape="0">
                <a:srgbClr val="808080">
                  <a:alpha val="50000"/>
                </a:srgbClr>
              </a:outerShdw>
            </a:effectLst>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7543800" cy="1295400"/>
          </a:xfrm>
        </p:spPr>
        <p:txBody>
          <a:bodyPr>
            <a:normAutofit fontScale="90000"/>
          </a:bodyPr>
          <a:lstStyle/>
          <a:p>
            <a:pPr eaLnBrk="1" hangingPunct="1"/>
            <a:r>
              <a:rPr lang="en-US" dirty="0" smtClean="0"/>
              <a:t>Scientific Workflows and Provenance Capture</a:t>
            </a:r>
          </a:p>
        </p:txBody>
      </p:sp>
      <p:pic>
        <p:nvPicPr>
          <p:cNvPr id="9219" name="Picture 3"/>
          <p:cNvPicPr>
            <a:picLocks noGrp="1" noChangeAspect="1" noChangeArrowheads="1"/>
          </p:cNvPicPr>
          <p:nvPr>
            <p:ph type="body" idx="1"/>
          </p:nvPr>
        </p:nvPicPr>
        <p:blipFill>
          <a:blip r:embed="rId2" cstate="print"/>
          <a:srcRect/>
          <a:stretch>
            <a:fillRect/>
          </a:stretch>
        </p:blipFill>
        <p:spPr>
          <a:xfrm>
            <a:off x="457200" y="3094037"/>
            <a:ext cx="8229600" cy="3763963"/>
          </a:xfrm>
        </p:spPr>
      </p:pic>
      <p:sp>
        <p:nvSpPr>
          <p:cNvPr id="9221" name="Rectangle 5"/>
          <p:cNvSpPr>
            <a:spLocks noChangeArrowheads="1"/>
          </p:cNvSpPr>
          <p:nvPr/>
        </p:nvSpPr>
        <p:spPr bwMode="auto">
          <a:xfrm>
            <a:off x="304800" y="1295400"/>
            <a:ext cx="8229600" cy="1143000"/>
          </a:xfrm>
          <a:prstGeom prst="rect">
            <a:avLst/>
          </a:prstGeom>
          <a:noFill/>
          <a:ln w="9525">
            <a:noFill/>
            <a:miter lim="800000"/>
            <a:headEnd/>
            <a:tailEnd/>
          </a:ln>
        </p:spPr>
        <p:txBody>
          <a:bodyPr/>
          <a:lstStyle/>
          <a:p>
            <a:pPr marL="342900" lvl="1" indent="-342900">
              <a:spcBef>
                <a:spcPct val="20000"/>
              </a:spcBef>
              <a:buClr>
                <a:schemeClr val="tx2"/>
              </a:buClr>
              <a:buSzPct val="70000"/>
              <a:buFont typeface="Wingdings" pitchFamily="2" charset="2"/>
              <a:buChar char="l"/>
            </a:pPr>
            <a:r>
              <a:rPr lang="en-US" sz="2400" dirty="0" smtClean="0"/>
              <a:t>One needs to understand scientific processes to capture provenance </a:t>
            </a:r>
          </a:p>
          <a:p>
            <a:pPr marL="342900" indent="-342900">
              <a:spcBef>
                <a:spcPct val="20000"/>
              </a:spcBef>
              <a:buClr>
                <a:schemeClr val="tx2"/>
              </a:buClr>
              <a:buSzPct val="70000"/>
              <a:buFont typeface="Wingdings" pitchFamily="2" charset="2"/>
              <a:buChar char="l"/>
            </a:pPr>
            <a:r>
              <a:rPr lang="en-US" sz="2400" dirty="0" smtClean="0"/>
              <a:t>Traditional </a:t>
            </a:r>
            <a:r>
              <a:rPr lang="en-US" sz="2400" dirty="0"/>
              <a:t>scientific workflow tools would be natural candidates to explain scientific processes</a:t>
            </a:r>
          </a:p>
          <a:p>
            <a:pPr marL="342900" indent="-342900">
              <a:spcBef>
                <a:spcPct val="20000"/>
              </a:spcBef>
              <a:buClr>
                <a:schemeClr val="tx2"/>
              </a:buClr>
              <a:buSzPct val="70000"/>
              <a:buFont typeface="Wingdings" pitchFamily="2" charset="2"/>
              <a:buChar char="l"/>
            </a:pPr>
            <a:endParaRPr lang="en-US" sz="3000" dirty="0"/>
          </a:p>
          <a:p>
            <a:pPr marL="342900" indent="-342900">
              <a:spcBef>
                <a:spcPct val="20000"/>
              </a:spcBef>
              <a:buClr>
                <a:schemeClr val="tx2"/>
              </a:buClr>
              <a:buSzPct val="70000"/>
              <a:buFont typeface="Wingdings" pitchFamily="2" charset="2"/>
              <a:buNone/>
            </a:pPr>
            <a:endParaRPr lang="en-US" sz="3000" dirty="0"/>
          </a:p>
        </p:txBody>
      </p:sp>
      <p:sp>
        <p:nvSpPr>
          <p:cNvPr id="5" name="Flowchart: Alternate Process 4"/>
          <p:cNvSpPr/>
          <p:nvPr/>
        </p:nvSpPr>
        <p:spPr>
          <a:xfrm>
            <a:off x="5791200" y="228600"/>
            <a:ext cx="3352800" cy="4317916"/>
          </a:xfrm>
          <a:prstGeom prst="flowChartAlternateProcess">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dataflow20080603"/>
          <p:cNvPicPr>
            <a:picLocks noChangeAspect="1" noChangeArrowheads="1"/>
          </p:cNvPicPr>
          <p:nvPr/>
        </p:nvPicPr>
        <p:blipFill>
          <a:blip r:embed="rId3" cstate="print"/>
          <a:srcRect/>
          <a:stretch>
            <a:fillRect/>
          </a:stretch>
        </p:blipFill>
        <p:spPr bwMode="auto">
          <a:xfrm>
            <a:off x="6019800" y="457200"/>
            <a:ext cx="2757224" cy="3886200"/>
          </a:xfrm>
          <a:prstGeom prst="rect">
            <a:avLst/>
          </a:prstGeom>
          <a:noFill/>
          <a:ln w="9525">
            <a:noFill/>
            <a:miter lim="800000"/>
            <a:headEnd/>
            <a:tailEnd/>
          </a:ln>
        </p:spPr>
      </p:pic>
      <p:sp>
        <p:nvSpPr>
          <p:cNvPr id="8" name="Flowchart: Alternate Process 7"/>
          <p:cNvSpPr/>
          <p:nvPr/>
        </p:nvSpPr>
        <p:spPr>
          <a:xfrm>
            <a:off x="7010400" y="381000"/>
            <a:ext cx="838200" cy="4038600"/>
          </a:xfrm>
          <a:prstGeom prst="flowChartAlternateProcess">
            <a:avLst/>
          </a:prstGeom>
          <a:solidFill>
            <a:schemeClr val="accent5">
              <a:lumMod val="60000"/>
              <a:lumOff val="40000"/>
              <a:alpha val="1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72200" y="533400"/>
            <a:ext cx="1140208" cy="646331"/>
          </a:xfrm>
          <a:prstGeom prst="rect">
            <a:avLst/>
          </a:prstGeom>
          <a:noFill/>
        </p:spPr>
        <p:txBody>
          <a:bodyPr wrap="square" rtlCol="0">
            <a:spAutoFit/>
          </a:bodyPr>
          <a:lstStyle/>
          <a:p>
            <a:r>
              <a:rPr lang="en-US" b="1" dirty="0" smtClean="0"/>
              <a:t>Scientific </a:t>
            </a:r>
          </a:p>
          <a:p>
            <a:pPr algn="ctr"/>
            <a:r>
              <a:rPr lang="en-US" b="1" dirty="0" smtClean="0"/>
              <a:t>Process</a:t>
            </a:r>
            <a:endParaRPr lang="en-US" b="1" dirty="0"/>
          </a:p>
        </p:txBody>
      </p:sp>
      <p:sp>
        <p:nvSpPr>
          <p:cNvPr id="10" name="TextBox 9"/>
          <p:cNvSpPr txBox="1"/>
          <p:nvPr/>
        </p:nvSpPr>
        <p:spPr>
          <a:xfrm>
            <a:off x="7162800" y="3276600"/>
            <a:ext cx="762000" cy="461665"/>
          </a:xfrm>
          <a:prstGeom prst="rect">
            <a:avLst/>
          </a:prstGeom>
          <a:noFill/>
        </p:spPr>
        <p:txBody>
          <a:bodyPr wrap="square" rtlCol="0">
            <a:spAutoFit/>
          </a:bodyPr>
          <a:lstStyle/>
          <a:p>
            <a:r>
              <a:rPr lang="en-US" sz="1200" b="1" dirty="0" smtClean="0"/>
              <a:t>Scientific </a:t>
            </a:r>
          </a:p>
          <a:p>
            <a:pPr algn="ctr"/>
            <a:r>
              <a:rPr lang="en-US" sz="1200" b="1" dirty="0" smtClean="0"/>
              <a:t>System</a:t>
            </a:r>
            <a:endParaRPr lang="en-US" sz="1200" b="1" dirty="0"/>
          </a:p>
        </p:txBody>
      </p:sp>
      <p:sp>
        <p:nvSpPr>
          <p:cNvPr id="11" name="Bent Arrow 10"/>
          <p:cNvSpPr/>
          <p:nvPr/>
        </p:nvSpPr>
        <p:spPr>
          <a:xfrm rot="16200000" flipH="1">
            <a:off x="5806772" y="1965628"/>
            <a:ext cx="608936" cy="18592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Left Arrow 12"/>
          <p:cNvSpPr/>
          <p:nvPr/>
        </p:nvSpPr>
        <p:spPr>
          <a:xfrm>
            <a:off x="4800600" y="1752600"/>
            <a:ext cx="978408"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14799" y="1219200"/>
            <a:ext cx="762001" cy="1862048"/>
          </a:xfrm>
          <a:prstGeom prst="rect">
            <a:avLst/>
          </a:prstGeom>
          <a:noFill/>
        </p:spPr>
        <p:txBody>
          <a:bodyPr wrap="square" lIns="91440" tIns="45720" rIns="91440" bIns="45720">
            <a:spAutoFit/>
          </a:bodyPr>
          <a:lstStyle/>
          <a:p>
            <a:pPr algn="ctr"/>
            <a:r>
              <a:rPr lang="en-US" sz="115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115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p:bldP spid="11" grpId="0" animBg="1"/>
      <p:bldP spid="13"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810000" y="5562600"/>
            <a:ext cx="1524000" cy="10668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 and product attribution</a:t>
            </a:r>
            <a:endParaRPr lang="en-US" sz="2000" b="1" dirty="0">
              <a:solidFill>
                <a:schemeClr val="bg1">
                  <a:lumMod val="50000"/>
                </a:schemeClr>
              </a:solidFill>
            </a:endParaRPr>
          </a:p>
        </p:txBody>
      </p:sp>
      <p:sp>
        <p:nvSpPr>
          <p:cNvPr id="18" name="Rounded Rectangle 17"/>
          <p:cNvSpPr/>
          <p:nvPr/>
        </p:nvSpPr>
        <p:spPr>
          <a:xfrm>
            <a:off x="2057400" y="5562600"/>
            <a:ext cx="1676400" cy="10668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 and product acceptance</a:t>
            </a:r>
            <a:endParaRPr lang="en-US" sz="2000" b="1" dirty="0">
              <a:solidFill>
                <a:schemeClr val="bg1">
                  <a:lumMod val="50000"/>
                </a:schemeClr>
              </a:solidFill>
            </a:endParaRPr>
          </a:p>
        </p:txBody>
      </p:sp>
      <p:sp>
        <p:nvSpPr>
          <p:cNvPr id="17" name="Rounded Rectangle 16"/>
          <p:cNvSpPr/>
          <p:nvPr/>
        </p:nvSpPr>
        <p:spPr>
          <a:xfrm>
            <a:off x="609600" y="5562600"/>
            <a:ext cx="1371600" cy="10668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a:t>
            </a:r>
          </a:p>
          <a:p>
            <a:pPr algn="ctr"/>
            <a:r>
              <a:rPr lang="en-US" sz="2000" b="1" dirty="0" err="1" smtClean="0">
                <a:solidFill>
                  <a:schemeClr val="bg1">
                    <a:lumMod val="50000"/>
                  </a:schemeClr>
                </a:solidFill>
              </a:rPr>
              <a:t>curation</a:t>
            </a:r>
            <a:endParaRPr lang="en-US" sz="2000" b="1" dirty="0">
              <a:solidFill>
                <a:schemeClr val="bg1">
                  <a:lumMod val="50000"/>
                </a:schemeClr>
              </a:solidFill>
            </a:endParaRPr>
          </a:p>
        </p:txBody>
      </p:sp>
      <p:sp>
        <p:nvSpPr>
          <p:cNvPr id="16" name="Rounded Rectangle 15"/>
          <p:cNvSpPr/>
          <p:nvPr/>
        </p:nvSpPr>
        <p:spPr>
          <a:xfrm>
            <a:off x="5181600" y="5029200"/>
            <a:ext cx="3276600" cy="6096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Product derivation understanding</a:t>
            </a:r>
            <a:endParaRPr lang="en-US" sz="2000" b="1" dirty="0">
              <a:solidFill>
                <a:schemeClr val="bg1">
                  <a:lumMod val="50000"/>
                </a:schemeClr>
              </a:solidFill>
            </a:endParaRPr>
          </a:p>
        </p:txBody>
      </p:sp>
      <p:sp>
        <p:nvSpPr>
          <p:cNvPr id="15" name="Rounded Rectangle 14"/>
          <p:cNvSpPr/>
          <p:nvPr/>
        </p:nvSpPr>
        <p:spPr>
          <a:xfrm>
            <a:off x="5181600" y="4343400"/>
            <a:ext cx="3276600" cy="609600"/>
          </a:xfrm>
          <a:prstGeom prst="roundRect">
            <a:avLst>
              <a:gd name="adj" fmla="val 1279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Data and product</a:t>
            </a:r>
          </a:p>
          <a:p>
            <a:pPr algn="ctr"/>
            <a:r>
              <a:rPr lang="en-US" sz="2000" b="1" dirty="0" smtClean="0">
                <a:solidFill>
                  <a:schemeClr val="bg1">
                    <a:lumMod val="50000"/>
                  </a:schemeClr>
                </a:solidFill>
              </a:rPr>
              <a:t>discovery/reuse</a:t>
            </a:r>
            <a:endParaRPr lang="en-US" sz="2000" b="1" dirty="0">
              <a:solidFill>
                <a:schemeClr val="bg1">
                  <a:lumMod val="50000"/>
                </a:schemeClr>
              </a:solidFill>
            </a:endParaRPr>
          </a:p>
        </p:txBody>
      </p:sp>
      <p:sp>
        <p:nvSpPr>
          <p:cNvPr id="14" name="Rounded Rectangle 13"/>
          <p:cNvSpPr/>
          <p:nvPr/>
        </p:nvSpPr>
        <p:spPr>
          <a:xfrm>
            <a:off x="5181600" y="3276600"/>
            <a:ext cx="3276600" cy="990600"/>
          </a:xfrm>
          <a:prstGeom prst="roundRect">
            <a:avLst>
              <a:gd name="adj" fmla="val 1279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lumMod val="50000"/>
                  </a:schemeClr>
                </a:solidFill>
              </a:rPr>
              <a:t>Process </a:t>
            </a:r>
          </a:p>
          <a:p>
            <a:pPr algn="ctr"/>
            <a:r>
              <a:rPr lang="en-US" sz="2400" b="1" dirty="0" smtClean="0">
                <a:solidFill>
                  <a:schemeClr val="bg1">
                    <a:lumMod val="50000"/>
                  </a:schemeClr>
                </a:solidFill>
              </a:rPr>
              <a:t>automation</a:t>
            </a:r>
            <a:endParaRPr lang="en-US" sz="2400" b="1" dirty="0">
              <a:solidFill>
                <a:schemeClr val="bg1">
                  <a:lumMod val="50000"/>
                </a:schemeClr>
              </a:solidFill>
            </a:endParaRPr>
          </a:p>
        </p:txBody>
      </p:sp>
      <p:sp>
        <p:nvSpPr>
          <p:cNvPr id="13" name="Rounded Rectangle 12"/>
          <p:cNvSpPr/>
          <p:nvPr/>
        </p:nvSpPr>
        <p:spPr>
          <a:xfrm>
            <a:off x="5105400" y="2590800"/>
            <a:ext cx="3352800" cy="609600"/>
          </a:xfrm>
          <a:prstGeom prst="roundRect">
            <a:avLst>
              <a:gd name="adj" fmla="val 1279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Process </a:t>
            </a:r>
          </a:p>
          <a:p>
            <a:pPr algn="ctr"/>
            <a:r>
              <a:rPr lang="en-US" sz="2000" b="1" dirty="0" smtClean="0">
                <a:solidFill>
                  <a:schemeClr val="bg1">
                    <a:lumMod val="50000"/>
                  </a:schemeClr>
                </a:solidFill>
              </a:rPr>
              <a:t>understanding</a:t>
            </a:r>
            <a:endParaRPr lang="en-US" sz="2000" b="1" dirty="0">
              <a:solidFill>
                <a:schemeClr val="bg1">
                  <a:lumMod val="50000"/>
                </a:schemeClr>
              </a:solidFill>
            </a:endParaRPr>
          </a:p>
        </p:txBody>
      </p:sp>
      <p:sp>
        <p:nvSpPr>
          <p:cNvPr id="12" name="Rounded Rectangle 11"/>
          <p:cNvSpPr/>
          <p:nvPr/>
        </p:nvSpPr>
        <p:spPr>
          <a:xfrm>
            <a:off x="5105400" y="1219200"/>
            <a:ext cx="3352800" cy="1295400"/>
          </a:xfrm>
          <a:prstGeom prst="roundRect">
            <a:avLst>
              <a:gd name="adj" fmla="val 1279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lumMod val="50000"/>
                  </a:schemeClr>
                </a:solidFill>
              </a:rPr>
              <a:t>Information</a:t>
            </a:r>
          </a:p>
          <a:p>
            <a:pPr algn="ctr"/>
            <a:r>
              <a:rPr lang="en-US" sz="2400" b="1" dirty="0" smtClean="0">
                <a:solidFill>
                  <a:schemeClr val="bg1">
                    <a:lumMod val="50000"/>
                  </a:schemeClr>
                </a:solidFill>
              </a:rPr>
              <a:t>integration</a:t>
            </a:r>
            <a:endParaRPr lang="en-US" sz="2400" b="1" dirty="0">
              <a:solidFill>
                <a:schemeClr val="bg1">
                  <a:lumMod val="50000"/>
                </a:schemeClr>
              </a:solidFill>
            </a:endParaRPr>
          </a:p>
        </p:txBody>
      </p:sp>
      <p:sp>
        <p:nvSpPr>
          <p:cNvPr id="2" name="Title 1"/>
          <p:cNvSpPr>
            <a:spLocks noGrp="1"/>
          </p:cNvSpPr>
          <p:nvPr>
            <p:ph type="title"/>
          </p:nvPr>
        </p:nvSpPr>
        <p:spPr>
          <a:xfrm>
            <a:off x="457200" y="0"/>
            <a:ext cx="8229600" cy="1143000"/>
          </a:xfrm>
        </p:spPr>
        <p:txBody>
          <a:bodyPr>
            <a:noAutofit/>
          </a:bodyPr>
          <a:lstStyle/>
          <a:p>
            <a:r>
              <a:rPr lang="en-US" sz="3600" dirty="0" smtClean="0"/>
              <a:t>Abstract Semantic Workflow</a:t>
            </a:r>
            <a:endParaRPr lang="en-US" sz="3600" dirty="0"/>
          </a:p>
        </p:txBody>
      </p:sp>
      <p:sp>
        <p:nvSpPr>
          <p:cNvPr id="19" name="Rounded Rectangle 18"/>
          <p:cNvSpPr/>
          <p:nvPr/>
        </p:nvSpPr>
        <p:spPr>
          <a:xfrm>
            <a:off x="1981200" y="1828800"/>
            <a:ext cx="3581400" cy="685800"/>
          </a:xfrm>
          <a:prstGeom prst="roundRect">
            <a:avLst>
              <a:gd name="adj" fmla="val 1279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lumMod val="50000"/>
                  </a:schemeClr>
                </a:solidFill>
              </a:rPr>
              <a:t>Domain </a:t>
            </a:r>
            <a:r>
              <a:rPr lang="en-US" sz="2400" b="1" dirty="0" err="1" smtClean="0">
                <a:solidFill>
                  <a:schemeClr val="bg1">
                    <a:lumMod val="50000"/>
                  </a:schemeClr>
                </a:solidFill>
              </a:rPr>
              <a:t>Ontologies</a:t>
            </a:r>
            <a:endParaRPr lang="en-US" sz="2400" b="1" dirty="0">
              <a:solidFill>
                <a:schemeClr val="bg1">
                  <a:lumMod val="50000"/>
                </a:schemeClr>
              </a:solidFill>
            </a:endParaRPr>
          </a:p>
        </p:txBody>
      </p:sp>
      <p:sp>
        <p:nvSpPr>
          <p:cNvPr id="20" name="Rounded Rectangle 19"/>
          <p:cNvSpPr/>
          <p:nvPr/>
        </p:nvSpPr>
        <p:spPr>
          <a:xfrm>
            <a:off x="2057400" y="2590800"/>
            <a:ext cx="3505200" cy="990600"/>
          </a:xfrm>
          <a:prstGeom prst="roundRect">
            <a:avLst>
              <a:gd name="adj" fmla="val 10509"/>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Task </a:t>
            </a:r>
            <a:r>
              <a:rPr lang="en-US" sz="2000" b="1" dirty="0" err="1" smtClean="0">
                <a:solidFill>
                  <a:schemeClr val="bg1">
                    <a:lumMod val="50000"/>
                  </a:schemeClr>
                </a:solidFill>
              </a:rPr>
              <a:t>Ontologies</a:t>
            </a:r>
            <a:r>
              <a:rPr lang="en-US" sz="2000" b="1" dirty="0" smtClean="0">
                <a:solidFill>
                  <a:schemeClr val="bg1">
                    <a:lumMod val="50000"/>
                  </a:schemeClr>
                </a:solidFill>
              </a:rPr>
              <a:t> </a:t>
            </a:r>
          </a:p>
          <a:p>
            <a:pPr algn="ctr"/>
            <a:r>
              <a:rPr lang="en-US" sz="2000" b="1" dirty="0" smtClean="0">
                <a:solidFill>
                  <a:schemeClr val="bg1">
                    <a:lumMod val="50000"/>
                  </a:schemeClr>
                </a:solidFill>
              </a:rPr>
              <a:t>(Abstract Workflow </a:t>
            </a:r>
          </a:p>
          <a:p>
            <a:pPr algn="ctr"/>
            <a:r>
              <a:rPr lang="en-US" sz="2000" b="1" dirty="0" smtClean="0">
                <a:solidFill>
                  <a:schemeClr val="bg1">
                    <a:lumMod val="50000"/>
                  </a:schemeClr>
                </a:solidFill>
              </a:rPr>
              <a:t>Specification)</a:t>
            </a:r>
          </a:p>
        </p:txBody>
      </p:sp>
      <p:sp>
        <p:nvSpPr>
          <p:cNvPr id="21" name="Rounded Rectangle 20"/>
          <p:cNvSpPr/>
          <p:nvPr/>
        </p:nvSpPr>
        <p:spPr>
          <a:xfrm>
            <a:off x="609600" y="4343400"/>
            <a:ext cx="4953000" cy="1295400"/>
          </a:xfrm>
          <a:prstGeom prst="roundRect">
            <a:avLst>
              <a:gd name="adj" fmla="val 1252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            </a:t>
            </a:r>
            <a:r>
              <a:rPr lang="en-US" sz="3200" b="1" dirty="0" smtClean="0">
                <a:solidFill>
                  <a:schemeClr val="bg1">
                    <a:lumMod val="50000"/>
                  </a:schemeClr>
                </a:solidFill>
              </a:rPr>
              <a:t>Provenance</a:t>
            </a:r>
            <a:endParaRPr lang="en-US" b="1" dirty="0">
              <a:solidFill>
                <a:schemeClr val="bg1">
                  <a:lumMod val="50000"/>
                </a:schemeClr>
              </a:solidFill>
            </a:endParaRPr>
          </a:p>
        </p:txBody>
      </p:sp>
      <p:sp>
        <p:nvSpPr>
          <p:cNvPr id="22" name="Rounded Rectangle 21"/>
          <p:cNvSpPr/>
          <p:nvPr/>
        </p:nvSpPr>
        <p:spPr>
          <a:xfrm>
            <a:off x="609600" y="43434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Data and Products</a:t>
            </a:r>
            <a:endParaRPr lang="en-US" sz="2400" b="1" dirty="0"/>
          </a:p>
        </p:txBody>
      </p:sp>
      <p:sp>
        <p:nvSpPr>
          <p:cNvPr id="23" name="Rounded Rectangle 22"/>
          <p:cNvSpPr/>
          <p:nvPr/>
        </p:nvSpPr>
        <p:spPr>
          <a:xfrm>
            <a:off x="2057400" y="3657600"/>
            <a:ext cx="3505200" cy="6096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rPr>
              <a:t>Concrete Workflow </a:t>
            </a:r>
          </a:p>
          <a:p>
            <a:pPr algn="ctr"/>
            <a:r>
              <a:rPr lang="en-US" sz="2000" b="1" dirty="0" smtClean="0">
                <a:solidFill>
                  <a:schemeClr val="bg1">
                    <a:lumMod val="50000"/>
                  </a:schemeClr>
                </a:solidFill>
              </a:rPr>
              <a:t>Specification</a:t>
            </a:r>
            <a:endParaRPr lang="en-US" sz="2000" b="1" dirty="0">
              <a:solidFill>
                <a:schemeClr val="bg1">
                  <a:lumMod val="50000"/>
                </a:schemeClr>
              </a:solidFill>
            </a:endParaRPr>
          </a:p>
        </p:txBody>
      </p:sp>
      <p:sp>
        <p:nvSpPr>
          <p:cNvPr id="26" name="Rounded Rectangle 25"/>
          <p:cNvSpPr/>
          <p:nvPr/>
        </p:nvSpPr>
        <p:spPr>
          <a:xfrm>
            <a:off x="609600" y="18288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a:t>
            </a:r>
          </a:p>
          <a:p>
            <a:pPr algn="ctr"/>
            <a:r>
              <a:rPr lang="en-US" sz="2400" b="1" dirty="0" smtClean="0"/>
              <a:t>Domain</a:t>
            </a:r>
            <a:endParaRPr lang="en-US" sz="2400" b="1" dirty="0"/>
          </a:p>
        </p:txBody>
      </p:sp>
      <p:sp>
        <p:nvSpPr>
          <p:cNvPr id="28" name="Rounded Rectangle 27"/>
          <p:cNvSpPr/>
          <p:nvPr/>
        </p:nvSpPr>
        <p:spPr>
          <a:xfrm>
            <a:off x="609600" y="1219200"/>
            <a:ext cx="4953000" cy="533400"/>
          </a:xfrm>
          <a:prstGeom prst="roundRect">
            <a:avLst>
              <a:gd name="adj" fmla="val 18334"/>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lumMod val="50000"/>
                  </a:schemeClr>
                </a:solidFill>
              </a:rPr>
              <a:t>General-purpose </a:t>
            </a:r>
            <a:r>
              <a:rPr lang="en-US" sz="2400" b="1" dirty="0" err="1" smtClean="0">
                <a:solidFill>
                  <a:schemeClr val="bg1">
                    <a:lumMod val="50000"/>
                  </a:schemeClr>
                </a:solidFill>
              </a:rPr>
              <a:t>ontologies</a:t>
            </a:r>
            <a:endParaRPr lang="en-US" sz="2400" b="1" dirty="0">
              <a:solidFill>
                <a:schemeClr val="bg1">
                  <a:lumMod val="50000"/>
                </a:schemeClr>
              </a:solidFill>
            </a:endParaRPr>
          </a:p>
        </p:txBody>
      </p:sp>
      <p:sp>
        <p:nvSpPr>
          <p:cNvPr id="29" name="Rounded Rectangle 28"/>
          <p:cNvSpPr/>
          <p:nvPr/>
        </p:nvSpPr>
        <p:spPr>
          <a:xfrm>
            <a:off x="5105400" y="2590800"/>
            <a:ext cx="3352800" cy="6096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Process </a:t>
            </a:r>
          </a:p>
          <a:p>
            <a:pPr algn="ctr"/>
            <a:r>
              <a:rPr lang="en-US" sz="2000" b="1" dirty="0" smtClean="0">
                <a:solidFill>
                  <a:schemeClr val="bg1"/>
                </a:solidFill>
              </a:rPr>
              <a:t>understanding</a:t>
            </a:r>
            <a:endParaRPr lang="en-US" sz="2000" b="1" dirty="0">
              <a:solidFill>
                <a:schemeClr val="bg1"/>
              </a:solidFill>
            </a:endParaRPr>
          </a:p>
        </p:txBody>
      </p:sp>
      <p:sp>
        <p:nvSpPr>
          <p:cNvPr id="30" name="Rounded Rectangle 29"/>
          <p:cNvSpPr/>
          <p:nvPr/>
        </p:nvSpPr>
        <p:spPr>
          <a:xfrm>
            <a:off x="2057400" y="2590800"/>
            <a:ext cx="3505200" cy="990600"/>
          </a:xfrm>
          <a:prstGeom prst="roundRect">
            <a:avLst>
              <a:gd name="adj" fmla="val 1050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Task </a:t>
            </a:r>
            <a:r>
              <a:rPr lang="en-US" sz="2000" b="1" dirty="0" err="1" smtClean="0">
                <a:solidFill>
                  <a:schemeClr val="bg1"/>
                </a:solidFill>
              </a:rPr>
              <a:t>Ontologies</a:t>
            </a:r>
            <a:r>
              <a:rPr lang="en-US" sz="2000" b="1" dirty="0" smtClean="0">
                <a:solidFill>
                  <a:schemeClr val="bg1"/>
                </a:solidFill>
              </a:rPr>
              <a:t> </a:t>
            </a:r>
          </a:p>
          <a:p>
            <a:pPr algn="ctr"/>
            <a:r>
              <a:rPr lang="en-US" sz="2000" b="1" dirty="0" smtClean="0">
                <a:solidFill>
                  <a:schemeClr val="bg1"/>
                </a:solidFill>
              </a:rPr>
              <a:t>(Abstract Workflow </a:t>
            </a:r>
          </a:p>
          <a:p>
            <a:pPr algn="ctr"/>
            <a:r>
              <a:rPr lang="en-US" sz="2000" b="1" dirty="0" smtClean="0">
                <a:solidFill>
                  <a:schemeClr val="bg1"/>
                </a:solidFill>
              </a:rPr>
              <a:t>Specification)</a:t>
            </a:r>
          </a:p>
        </p:txBody>
      </p:sp>
      <p:sp>
        <p:nvSpPr>
          <p:cNvPr id="24" name="Rounded Rectangle 23"/>
          <p:cNvSpPr/>
          <p:nvPr/>
        </p:nvSpPr>
        <p:spPr>
          <a:xfrm>
            <a:off x="609600" y="2590800"/>
            <a:ext cx="1752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 Processes</a:t>
            </a:r>
            <a:endParaRPr lang="en-US" sz="2400" b="1" dirty="0"/>
          </a:p>
        </p:txBody>
      </p:sp>
      <p:sp>
        <p:nvSpPr>
          <p:cNvPr id="25" name="Rounded Rectangle 24"/>
          <p:cNvSpPr/>
          <p:nvPr/>
        </p:nvSpPr>
        <p:spPr>
          <a:xfrm>
            <a:off x="609600" y="3429000"/>
            <a:ext cx="1752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Scientific Systems</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rtlCol="0">
            <a:normAutofit fontScale="90000"/>
          </a:bodyPr>
          <a:lstStyle/>
          <a:p>
            <a:pPr eaLnBrk="1" fontAlgn="auto" hangingPunct="1">
              <a:spcAft>
                <a:spcPts val="0"/>
              </a:spcAft>
              <a:defRPr/>
            </a:pPr>
            <a:r>
              <a:rPr lang="en-US" dirty="0" smtClean="0"/>
              <a:t>Documenting Scientific Processes with </a:t>
            </a:r>
            <a:r>
              <a:rPr lang="en-US" dirty="0" err="1" smtClean="0"/>
              <a:t>Ontologies</a:t>
            </a:r>
            <a:r>
              <a:rPr lang="en-US" dirty="0" smtClean="0"/>
              <a:t> and Abstract Workflows</a:t>
            </a:r>
            <a:endParaRPr lang="en-US" dirty="0"/>
          </a:p>
        </p:txBody>
      </p:sp>
      <p:sp>
        <p:nvSpPr>
          <p:cNvPr id="3" name="Content Placeholder 2"/>
          <p:cNvSpPr>
            <a:spLocks noGrp="1"/>
          </p:cNvSpPr>
          <p:nvPr>
            <p:ph idx="1"/>
          </p:nvPr>
        </p:nvSpPr>
        <p:spPr>
          <a:xfrm>
            <a:off x="457200" y="1295400"/>
            <a:ext cx="8229600" cy="4525963"/>
          </a:xfrm>
        </p:spPr>
        <p:txBody>
          <a:bodyPr rtlCol="0">
            <a:normAutofit fontScale="85000" lnSpcReduction="10000"/>
          </a:bodyPr>
          <a:lstStyle/>
          <a:p>
            <a:pPr eaLnBrk="1" fontAlgn="auto" hangingPunct="1">
              <a:spcAft>
                <a:spcPts val="0"/>
              </a:spcAft>
              <a:defRPr/>
            </a:pPr>
            <a:r>
              <a:rPr lang="en-US" dirty="0" smtClean="0"/>
              <a:t>Purpose</a:t>
            </a:r>
          </a:p>
          <a:p>
            <a:pPr lvl="1" eaLnBrk="1" fontAlgn="auto" hangingPunct="1">
              <a:spcAft>
                <a:spcPts val="0"/>
              </a:spcAft>
              <a:defRPr/>
            </a:pPr>
            <a:r>
              <a:rPr lang="en-US" dirty="0" smtClean="0"/>
              <a:t>Identify appropriate vocabulary for a </a:t>
            </a:r>
            <a:r>
              <a:rPr lang="en-US" dirty="0" smtClean="0">
                <a:solidFill>
                  <a:srgbClr val="FF0000"/>
                </a:solidFill>
              </a:rPr>
              <a:t>scientific community</a:t>
            </a:r>
            <a:endParaRPr lang="en-US" dirty="0" smtClean="0"/>
          </a:p>
          <a:p>
            <a:pPr lvl="1" eaLnBrk="1" fontAlgn="auto" hangingPunct="1">
              <a:spcAft>
                <a:spcPts val="0"/>
              </a:spcAft>
              <a:defRPr/>
            </a:pPr>
            <a:r>
              <a:rPr lang="en-US" dirty="0" smtClean="0"/>
              <a:t>Model a </a:t>
            </a:r>
            <a:r>
              <a:rPr lang="en-US" dirty="0" smtClean="0">
                <a:solidFill>
                  <a:srgbClr val="FF0000"/>
                </a:solidFill>
              </a:rPr>
              <a:t>scientist’s </a:t>
            </a:r>
            <a:r>
              <a:rPr lang="en-US" dirty="0" smtClean="0"/>
              <a:t>understanding of a process</a:t>
            </a:r>
          </a:p>
          <a:p>
            <a:pPr lvl="1" eaLnBrk="1" fontAlgn="auto" hangingPunct="1">
              <a:spcAft>
                <a:spcPts val="0"/>
              </a:spcAft>
              <a:defRPr/>
            </a:pPr>
            <a:r>
              <a:rPr lang="en-US" dirty="0" smtClean="0"/>
              <a:t>Identify the parts of a process that are of interest </a:t>
            </a:r>
            <a:r>
              <a:rPr lang="en-US" dirty="0" smtClean="0">
                <a:solidFill>
                  <a:srgbClr val="FF0000"/>
                </a:solidFill>
              </a:rPr>
              <a:t>to scientists</a:t>
            </a:r>
          </a:p>
          <a:p>
            <a:pPr eaLnBrk="1" fontAlgn="auto" hangingPunct="1">
              <a:spcAft>
                <a:spcPts val="0"/>
              </a:spcAft>
              <a:defRPr/>
            </a:pPr>
            <a:r>
              <a:rPr lang="en-US" dirty="0" smtClean="0"/>
              <a:t>Benefits</a:t>
            </a:r>
          </a:p>
          <a:p>
            <a:pPr lvl="1" eaLnBrk="1" fontAlgn="auto" hangingPunct="1">
              <a:spcAft>
                <a:spcPts val="0"/>
              </a:spcAft>
              <a:defRPr/>
            </a:pPr>
            <a:r>
              <a:rPr lang="en-US" dirty="0" smtClean="0"/>
              <a:t>Share scientist’s understanding of a process with others</a:t>
            </a:r>
          </a:p>
          <a:p>
            <a:pPr lvl="1" eaLnBrk="1" fontAlgn="auto" hangingPunct="1">
              <a:spcAft>
                <a:spcPts val="0"/>
              </a:spcAft>
              <a:defRPr/>
            </a:pPr>
            <a:r>
              <a:rPr lang="en-US" dirty="0" smtClean="0"/>
              <a:t>Guide the development of systems that implement scientist’s understanding of a process</a:t>
            </a:r>
          </a:p>
          <a:p>
            <a:pPr lvl="1" eaLnBrk="1" fontAlgn="auto" hangingPunct="1">
              <a:spcAft>
                <a:spcPts val="0"/>
              </a:spcAft>
              <a:defRPr/>
            </a:pPr>
            <a:r>
              <a:rPr lang="en-US" dirty="0" smtClean="0"/>
              <a:t>Enhance existing systems to provide functionality aligned to scientist’s understanding of a process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smtClean="0"/>
              <a:t>Phase1: Capture the vocabulary of the process in a Workflow-Driven Ontology (WDO)</a:t>
            </a:r>
          </a:p>
          <a:p>
            <a:pPr lvl="1" eaLnBrk="1" fontAlgn="auto" hangingPunct="1">
              <a:spcAft>
                <a:spcPts val="0"/>
              </a:spcAft>
              <a:defRPr/>
            </a:pPr>
            <a:r>
              <a:rPr lang="en-US" dirty="0" smtClean="0"/>
              <a:t>WDOs have two main classes:</a:t>
            </a:r>
          </a:p>
          <a:p>
            <a:pPr lvl="2" eaLnBrk="1" fontAlgn="auto" hangingPunct="1">
              <a:spcAft>
                <a:spcPts val="0"/>
              </a:spcAft>
              <a:defRPr/>
            </a:pPr>
            <a:r>
              <a:rPr lang="en-US" b="1" dirty="0" smtClean="0"/>
              <a:t>Data</a:t>
            </a:r>
            <a:r>
              <a:rPr lang="en-US" dirty="0" smtClean="0"/>
              <a:t>, e.g., Gridded Dataset, Elevation Map</a:t>
            </a:r>
          </a:p>
          <a:p>
            <a:pPr lvl="2" eaLnBrk="1" fontAlgn="auto" hangingPunct="1">
              <a:spcAft>
                <a:spcPts val="0"/>
              </a:spcAft>
              <a:defRPr/>
            </a:pPr>
            <a:r>
              <a:rPr lang="en-US" b="1" dirty="0" smtClean="0"/>
              <a:t>Method</a:t>
            </a:r>
            <a:r>
              <a:rPr lang="en-US" dirty="0" smtClean="0"/>
              <a:t>, e.g., Nearest-neighbor extrapolation</a:t>
            </a:r>
          </a:p>
          <a:p>
            <a:pPr lvl="1" eaLnBrk="1" fontAlgn="auto" hangingPunct="1">
              <a:spcAft>
                <a:spcPts val="0"/>
              </a:spcAft>
              <a:defRPr/>
            </a:pPr>
            <a:r>
              <a:rPr lang="en-US" dirty="0" smtClean="0"/>
              <a:t>Tool support to construct WDOs</a:t>
            </a:r>
          </a:p>
          <a:p>
            <a:pPr lvl="2" eaLnBrk="1" fontAlgn="auto" hangingPunct="1">
              <a:spcAft>
                <a:spcPts val="0"/>
              </a:spcAft>
              <a:defRPr/>
            </a:pPr>
            <a:r>
              <a:rPr lang="en-US" dirty="0" smtClean="0"/>
              <a:t>Encoded in OWL</a:t>
            </a:r>
          </a:p>
          <a:p>
            <a:pPr lvl="2" eaLnBrk="1" fontAlgn="auto" hangingPunct="1">
              <a:spcAft>
                <a:spcPts val="0"/>
              </a:spcAft>
              <a:defRPr/>
            </a:pPr>
            <a:r>
              <a:rPr lang="en-US" dirty="0" smtClean="0"/>
              <a:t>Reuse vocabulary from other OWL </a:t>
            </a:r>
            <a:r>
              <a:rPr lang="en-US" dirty="0" err="1" smtClean="0"/>
              <a:t>ontologies</a:t>
            </a:r>
            <a:endParaRPr lang="en-US" dirty="0" smtClean="0"/>
          </a:p>
          <a:p>
            <a:pPr lvl="2" eaLnBrk="1" fontAlgn="auto" hangingPunct="1">
              <a:spcAft>
                <a:spcPts val="0"/>
              </a:spcAft>
              <a:defRPr/>
            </a:pPr>
            <a:r>
              <a:rPr lang="en-US" dirty="0" smtClean="0"/>
              <a:t>Generate HTML reports</a:t>
            </a:r>
          </a:p>
          <a:p>
            <a:pPr lvl="1" eaLnBrk="1" fontAlgn="auto" hangingPunct="1">
              <a:spcAft>
                <a:spcPts val="0"/>
              </a:spcAft>
              <a:buFont typeface="Arial" pitchFamily="34" charset="0"/>
              <a:buChar char="–"/>
              <a:defRPr/>
            </a:pPr>
            <a:endParaRPr lang="en-US" dirty="0" smtClean="0"/>
          </a:p>
        </p:txBody>
      </p:sp>
      <p:pic>
        <p:nvPicPr>
          <p:cNvPr id="4" name="Picture 3" descr="C:\Documents and Settings\leonardo\Desktop\wdo.bmp"/>
          <p:cNvPicPr/>
          <p:nvPr/>
        </p:nvPicPr>
        <p:blipFill>
          <a:blip r:embed="rId2" cstate="print"/>
          <a:srcRect/>
          <a:stretch>
            <a:fillRect/>
          </a:stretch>
        </p:blipFill>
        <p:spPr bwMode="auto">
          <a:xfrm>
            <a:off x="6172200" y="5547863"/>
            <a:ext cx="2971800" cy="1310137"/>
          </a:xfrm>
          <a:prstGeom prst="rect">
            <a:avLst/>
          </a:prstGeom>
          <a:noFill/>
          <a:ln w="9525">
            <a:noFill/>
            <a:miter lim="800000"/>
            <a:headEnd/>
            <a:tailEnd/>
          </a:ln>
        </p:spPr>
      </p:pic>
      <p:sp>
        <p:nvSpPr>
          <p:cNvPr id="5" name="Curved Left Arrow 4"/>
          <p:cNvSpPr/>
          <p:nvPr/>
        </p:nvSpPr>
        <p:spPr>
          <a:xfrm>
            <a:off x="7010400" y="3200400"/>
            <a:ext cx="457200" cy="609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7391400" y="3143935"/>
            <a:ext cx="1143000" cy="646331"/>
          </a:xfrm>
          <a:prstGeom prst="rect">
            <a:avLst/>
          </a:prstGeom>
          <a:noFill/>
        </p:spPr>
        <p:txBody>
          <a:bodyPr wrap="square" rtlCol="0">
            <a:spAutoFit/>
          </a:bodyPr>
          <a:lstStyle/>
          <a:p>
            <a:pPr algn="ctr"/>
            <a:r>
              <a:rPr lang="en-US" sz="1200" dirty="0" smtClean="0"/>
              <a:t>Data</a:t>
            </a:r>
          </a:p>
          <a:p>
            <a:pPr algn="ctr"/>
            <a:r>
              <a:rPr lang="en-US" sz="1200" dirty="0" smtClean="0"/>
              <a:t>is input to</a:t>
            </a:r>
          </a:p>
          <a:p>
            <a:pPr algn="ctr"/>
            <a:r>
              <a:rPr lang="en-US" sz="1200" dirty="0" smtClean="0"/>
              <a:t>Method</a:t>
            </a:r>
            <a:endParaRPr lang="en-US" sz="1200" dirty="0"/>
          </a:p>
        </p:txBody>
      </p:sp>
      <p:sp>
        <p:nvSpPr>
          <p:cNvPr id="7" name="Curved Left Arrow 6"/>
          <p:cNvSpPr/>
          <p:nvPr/>
        </p:nvSpPr>
        <p:spPr>
          <a:xfrm rot="10800000">
            <a:off x="1143000" y="3124200"/>
            <a:ext cx="457200" cy="609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152400" y="3143935"/>
            <a:ext cx="1143000" cy="646331"/>
          </a:xfrm>
          <a:prstGeom prst="rect">
            <a:avLst/>
          </a:prstGeom>
          <a:noFill/>
        </p:spPr>
        <p:txBody>
          <a:bodyPr wrap="square" rtlCol="0">
            <a:spAutoFit/>
          </a:bodyPr>
          <a:lstStyle/>
          <a:p>
            <a:pPr algn="ctr"/>
            <a:r>
              <a:rPr lang="en-US" sz="1200" dirty="0" smtClean="0"/>
              <a:t>Method</a:t>
            </a:r>
          </a:p>
          <a:p>
            <a:pPr algn="ctr"/>
            <a:r>
              <a:rPr lang="en-US" sz="1200" dirty="0" smtClean="0"/>
              <a:t>Outputs</a:t>
            </a:r>
          </a:p>
          <a:p>
            <a:pPr algn="ctr"/>
            <a:r>
              <a:rPr lang="en-US" sz="1200" dirty="0" smtClean="0"/>
              <a:t>Data</a:t>
            </a:r>
            <a:endParaRPr lang="en-US" sz="1200" dirty="0"/>
          </a:p>
        </p:txBody>
      </p:sp>
      <p:sp>
        <p:nvSpPr>
          <p:cNvPr id="10" name="Title 1"/>
          <p:cNvSpPr>
            <a:spLocks noGrp="1"/>
          </p:cNvSpPr>
          <p:nvPr>
            <p:ph type="title"/>
          </p:nvPr>
        </p:nvSpPr>
        <p:spPr>
          <a:xfrm>
            <a:off x="685800" y="0"/>
            <a:ext cx="8153400" cy="990600"/>
          </a:xfrm>
        </p:spPr>
        <p:txBody>
          <a:bodyPr rtlCol="0">
            <a:normAutofit fontScale="90000"/>
          </a:bodyPr>
          <a:lstStyle/>
          <a:p>
            <a:pPr eaLnBrk="1" fontAlgn="auto" hangingPunct="1">
              <a:spcAft>
                <a:spcPts val="0"/>
              </a:spcAft>
              <a:defRPr/>
            </a:pPr>
            <a:r>
              <a:rPr lang="en-US" dirty="0" smtClean="0"/>
              <a:t>Documenting Scientific Processes with </a:t>
            </a:r>
            <a:r>
              <a:rPr lang="en-US" dirty="0" err="1" smtClean="0"/>
              <a:t>Ontologies</a:t>
            </a:r>
            <a:r>
              <a:rPr lang="en-US" dirty="0" smtClean="0"/>
              <a:t> and Abstract Workflows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8229600" cy="4525963"/>
          </a:xfrm>
        </p:spPr>
        <p:txBody>
          <a:bodyPr rtlCol="0">
            <a:normAutofit/>
          </a:bodyPr>
          <a:lstStyle/>
          <a:p>
            <a:pPr eaLnBrk="1" fontAlgn="auto" hangingPunct="1">
              <a:spcAft>
                <a:spcPts val="0"/>
              </a:spcAft>
              <a:defRPr/>
            </a:pPr>
            <a:r>
              <a:rPr lang="en-US" dirty="0" smtClean="0"/>
              <a:t>Phase2: Model the process as a Semantic Abstract Workflow (SAW)</a:t>
            </a:r>
          </a:p>
          <a:p>
            <a:pPr lvl="1" eaLnBrk="1" fontAlgn="auto" hangingPunct="1">
              <a:spcAft>
                <a:spcPts val="0"/>
              </a:spcAft>
              <a:defRPr/>
            </a:pPr>
            <a:r>
              <a:rPr lang="en-US" dirty="0" smtClean="0"/>
              <a:t>Dataflow modeling</a:t>
            </a:r>
          </a:p>
          <a:p>
            <a:pPr lvl="1" eaLnBrk="1" fontAlgn="auto" hangingPunct="1">
              <a:spcAft>
                <a:spcPts val="0"/>
              </a:spcAft>
              <a:defRPr/>
            </a:pPr>
            <a:r>
              <a:rPr lang="en-US" dirty="0" smtClean="0"/>
              <a:t>Graphical representation</a:t>
            </a:r>
          </a:p>
          <a:p>
            <a:pPr lvl="1" eaLnBrk="1" fontAlgn="auto" hangingPunct="1">
              <a:spcAft>
                <a:spcPts val="0"/>
              </a:spcAft>
              <a:defRPr/>
            </a:pPr>
            <a:r>
              <a:rPr lang="en-US" dirty="0" smtClean="0"/>
              <a:t>Multiple levels of abstraction supported</a:t>
            </a:r>
          </a:p>
          <a:p>
            <a:pPr lvl="1" eaLnBrk="1" fontAlgn="auto" hangingPunct="1">
              <a:spcAft>
                <a:spcPts val="0"/>
              </a:spcAft>
              <a:defRPr/>
            </a:pPr>
            <a:r>
              <a:rPr lang="en-US" dirty="0" smtClean="0"/>
              <a:t>Tool support to create SAWs</a:t>
            </a:r>
          </a:p>
          <a:p>
            <a:pPr lvl="2" eaLnBrk="1" fontAlgn="auto" hangingPunct="1">
              <a:spcAft>
                <a:spcPts val="0"/>
              </a:spcAft>
              <a:defRPr/>
            </a:pPr>
            <a:r>
              <a:rPr lang="en-US" dirty="0" smtClean="0"/>
              <a:t>Encoded in OWL</a:t>
            </a:r>
          </a:p>
          <a:p>
            <a:pPr lvl="2" eaLnBrk="1" fontAlgn="auto" hangingPunct="1">
              <a:spcAft>
                <a:spcPts val="0"/>
              </a:spcAft>
              <a:defRPr/>
            </a:pPr>
            <a:r>
              <a:rPr lang="en-US" dirty="0" smtClean="0"/>
              <a:t>Generate HTML reports</a:t>
            </a:r>
          </a:p>
          <a:p>
            <a:pPr lvl="2" eaLnBrk="1" fontAlgn="auto" hangingPunct="1">
              <a:spcAft>
                <a:spcPts val="0"/>
              </a:spcAft>
              <a:defRPr/>
            </a:pPr>
            <a:r>
              <a:rPr lang="en-US" dirty="0" smtClean="0"/>
              <a:t>Generate provenance-capturing modules</a:t>
            </a:r>
          </a:p>
        </p:txBody>
      </p:sp>
      <p:pic>
        <p:nvPicPr>
          <p:cNvPr id="5" name="Picture 2" descr="http://trust.utep.edu/2009/ContourMap/CreateGravityContourMapSAW"/>
          <p:cNvPicPr>
            <a:picLocks noChangeAspect="1" noChangeArrowheads="1"/>
          </p:cNvPicPr>
          <p:nvPr/>
        </p:nvPicPr>
        <p:blipFill>
          <a:blip r:embed="rId2" cstate="print"/>
          <a:srcRect/>
          <a:stretch>
            <a:fillRect/>
          </a:stretch>
        </p:blipFill>
        <p:spPr bwMode="auto">
          <a:xfrm>
            <a:off x="6821985" y="3352800"/>
            <a:ext cx="2322015" cy="2381250"/>
          </a:xfrm>
          <a:prstGeom prst="rect">
            <a:avLst/>
          </a:prstGeom>
          <a:noFill/>
          <a:ln w="9525">
            <a:noFill/>
            <a:miter lim="800000"/>
            <a:headEnd/>
            <a:tailEnd/>
          </a:ln>
        </p:spPr>
      </p:pic>
      <p:sp>
        <p:nvSpPr>
          <p:cNvPr id="8" name="Title 1"/>
          <p:cNvSpPr>
            <a:spLocks noGrp="1"/>
          </p:cNvSpPr>
          <p:nvPr>
            <p:ph type="title"/>
          </p:nvPr>
        </p:nvSpPr>
        <p:spPr>
          <a:xfrm>
            <a:off x="612648" y="228600"/>
            <a:ext cx="8153400" cy="990600"/>
          </a:xfrm>
        </p:spPr>
        <p:txBody>
          <a:bodyPr rtlCol="0">
            <a:normAutofit fontScale="90000"/>
          </a:bodyPr>
          <a:lstStyle/>
          <a:p>
            <a:pPr eaLnBrk="1" fontAlgn="auto" hangingPunct="1">
              <a:spcAft>
                <a:spcPts val="0"/>
              </a:spcAft>
              <a:defRPr/>
            </a:pPr>
            <a:r>
              <a:rPr lang="en-US" dirty="0" smtClean="0"/>
              <a:t>Documenting Scientific Processes with </a:t>
            </a:r>
            <a:r>
              <a:rPr lang="en-US" dirty="0" err="1" smtClean="0"/>
              <a:t>Ontologies</a:t>
            </a:r>
            <a:r>
              <a:rPr lang="en-US" dirty="0" smtClean="0"/>
              <a:t> and Abstract Workflows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12648" y="228600"/>
            <a:ext cx="8153400" cy="990600"/>
          </a:xfrm>
        </p:spPr>
        <p:txBody>
          <a:bodyPr rtlCol="0">
            <a:normAutofit fontScale="90000"/>
          </a:bodyPr>
          <a:lstStyle/>
          <a:p>
            <a:pPr eaLnBrk="1" fontAlgn="auto" hangingPunct="1">
              <a:spcAft>
                <a:spcPts val="0"/>
              </a:spcAft>
              <a:defRPr/>
            </a:pPr>
            <a:r>
              <a:rPr lang="en-US" dirty="0" smtClean="0"/>
              <a:t>Documenting Scientific Processes with </a:t>
            </a:r>
            <a:r>
              <a:rPr lang="en-US" dirty="0" err="1" smtClean="0"/>
              <a:t>Ontologies</a:t>
            </a:r>
            <a:r>
              <a:rPr lang="en-US" dirty="0" smtClean="0"/>
              <a:t> and Abstract Workflows</a:t>
            </a:r>
            <a:endParaRPr lang="en-US" dirty="0"/>
          </a:p>
        </p:txBody>
      </p:sp>
      <p:sp>
        <p:nvSpPr>
          <p:cNvPr id="6" name="Content Placeholder 5"/>
          <p:cNvSpPr>
            <a:spLocks noGrp="1"/>
          </p:cNvSpPr>
          <p:nvPr>
            <p:ph sz="quarter" idx="1"/>
          </p:nvPr>
        </p:nvSpPr>
        <p:spPr>
          <a:xfrm>
            <a:off x="381000" y="1752600"/>
            <a:ext cx="4416552" cy="4572000"/>
          </a:xfrm>
        </p:spPr>
        <p:txBody>
          <a:bodyPr/>
          <a:lstStyle/>
          <a:p>
            <a:r>
              <a:rPr lang="en-US" dirty="0" smtClean="0"/>
              <a:t>WDOs and SAWs are intended to be authored by Scientists</a:t>
            </a:r>
          </a:p>
          <a:p>
            <a:pPr lvl="1"/>
            <a:r>
              <a:rPr lang="en-US" dirty="0" smtClean="0"/>
              <a:t>Scientist-centered level of abstraction</a:t>
            </a:r>
          </a:p>
          <a:p>
            <a:pPr lvl="1"/>
            <a:r>
              <a:rPr lang="en-US" dirty="0" smtClean="0"/>
              <a:t>Dataflow modeling intended to facilitate process modeling</a:t>
            </a:r>
          </a:p>
        </p:txBody>
      </p:sp>
      <p:pic>
        <p:nvPicPr>
          <p:cNvPr id="5" name="Picture 4"/>
          <p:cNvPicPr>
            <a:picLocks noChangeAspect="1" noChangeArrowheads="1"/>
          </p:cNvPicPr>
          <p:nvPr/>
        </p:nvPicPr>
        <p:blipFill>
          <a:blip r:embed="rId2" cstate="print"/>
          <a:srcRect/>
          <a:stretch>
            <a:fillRect/>
          </a:stretch>
        </p:blipFill>
        <p:spPr bwMode="auto">
          <a:xfrm>
            <a:off x="5029200" y="1448936"/>
            <a:ext cx="4114800" cy="54090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p:cNvSpPr/>
          <p:nvPr/>
        </p:nvSpPr>
        <p:spPr>
          <a:xfrm>
            <a:off x="2819400" y="5791200"/>
            <a:ext cx="29718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11" name="Rectangle 110"/>
          <p:cNvSpPr/>
          <p:nvPr/>
        </p:nvSpPr>
        <p:spPr>
          <a:xfrm>
            <a:off x="4191000" y="3429000"/>
            <a:ext cx="3810000" cy="182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56" name="Rectangle 55"/>
          <p:cNvSpPr/>
          <p:nvPr/>
        </p:nvSpPr>
        <p:spPr>
          <a:xfrm>
            <a:off x="304800" y="3429000"/>
            <a:ext cx="3657600" cy="182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69" name="TextBox 4"/>
          <p:cNvSpPr txBox="1">
            <a:spLocks noChangeArrowheads="1"/>
          </p:cNvSpPr>
          <p:nvPr/>
        </p:nvSpPr>
        <p:spPr bwMode="auto">
          <a:xfrm>
            <a:off x="304800" y="3429000"/>
            <a:ext cx="710451" cy="369332"/>
          </a:xfrm>
          <a:prstGeom prst="rect">
            <a:avLst/>
          </a:prstGeom>
          <a:noFill/>
          <a:ln w="9525">
            <a:noFill/>
            <a:miter lim="800000"/>
            <a:headEnd/>
            <a:tailEnd/>
          </a:ln>
        </p:spPr>
        <p:txBody>
          <a:bodyPr wrap="none">
            <a:spAutoFit/>
          </a:bodyPr>
          <a:lstStyle/>
          <a:p>
            <a:r>
              <a:rPr lang="en-US" b="1" dirty="0"/>
              <a:t>Thing</a:t>
            </a:r>
          </a:p>
        </p:txBody>
      </p:sp>
      <p:sp>
        <p:nvSpPr>
          <p:cNvPr id="70" name="TextBox 5"/>
          <p:cNvSpPr txBox="1">
            <a:spLocks noChangeArrowheads="1"/>
          </p:cNvSpPr>
          <p:nvPr/>
        </p:nvSpPr>
        <p:spPr bwMode="auto">
          <a:xfrm>
            <a:off x="685800" y="3810000"/>
            <a:ext cx="1689373" cy="369332"/>
          </a:xfrm>
          <a:prstGeom prst="rect">
            <a:avLst/>
          </a:prstGeom>
          <a:noFill/>
          <a:ln w="9525">
            <a:noFill/>
            <a:miter lim="800000"/>
            <a:headEnd/>
            <a:tailEnd/>
          </a:ln>
        </p:spPr>
        <p:txBody>
          <a:bodyPr wrap="none">
            <a:spAutoFit/>
          </a:bodyPr>
          <a:lstStyle/>
          <a:p>
            <a:r>
              <a:rPr lang="en-US" b="1" dirty="0"/>
              <a:t>Identified Thing</a:t>
            </a:r>
          </a:p>
        </p:txBody>
      </p:sp>
      <p:sp>
        <p:nvSpPr>
          <p:cNvPr id="72" name="TextBox 7"/>
          <p:cNvSpPr txBox="1">
            <a:spLocks noChangeArrowheads="1"/>
          </p:cNvSpPr>
          <p:nvPr/>
        </p:nvSpPr>
        <p:spPr bwMode="auto">
          <a:xfrm>
            <a:off x="1143000" y="4419600"/>
            <a:ext cx="830612" cy="369332"/>
          </a:xfrm>
          <a:prstGeom prst="rect">
            <a:avLst/>
          </a:prstGeom>
          <a:noFill/>
          <a:ln w="9525">
            <a:noFill/>
            <a:miter lim="800000"/>
            <a:headEnd/>
            <a:tailEnd/>
          </a:ln>
        </p:spPr>
        <p:txBody>
          <a:bodyPr wrap="none">
            <a:spAutoFit/>
          </a:bodyPr>
          <a:lstStyle/>
          <a:p>
            <a:r>
              <a:rPr lang="en-US" b="1" dirty="0"/>
              <a:t>Source</a:t>
            </a:r>
          </a:p>
        </p:txBody>
      </p:sp>
      <p:sp>
        <p:nvSpPr>
          <p:cNvPr id="73" name="TextBox 8"/>
          <p:cNvSpPr txBox="1">
            <a:spLocks noChangeArrowheads="1"/>
          </p:cNvSpPr>
          <p:nvPr/>
        </p:nvSpPr>
        <p:spPr bwMode="auto">
          <a:xfrm>
            <a:off x="1752600" y="4648200"/>
            <a:ext cx="747512" cy="369332"/>
          </a:xfrm>
          <a:prstGeom prst="rect">
            <a:avLst/>
          </a:prstGeom>
          <a:noFill/>
          <a:ln w="9525">
            <a:noFill/>
            <a:miter lim="800000"/>
            <a:headEnd/>
            <a:tailEnd/>
          </a:ln>
        </p:spPr>
        <p:txBody>
          <a:bodyPr wrap="none">
            <a:spAutoFit/>
          </a:bodyPr>
          <a:lstStyle/>
          <a:p>
            <a:r>
              <a:rPr lang="en-US" b="1" dirty="0"/>
              <a:t>Agent</a:t>
            </a:r>
          </a:p>
        </p:txBody>
      </p:sp>
      <p:sp>
        <p:nvSpPr>
          <p:cNvPr id="80" name="TextBox 15"/>
          <p:cNvSpPr txBox="1">
            <a:spLocks noChangeArrowheads="1"/>
          </p:cNvSpPr>
          <p:nvPr/>
        </p:nvSpPr>
        <p:spPr bwMode="auto">
          <a:xfrm>
            <a:off x="1752600" y="4876800"/>
            <a:ext cx="1178015" cy="369332"/>
          </a:xfrm>
          <a:prstGeom prst="rect">
            <a:avLst/>
          </a:prstGeom>
          <a:noFill/>
          <a:ln w="9525">
            <a:noFill/>
            <a:miter lim="800000"/>
            <a:headEnd/>
            <a:tailEnd/>
          </a:ln>
        </p:spPr>
        <p:txBody>
          <a:bodyPr wrap="none">
            <a:spAutoFit/>
          </a:bodyPr>
          <a:lstStyle/>
          <a:p>
            <a:r>
              <a:rPr lang="en-US" b="1" dirty="0"/>
              <a:t>Document</a:t>
            </a:r>
          </a:p>
        </p:txBody>
      </p:sp>
      <p:cxnSp>
        <p:nvCxnSpPr>
          <p:cNvPr id="86" name="Straight Connector 85"/>
          <p:cNvCxnSpPr/>
          <p:nvPr/>
        </p:nvCxnSpPr>
        <p:spPr>
          <a:xfrm rot="5400000">
            <a:off x="495300" y="38481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1104900" y="4914900"/>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723900" y="4381500"/>
            <a:ext cx="53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09600" y="3962400"/>
            <a:ext cx="15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990600" y="42672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990600" y="46482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295400" y="5105400"/>
            <a:ext cx="53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295400" y="4876800"/>
            <a:ext cx="53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2438400" y="42672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027" name="Rectangle 11"/>
          <p:cNvSpPr>
            <a:spLocks noGrp="1" noChangeArrowheads="1"/>
          </p:cNvSpPr>
          <p:nvPr>
            <p:ph type="title"/>
          </p:nvPr>
        </p:nvSpPr>
        <p:spPr>
          <a:xfrm>
            <a:off x="152400" y="0"/>
            <a:ext cx="8763000" cy="990600"/>
          </a:xfrm>
        </p:spPr>
        <p:txBody>
          <a:bodyPr>
            <a:normAutofit/>
          </a:bodyPr>
          <a:lstStyle/>
          <a:p>
            <a:pPr eaLnBrk="1" hangingPunct="1"/>
            <a:r>
              <a:rPr lang="en-US" sz="3600" dirty="0" smtClean="0"/>
              <a:t>Provenance, SAW and WDO</a:t>
            </a:r>
            <a:endParaRPr lang="en-US" sz="2000" dirty="0" smtClean="0"/>
          </a:p>
        </p:txBody>
      </p:sp>
      <p:sp>
        <p:nvSpPr>
          <p:cNvPr id="57" name="Text Box 44"/>
          <p:cNvSpPr txBox="1">
            <a:spLocks noChangeArrowheads="1"/>
          </p:cNvSpPr>
          <p:nvPr/>
        </p:nvSpPr>
        <p:spPr bwMode="auto">
          <a:xfrm>
            <a:off x="1143000" y="4114800"/>
            <a:ext cx="1752600" cy="369332"/>
          </a:xfrm>
          <a:prstGeom prst="rect">
            <a:avLst/>
          </a:prstGeom>
          <a:noFill/>
          <a:ln w="9525">
            <a:noFill/>
            <a:miter lim="800000"/>
            <a:headEnd/>
            <a:tailEnd/>
          </a:ln>
        </p:spPr>
        <p:txBody>
          <a:bodyPr>
            <a:spAutoFit/>
          </a:bodyPr>
          <a:lstStyle/>
          <a:p>
            <a:r>
              <a:rPr lang="en-US" b="1" dirty="0" smtClean="0"/>
              <a:t>Information</a:t>
            </a:r>
            <a:endParaRPr lang="en-US" b="1" dirty="0"/>
          </a:p>
        </p:txBody>
      </p:sp>
      <p:cxnSp>
        <p:nvCxnSpPr>
          <p:cNvPr id="112" name="Straight Connector 111"/>
          <p:cNvCxnSpPr/>
          <p:nvPr/>
        </p:nvCxnSpPr>
        <p:spPr>
          <a:xfrm rot="10800000">
            <a:off x="4648200" y="41148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Box 66"/>
          <p:cNvSpPr txBox="1">
            <a:spLocks noChangeArrowheads="1"/>
          </p:cNvSpPr>
          <p:nvPr/>
        </p:nvSpPr>
        <p:spPr bwMode="auto">
          <a:xfrm>
            <a:off x="4267200" y="3429000"/>
            <a:ext cx="710451" cy="369332"/>
          </a:xfrm>
          <a:prstGeom prst="rect">
            <a:avLst/>
          </a:prstGeom>
          <a:noFill/>
          <a:ln w="9525">
            <a:noFill/>
            <a:miter lim="800000"/>
            <a:headEnd/>
            <a:tailEnd/>
          </a:ln>
        </p:spPr>
        <p:txBody>
          <a:bodyPr wrap="none">
            <a:spAutoFit/>
          </a:bodyPr>
          <a:lstStyle/>
          <a:p>
            <a:r>
              <a:rPr lang="en-US" b="1" dirty="0"/>
              <a:t>Thing</a:t>
            </a:r>
          </a:p>
        </p:txBody>
      </p:sp>
      <p:sp>
        <p:nvSpPr>
          <p:cNvPr id="114" name="TextBox 67"/>
          <p:cNvSpPr txBox="1">
            <a:spLocks noChangeArrowheads="1"/>
          </p:cNvSpPr>
          <p:nvPr/>
        </p:nvSpPr>
        <p:spPr bwMode="auto">
          <a:xfrm>
            <a:off x="4953000" y="3657600"/>
            <a:ext cx="1055097" cy="369332"/>
          </a:xfrm>
          <a:prstGeom prst="rect">
            <a:avLst/>
          </a:prstGeom>
          <a:noFill/>
          <a:ln w="9525">
            <a:noFill/>
            <a:miter lim="800000"/>
            <a:headEnd/>
            <a:tailEnd/>
          </a:ln>
        </p:spPr>
        <p:txBody>
          <a:bodyPr wrap="none">
            <a:spAutoFit/>
          </a:bodyPr>
          <a:lstStyle/>
          <a:p>
            <a:r>
              <a:rPr lang="en-US" b="1" dirty="0"/>
              <a:t>Node </a:t>
            </a:r>
            <a:r>
              <a:rPr lang="en-US" b="1" dirty="0" smtClean="0"/>
              <a:t>Set</a:t>
            </a:r>
            <a:endParaRPr lang="en-US" b="1" dirty="0"/>
          </a:p>
        </p:txBody>
      </p:sp>
      <p:sp>
        <p:nvSpPr>
          <p:cNvPr id="115" name="TextBox 68"/>
          <p:cNvSpPr txBox="1">
            <a:spLocks noChangeArrowheads="1"/>
          </p:cNvSpPr>
          <p:nvPr/>
        </p:nvSpPr>
        <p:spPr bwMode="auto">
          <a:xfrm>
            <a:off x="4953000" y="3886200"/>
            <a:ext cx="1507720" cy="369332"/>
          </a:xfrm>
          <a:prstGeom prst="rect">
            <a:avLst/>
          </a:prstGeom>
          <a:noFill/>
          <a:ln w="9525">
            <a:noFill/>
            <a:miter lim="800000"/>
            <a:headEnd/>
            <a:tailEnd/>
          </a:ln>
        </p:spPr>
        <p:txBody>
          <a:bodyPr wrap="none">
            <a:spAutoFit/>
          </a:bodyPr>
          <a:lstStyle/>
          <a:p>
            <a:r>
              <a:rPr lang="en-US" b="1" dirty="0" err="1" smtClean="0"/>
              <a:t>InferenceStep</a:t>
            </a:r>
            <a:endParaRPr lang="en-US" b="1" dirty="0"/>
          </a:p>
        </p:txBody>
      </p:sp>
      <p:cxnSp>
        <p:nvCxnSpPr>
          <p:cNvPr id="116" name="Straight Connector 115"/>
          <p:cNvCxnSpPr/>
          <p:nvPr/>
        </p:nvCxnSpPr>
        <p:spPr>
          <a:xfrm rot="16200000" flipH="1">
            <a:off x="4305301" y="4076700"/>
            <a:ext cx="685801"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648200" y="38862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Box 91"/>
          <p:cNvSpPr txBox="1">
            <a:spLocks noChangeArrowheads="1"/>
          </p:cNvSpPr>
          <p:nvPr/>
        </p:nvSpPr>
        <p:spPr bwMode="auto">
          <a:xfrm>
            <a:off x="4953000" y="4191000"/>
            <a:ext cx="1507336" cy="369332"/>
          </a:xfrm>
          <a:prstGeom prst="rect">
            <a:avLst/>
          </a:prstGeom>
          <a:noFill/>
          <a:ln w="9525">
            <a:noFill/>
            <a:miter lim="800000"/>
            <a:headEnd/>
            <a:tailEnd/>
          </a:ln>
        </p:spPr>
        <p:txBody>
          <a:bodyPr wrap="none">
            <a:spAutoFit/>
          </a:bodyPr>
          <a:lstStyle/>
          <a:p>
            <a:r>
              <a:rPr lang="en-US" b="1" dirty="0" err="1"/>
              <a:t>InferenceRule</a:t>
            </a:r>
            <a:endParaRPr lang="en-US" b="1" dirty="0"/>
          </a:p>
        </p:txBody>
      </p:sp>
      <p:sp>
        <p:nvSpPr>
          <p:cNvPr id="119" name="TextBox 92"/>
          <p:cNvSpPr txBox="1">
            <a:spLocks noChangeArrowheads="1"/>
          </p:cNvSpPr>
          <p:nvPr/>
        </p:nvSpPr>
        <p:spPr bwMode="auto">
          <a:xfrm>
            <a:off x="5562600" y="4495800"/>
            <a:ext cx="1683794" cy="369332"/>
          </a:xfrm>
          <a:prstGeom prst="rect">
            <a:avLst/>
          </a:prstGeom>
          <a:noFill/>
          <a:ln w="9525">
            <a:noFill/>
            <a:miter lim="800000"/>
            <a:headEnd/>
            <a:tailEnd/>
          </a:ln>
        </p:spPr>
        <p:txBody>
          <a:bodyPr wrap="none">
            <a:spAutoFit/>
          </a:bodyPr>
          <a:lstStyle/>
          <a:p>
            <a:r>
              <a:rPr lang="en-US" b="1" dirty="0" err="1"/>
              <a:t>DeclarativeRule</a:t>
            </a:r>
            <a:endParaRPr lang="en-US" b="1" dirty="0"/>
          </a:p>
        </p:txBody>
      </p:sp>
      <p:sp>
        <p:nvSpPr>
          <p:cNvPr id="120" name="TextBox 93"/>
          <p:cNvSpPr txBox="1">
            <a:spLocks noChangeArrowheads="1"/>
          </p:cNvSpPr>
          <p:nvPr/>
        </p:nvSpPr>
        <p:spPr bwMode="auto">
          <a:xfrm>
            <a:off x="5562600" y="4800600"/>
            <a:ext cx="1375698" cy="369332"/>
          </a:xfrm>
          <a:prstGeom prst="rect">
            <a:avLst/>
          </a:prstGeom>
          <a:noFill/>
          <a:ln w="9525">
            <a:noFill/>
            <a:miter lim="800000"/>
            <a:headEnd/>
            <a:tailEnd/>
          </a:ln>
        </p:spPr>
        <p:txBody>
          <a:bodyPr wrap="none">
            <a:spAutoFit/>
          </a:bodyPr>
          <a:lstStyle/>
          <a:p>
            <a:r>
              <a:rPr lang="en-US" b="1" dirty="0" err="1"/>
              <a:t>MethodRule</a:t>
            </a:r>
            <a:endParaRPr lang="en-US" b="1" dirty="0"/>
          </a:p>
        </p:txBody>
      </p:sp>
      <p:cxnSp>
        <p:nvCxnSpPr>
          <p:cNvPr id="121" name="Straight Connector 120"/>
          <p:cNvCxnSpPr/>
          <p:nvPr/>
        </p:nvCxnSpPr>
        <p:spPr>
          <a:xfrm rot="10800000">
            <a:off x="4648200" y="44196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0800000">
            <a:off x="5257800" y="47244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0800000">
            <a:off x="5257800" y="49530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5037932" y="4715668"/>
            <a:ext cx="457200" cy="17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flipH="1" flipV="1">
            <a:off x="6553200" y="31242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28" name="Rectangle 127"/>
          <p:cNvSpPr/>
          <p:nvPr/>
        </p:nvSpPr>
        <p:spPr>
          <a:xfrm>
            <a:off x="5791200" y="39624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30" name="Rectangle 129"/>
          <p:cNvSpPr/>
          <p:nvPr/>
        </p:nvSpPr>
        <p:spPr>
          <a:xfrm flipH="1" flipV="1">
            <a:off x="6400800" y="42672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31" name="Rectangle 130"/>
          <p:cNvSpPr/>
          <p:nvPr/>
        </p:nvSpPr>
        <p:spPr>
          <a:xfrm flipH="1" flipV="1">
            <a:off x="8001000" y="50292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33" name="Rectangle 132"/>
          <p:cNvSpPr/>
          <p:nvPr/>
        </p:nvSpPr>
        <p:spPr>
          <a:xfrm flipH="1" flipV="1">
            <a:off x="6248400" y="42672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74" name="TextBox 156"/>
          <p:cNvSpPr txBox="1">
            <a:spLocks noChangeArrowheads="1"/>
          </p:cNvSpPr>
          <p:nvPr/>
        </p:nvSpPr>
        <p:spPr bwMode="auto">
          <a:xfrm>
            <a:off x="1600200" y="3048000"/>
            <a:ext cx="1770063" cy="369888"/>
          </a:xfrm>
          <a:prstGeom prst="rect">
            <a:avLst/>
          </a:prstGeom>
          <a:noFill/>
          <a:ln w="9525">
            <a:noFill/>
            <a:miter lim="800000"/>
            <a:headEnd/>
            <a:tailEnd/>
          </a:ln>
        </p:spPr>
        <p:txBody>
          <a:bodyPr wrap="none">
            <a:spAutoFit/>
          </a:bodyPr>
          <a:lstStyle/>
          <a:p>
            <a:r>
              <a:rPr lang="en-US" b="1" dirty="0"/>
              <a:t>PML-P Module</a:t>
            </a:r>
          </a:p>
        </p:txBody>
      </p:sp>
      <p:sp>
        <p:nvSpPr>
          <p:cNvPr id="75" name="TextBox 156"/>
          <p:cNvSpPr txBox="1">
            <a:spLocks noChangeArrowheads="1"/>
          </p:cNvSpPr>
          <p:nvPr/>
        </p:nvSpPr>
        <p:spPr bwMode="auto">
          <a:xfrm>
            <a:off x="5257800" y="3048000"/>
            <a:ext cx="1552028" cy="369332"/>
          </a:xfrm>
          <a:prstGeom prst="rect">
            <a:avLst/>
          </a:prstGeom>
          <a:noFill/>
          <a:ln w="9525">
            <a:noFill/>
            <a:miter lim="800000"/>
            <a:headEnd/>
            <a:tailEnd/>
          </a:ln>
        </p:spPr>
        <p:txBody>
          <a:bodyPr wrap="none">
            <a:spAutoFit/>
          </a:bodyPr>
          <a:lstStyle/>
          <a:p>
            <a:r>
              <a:rPr lang="en-US" b="1" dirty="0" smtClean="0"/>
              <a:t>PML-J </a:t>
            </a:r>
            <a:r>
              <a:rPr lang="en-US" b="1" dirty="0"/>
              <a:t>Module</a:t>
            </a:r>
          </a:p>
        </p:txBody>
      </p:sp>
      <p:cxnSp>
        <p:nvCxnSpPr>
          <p:cNvPr id="77" name="Curved Connector 112"/>
          <p:cNvCxnSpPr>
            <a:stCxn id="108" idx="0"/>
            <a:endCxn id="164" idx="0"/>
          </p:cNvCxnSpPr>
          <p:nvPr/>
        </p:nvCxnSpPr>
        <p:spPr>
          <a:xfrm rot="16200000" flipH="1">
            <a:off x="2387339" y="4432561"/>
            <a:ext cx="1676400" cy="1345678"/>
          </a:xfrm>
          <a:prstGeom prst="curvedConnector3">
            <a:avLst>
              <a:gd name="adj1" fmla="val -13636"/>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a:xfrm flipH="1" flipV="1">
            <a:off x="7162800" y="28956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36" name="Content Placeholder 6"/>
          <p:cNvSpPr>
            <a:spLocks noGrp="1"/>
          </p:cNvSpPr>
          <p:nvPr>
            <p:ph sz="quarter" idx="1"/>
          </p:nvPr>
        </p:nvSpPr>
        <p:spPr>
          <a:xfrm>
            <a:off x="228600" y="685801"/>
            <a:ext cx="8229600" cy="2667000"/>
          </a:xfrm>
        </p:spPr>
        <p:txBody>
          <a:bodyPr>
            <a:normAutofit/>
          </a:bodyPr>
          <a:lstStyle/>
          <a:p>
            <a:r>
              <a:rPr lang="en-US" sz="2800" dirty="0" smtClean="0"/>
              <a:t>The framework:</a:t>
            </a:r>
          </a:p>
          <a:p>
            <a:pPr lvl="1"/>
            <a:r>
              <a:rPr lang="en-US" sz="2400" dirty="0" smtClean="0"/>
              <a:t>Process and Provenance ontology alignment</a:t>
            </a:r>
          </a:p>
          <a:p>
            <a:pPr lvl="2"/>
            <a:r>
              <a:rPr lang="en-US" sz="2000" dirty="0" smtClean="0"/>
              <a:t>PML: Identify things that can be used to document how things </a:t>
            </a:r>
            <a:r>
              <a:rPr lang="en-US" sz="2000" b="1" dirty="0" smtClean="0"/>
              <a:t>happened</a:t>
            </a:r>
            <a:r>
              <a:rPr lang="en-US" sz="2000" dirty="0" smtClean="0"/>
              <a:t> (i.e., provenance)</a:t>
            </a:r>
          </a:p>
          <a:p>
            <a:pPr lvl="2"/>
            <a:r>
              <a:rPr lang="en-US" sz="2000" dirty="0" smtClean="0"/>
              <a:t>SAW: Identify things that can be used to document how things </a:t>
            </a:r>
            <a:r>
              <a:rPr lang="en-US" sz="2000" b="1" dirty="0" smtClean="0"/>
              <a:t>can happen</a:t>
            </a:r>
            <a:r>
              <a:rPr lang="en-US" sz="2000" dirty="0" smtClean="0"/>
              <a:t> (i.e., process)</a:t>
            </a:r>
          </a:p>
          <a:p>
            <a:pPr lvl="1">
              <a:buNone/>
            </a:pPr>
            <a:endParaRPr lang="en-US" dirty="0"/>
          </a:p>
        </p:txBody>
      </p:sp>
      <p:cxnSp>
        <p:nvCxnSpPr>
          <p:cNvPr id="162" name="Straight Connector 161"/>
          <p:cNvCxnSpPr/>
          <p:nvPr/>
        </p:nvCxnSpPr>
        <p:spPr>
          <a:xfrm rot="10800000">
            <a:off x="3276600" y="64008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66"/>
          <p:cNvSpPr txBox="1">
            <a:spLocks noChangeArrowheads="1"/>
          </p:cNvSpPr>
          <p:nvPr/>
        </p:nvSpPr>
        <p:spPr bwMode="auto">
          <a:xfrm>
            <a:off x="2895600" y="5715000"/>
            <a:ext cx="710451" cy="369332"/>
          </a:xfrm>
          <a:prstGeom prst="rect">
            <a:avLst/>
          </a:prstGeom>
          <a:noFill/>
          <a:ln w="9525">
            <a:noFill/>
            <a:miter lim="800000"/>
            <a:headEnd/>
            <a:tailEnd/>
          </a:ln>
        </p:spPr>
        <p:txBody>
          <a:bodyPr wrap="none">
            <a:spAutoFit/>
          </a:bodyPr>
          <a:lstStyle/>
          <a:p>
            <a:r>
              <a:rPr lang="en-US" b="1" dirty="0"/>
              <a:t>Thing</a:t>
            </a:r>
          </a:p>
        </p:txBody>
      </p:sp>
      <p:sp>
        <p:nvSpPr>
          <p:cNvPr id="164" name="TextBox 67"/>
          <p:cNvSpPr txBox="1">
            <a:spLocks noChangeArrowheads="1"/>
          </p:cNvSpPr>
          <p:nvPr/>
        </p:nvSpPr>
        <p:spPr bwMode="auto">
          <a:xfrm>
            <a:off x="3581400" y="5943600"/>
            <a:ext cx="633956" cy="369332"/>
          </a:xfrm>
          <a:prstGeom prst="rect">
            <a:avLst/>
          </a:prstGeom>
          <a:noFill/>
          <a:ln w="9525">
            <a:noFill/>
            <a:miter lim="800000"/>
            <a:headEnd/>
            <a:tailEnd/>
          </a:ln>
        </p:spPr>
        <p:txBody>
          <a:bodyPr wrap="none">
            <a:spAutoFit/>
          </a:bodyPr>
          <a:lstStyle/>
          <a:p>
            <a:r>
              <a:rPr lang="en-US" b="1" dirty="0" smtClean="0"/>
              <a:t>Data</a:t>
            </a:r>
            <a:endParaRPr lang="en-US" b="1" dirty="0"/>
          </a:p>
        </p:txBody>
      </p:sp>
      <p:sp>
        <p:nvSpPr>
          <p:cNvPr id="165" name="TextBox 68"/>
          <p:cNvSpPr txBox="1">
            <a:spLocks noChangeArrowheads="1"/>
          </p:cNvSpPr>
          <p:nvPr/>
        </p:nvSpPr>
        <p:spPr bwMode="auto">
          <a:xfrm>
            <a:off x="3581400" y="6172200"/>
            <a:ext cx="950901" cy="369332"/>
          </a:xfrm>
          <a:prstGeom prst="rect">
            <a:avLst/>
          </a:prstGeom>
          <a:noFill/>
          <a:ln w="9525">
            <a:noFill/>
            <a:miter lim="800000"/>
            <a:headEnd/>
            <a:tailEnd/>
          </a:ln>
        </p:spPr>
        <p:txBody>
          <a:bodyPr wrap="none">
            <a:spAutoFit/>
          </a:bodyPr>
          <a:lstStyle/>
          <a:p>
            <a:r>
              <a:rPr lang="en-US" b="1" dirty="0" smtClean="0"/>
              <a:t>Method</a:t>
            </a:r>
            <a:endParaRPr lang="en-US" b="1" dirty="0"/>
          </a:p>
        </p:txBody>
      </p:sp>
      <p:cxnSp>
        <p:nvCxnSpPr>
          <p:cNvPr id="166" name="Straight Connector 165"/>
          <p:cNvCxnSpPr/>
          <p:nvPr/>
        </p:nvCxnSpPr>
        <p:spPr>
          <a:xfrm rot="16200000" flipH="1">
            <a:off x="2933701" y="6362700"/>
            <a:ext cx="685801"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3276600" y="61722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TextBox 91"/>
          <p:cNvSpPr txBox="1">
            <a:spLocks noChangeArrowheads="1"/>
          </p:cNvSpPr>
          <p:nvPr/>
        </p:nvSpPr>
        <p:spPr bwMode="auto">
          <a:xfrm>
            <a:off x="3581400" y="6488668"/>
            <a:ext cx="830612" cy="369332"/>
          </a:xfrm>
          <a:prstGeom prst="rect">
            <a:avLst/>
          </a:prstGeom>
          <a:noFill/>
          <a:ln w="9525">
            <a:noFill/>
            <a:miter lim="800000"/>
            <a:headEnd/>
            <a:tailEnd/>
          </a:ln>
        </p:spPr>
        <p:txBody>
          <a:bodyPr wrap="none">
            <a:spAutoFit/>
          </a:bodyPr>
          <a:lstStyle/>
          <a:p>
            <a:r>
              <a:rPr lang="en-US" b="1" dirty="0" smtClean="0"/>
              <a:t>Source</a:t>
            </a:r>
            <a:endParaRPr lang="en-US" b="1" dirty="0"/>
          </a:p>
        </p:txBody>
      </p:sp>
      <p:cxnSp>
        <p:nvCxnSpPr>
          <p:cNvPr id="169" name="Straight Connector 168"/>
          <p:cNvCxnSpPr/>
          <p:nvPr/>
        </p:nvCxnSpPr>
        <p:spPr>
          <a:xfrm rot="10800000">
            <a:off x="3276600" y="67056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Rectangle 169"/>
          <p:cNvSpPr/>
          <p:nvPr/>
        </p:nvSpPr>
        <p:spPr>
          <a:xfrm>
            <a:off x="4419600" y="62484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71" name="Rectangle 170"/>
          <p:cNvSpPr/>
          <p:nvPr/>
        </p:nvSpPr>
        <p:spPr>
          <a:xfrm flipH="1" flipV="1">
            <a:off x="5029200" y="65532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cxnSp>
        <p:nvCxnSpPr>
          <p:cNvPr id="175" name="Curved Connector 112"/>
          <p:cNvCxnSpPr>
            <a:stCxn id="72" idx="2"/>
          </p:cNvCxnSpPr>
          <p:nvPr/>
        </p:nvCxnSpPr>
        <p:spPr>
          <a:xfrm rot="16200000" flipH="1">
            <a:off x="1611519" y="4735719"/>
            <a:ext cx="1840468" cy="1946894"/>
          </a:xfrm>
          <a:prstGeom prst="curvedConnector2">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8" name="Curved Connector 112"/>
          <p:cNvCxnSpPr>
            <a:stCxn id="120" idx="3"/>
          </p:cNvCxnSpPr>
          <p:nvPr/>
        </p:nvCxnSpPr>
        <p:spPr>
          <a:xfrm flipH="1">
            <a:off x="4495800" y="4985266"/>
            <a:ext cx="2442498" cy="1339334"/>
          </a:xfrm>
          <a:prstGeom prst="curvedConnector3">
            <a:avLst>
              <a:gd name="adj1" fmla="val -9359"/>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3" name="TextBox 156"/>
          <p:cNvSpPr txBox="1">
            <a:spLocks noChangeArrowheads="1"/>
          </p:cNvSpPr>
          <p:nvPr/>
        </p:nvSpPr>
        <p:spPr bwMode="auto">
          <a:xfrm>
            <a:off x="4038600" y="5486400"/>
            <a:ext cx="696024" cy="369332"/>
          </a:xfrm>
          <a:prstGeom prst="rect">
            <a:avLst/>
          </a:prstGeom>
          <a:noFill/>
          <a:ln w="9525">
            <a:noFill/>
            <a:miter lim="800000"/>
            <a:headEnd/>
            <a:tailEnd/>
          </a:ln>
        </p:spPr>
        <p:txBody>
          <a:bodyPr wrap="none">
            <a:spAutoFit/>
          </a:bodyPr>
          <a:lstStyle/>
          <a:p>
            <a:r>
              <a:rPr lang="en-US" b="1" dirty="0" smtClean="0"/>
              <a:t>WDO</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9"/>
                                        </p:tgtEl>
                                        <p:attrNameLst>
                                          <p:attrName>style.visibility</p:attrName>
                                        </p:attrNameLst>
                                      </p:cBhvr>
                                      <p:to>
                                        <p:strVal val="visible"/>
                                      </p:to>
                                    </p:set>
                                  </p:childTnLst>
                                </p:cTn>
                              </p:par>
                              <p:par>
                                <p:cTn id="25" presetID="1" presetClass="entr" presetSubtype="0" fill="hold" grpId="0" nodeType="withEffect" nodePh="1">
                                  <p:stCondLst>
                                    <p:cond delay="0"/>
                                  </p:stCondLst>
                                  <p:endCondLst>
                                    <p:cond evt="begin" delay="0">
                                      <p:tn val="25"/>
                                    </p:cond>
                                  </p:endCondLst>
                                  <p:childTnLst>
                                    <p:set>
                                      <p:cBhvr>
                                        <p:cTn id="26" dur="1" fill="hold">
                                          <p:stCondLst>
                                            <p:cond delay="0"/>
                                          </p:stCondLst>
                                        </p:cTn>
                                        <p:tgtEl>
                                          <p:spTgt spid="170"/>
                                        </p:tgtEl>
                                        <p:attrNameLst>
                                          <p:attrName>style.visibility</p:attrName>
                                        </p:attrNameLst>
                                      </p:cBhvr>
                                      <p:to>
                                        <p:strVal val="visible"/>
                                      </p:to>
                                    </p:set>
                                  </p:childTnLst>
                                </p:cTn>
                              </p:par>
                              <p:par>
                                <p:cTn id="27" presetID="1" presetClass="entr" presetSubtype="0" fill="hold" grpId="0" nodeType="withEffect" nodePh="1">
                                  <p:stCondLst>
                                    <p:cond delay="0"/>
                                  </p:stCondLst>
                                  <p:endCondLst>
                                    <p:cond evt="begin" delay="0">
                                      <p:tn val="27"/>
                                    </p:cond>
                                  </p:endCondLst>
                                  <p:childTnLst>
                                    <p:set>
                                      <p:cBhvr>
                                        <p:cTn id="28" dur="1" fill="hold">
                                          <p:stCondLst>
                                            <p:cond delay="0"/>
                                          </p:stCondLst>
                                        </p:cTn>
                                        <p:tgtEl>
                                          <p:spTgt spid="1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63" grpId="0"/>
      <p:bldP spid="164" grpId="0"/>
      <p:bldP spid="165" grpId="0"/>
      <p:bldP spid="168" grpId="0"/>
      <p:bldP spid="170" grpId="0"/>
      <p:bldP spid="171" grpId="0"/>
      <p:bldP spid="18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0" y="0"/>
            <a:ext cx="7543800" cy="1295400"/>
          </a:xfrm>
        </p:spPr>
        <p:txBody>
          <a:bodyPr>
            <a:normAutofit fontScale="90000"/>
          </a:bodyPr>
          <a:lstStyle/>
          <a:p>
            <a:pPr eaLnBrk="1" hangingPunct="1"/>
            <a:r>
              <a:rPr lang="en-US" dirty="0" smtClean="0"/>
              <a:t>SAW Support for PML Acquisition</a:t>
            </a:r>
            <a:br>
              <a:rPr lang="en-US" dirty="0" smtClean="0"/>
            </a:br>
            <a:r>
              <a:rPr lang="en-US" dirty="0" smtClean="0"/>
              <a:t>Abstract Workflows</a:t>
            </a:r>
          </a:p>
        </p:txBody>
      </p:sp>
      <p:sp>
        <p:nvSpPr>
          <p:cNvPr id="8195" name="Rectangle 3"/>
          <p:cNvSpPr>
            <a:spLocks noGrp="1" noChangeArrowheads="1"/>
          </p:cNvSpPr>
          <p:nvPr>
            <p:ph type="body" idx="1"/>
          </p:nvPr>
        </p:nvSpPr>
        <p:spPr>
          <a:xfrm>
            <a:off x="457200" y="1447800"/>
            <a:ext cx="8229600" cy="1066800"/>
          </a:xfrm>
        </p:spPr>
        <p:txBody>
          <a:bodyPr/>
          <a:lstStyle/>
          <a:p>
            <a:pPr>
              <a:lnSpc>
                <a:spcPct val="90000"/>
              </a:lnSpc>
            </a:pPr>
            <a:r>
              <a:rPr lang="en-US" dirty="0" smtClean="0"/>
              <a:t>Abstract workflows are used to create provenance links</a:t>
            </a:r>
          </a:p>
          <a:p>
            <a:pPr eaLnBrk="1" hangingPunct="1">
              <a:lnSpc>
                <a:spcPct val="90000"/>
              </a:lnSpc>
              <a:buNone/>
            </a:pPr>
            <a:endParaRPr lang="en-US" dirty="0" smtClean="0"/>
          </a:p>
          <a:p>
            <a:pPr eaLnBrk="1" hangingPunct="1">
              <a:lnSpc>
                <a:spcPct val="90000"/>
              </a:lnSpc>
            </a:pPr>
            <a:endParaRPr lang="en-US" dirty="0" smtClean="0"/>
          </a:p>
          <a:p>
            <a:pPr eaLnBrk="1" hangingPunct="1">
              <a:lnSpc>
                <a:spcPct val="90000"/>
              </a:lnSpc>
              <a:buFont typeface="Wingdings" pitchFamily="2" charset="2"/>
              <a:buNone/>
            </a:pPr>
            <a:endParaRPr lang="en-US" dirty="0" smtClean="0"/>
          </a:p>
        </p:txBody>
      </p:sp>
      <p:grpSp>
        <p:nvGrpSpPr>
          <p:cNvPr id="2" name="Group 24"/>
          <p:cNvGrpSpPr>
            <a:grpSpLocks/>
          </p:cNvGrpSpPr>
          <p:nvPr/>
        </p:nvGrpSpPr>
        <p:grpSpPr bwMode="auto">
          <a:xfrm>
            <a:off x="1447800" y="2895600"/>
            <a:ext cx="6019800" cy="838200"/>
            <a:chOff x="720" y="1824"/>
            <a:chExt cx="3792" cy="528"/>
          </a:xfrm>
        </p:grpSpPr>
        <p:sp>
          <p:nvSpPr>
            <p:cNvPr id="3086" name="Oval 4"/>
            <p:cNvSpPr>
              <a:spLocks noChangeArrowheads="1"/>
            </p:cNvSpPr>
            <p:nvPr/>
          </p:nvSpPr>
          <p:spPr bwMode="auto">
            <a:xfrm>
              <a:off x="720" y="2064"/>
              <a:ext cx="624" cy="240"/>
            </a:xfrm>
            <a:prstGeom prst="ellipse">
              <a:avLst/>
            </a:prstGeom>
            <a:solidFill>
              <a:srgbClr val="FFCC99"/>
            </a:solidFill>
            <a:ln w="9525">
              <a:solidFill>
                <a:schemeClr val="tx1"/>
              </a:solidFill>
              <a:round/>
              <a:headEnd/>
              <a:tailEnd/>
            </a:ln>
          </p:spPr>
          <p:txBody>
            <a:bodyPr wrap="none" anchor="ctr"/>
            <a:lstStyle/>
            <a:p>
              <a:pPr algn="ctr"/>
              <a:r>
                <a:rPr lang="en-US" sz="1600"/>
                <a:t>sensor</a:t>
              </a:r>
            </a:p>
          </p:txBody>
        </p:sp>
        <p:sp>
          <p:nvSpPr>
            <p:cNvPr id="3087" name="Rectangle 7"/>
            <p:cNvSpPr>
              <a:spLocks noChangeArrowheads="1"/>
            </p:cNvSpPr>
            <p:nvPr/>
          </p:nvSpPr>
          <p:spPr bwMode="auto">
            <a:xfrm>
              <a:off x="2160" y="2016"/>
              <a:ext cx="768" cy="336"/>
            </a:xfrm>
            <a:prstGeom prst="rect">
              <a:avLst/>
            </a:prstGeom>
            <a:solidFill>
              <a:srgbClr val="9FD866"/>
            </a:solidFill>
            <a:ln w="9525">
              <a:solidFill>
                <a:schemeClr val="tx1"/>
              </a:solidFill>
              <a:miter lim="800000"/>
              <a:headEnd/>
              <a:tailEnd/>
            </a:ln>
          </p:spPr>
          <p:txBody>
            <a:bodyPr wrap="none" anchor="ctr"/>
            <a:lstStyle/>
            <a:p>
              <a:pPr algn="ctr"/>
              <a:r>
                <a:rPr lang="en-US" sz="1600"/>
                <a:t>Generate</a:t>
              </a:r>
            </a:p>
            <a:p>
              <a:pPr algn="ctr"/>
              <a:r>
                <a:rPr lang="en-US" sz="1600"/>
                <a:t>Gravity Map</a:t>
              </a:r>
            </a:p>
          </p:txBody>
        </p:sp>
        <p:sp>
          <p:nvSpPr>
            <p:cNvPr id="3088" name="Oval 9"/>
            <p:cNvSpPr>
              <a:spLocks noChangeArrowheads="1"/>
            </p:cNvSpPr>
            <p:nvPr/>
          </p:nvSpPr>
          <p:spPr bwMode="auto">
            <a:xfrm>
              <a:off x="3840" y="2064"/>
              <a:ext cx="672" cy="240"/>
            </a:xfrm>
            <a:prstGeom prst="ellipse">
              <a:avLst/>
            </a:prstGeom>
            <a:solidFill>
              <a:srgbClr val="FFCC99"/>
            </a:solidFill>
            <a:ln w="9525">
              <a:solidFill>
                <a:schemeClr val="tx1"/>
              </a:solidFill>
              <a:round/>
              <a:headEnd/>
              <a:tailEnd/>
            </a:ln>
          </p:spPr>
          <p:txBody>
            <a:bodyPr wrap="none" anchor="ctr"/>
            <a:lstStyle/>
            <a:p>
              <a:pPr algn="ctr"/>
              <a:r>
                <a:rPr lang="en-US" sz="1600"/>
                <a:t>filesystem</a:t>
              </a:r>
            </a:p>
          </p:txBody>
        </p:sp>
        <p:cxnSp>
          <p:nvCxnSpPr>
            <p:cNvPr id="3089" name="AutoShape 10"/>
            <p:cNvCxnSpPr>
              <a:cxnSpLocks noChangeShapeType="1"/>
              <a:stCxn id="3086" idx="6"/>
              <a:endCxn id="3087" idx="1"/>
            </p:cNvCxnSpPr>
            <p:nvPr/>
          </p:nvCxnSpPr>
          <p:spPr bwMode="auto">
            <a:xfrm>
              <a:off x="1344" y="2184"/>
              <a:ext cx="816" cy="0"/>
            </a:xfrm>
            <a:prstGeom prst="straightConnector1">
              <a:avLst/>
            </a:prstGeom>
            <a:noFill/>
            <a:ln w="9525">
              <a:solidFill>
                <a:schemeClr val="tx1"/>
              </a:solidFill>
              <a:round/>
              <a:headEnd/>
              <a:tailEnd type="triangle" w="med" len="med"/>
            </a:ln>
          </p:spPr>
        </p:cxnSp>
        <p:cxnSp>
          <p:nvCxnSpPr>
            <p:cNvPr id="3090" name="AutoShape 12"/>
            <p:cNvCxnSpPr>
              <a:cxnSpLocks noChangeShapeType="1"/>
              <a:stCxn id="3087" idx="3"/>
              <a:endCxn id="3088" idx="2"/>
            </p:cNvCxnSpPr>
            <p:nvPr/>
          </p:nvCxnSpPr>
          <p:spPr bwMode="auto">
            <a:xfrm>
              <a:off x="2928" y="2184"/>
              <a:ext cx="912" cy="0"/>
            </a:xfrm>
            <a:prstGeom prst="straightConnector1">
              <a:avLst/>
            </a:prstGeom>
            <a:noFill/>
            <a:ln w="9525">
              <a:solidFill>
                <a:schemeClr val="tx1"/>
              </a:solidFill>
              <a:round/>
              <a:headEnd/>
              <a:tailEnd type="triangle" w="med" len="med"/>
            </a:ln>
          </p:spPr>
        </p:cxnSp>
        <p:sp>
          <p:nvSpPr>
            <p:cNvPr id="3091" name="Text Box 13"/>
            <p:cNvSpPr txBox="1">
              <a:spLocks noChangeArrowheads="1"/>
            </p:cNvSpPr>
            <p:nvPr/>
          </p:nvSpPr>
          <p:spPr bwMode="auto">
            <a:xfrm>
              <a:off x="1392" y="1824"/>
              <a:ext cx="655" cy="366"/>
            </a:xfrm>
            <a:prstGeom prst="rect">
              <a:avLst/>
            </a:prstGeom>
            <a:noFill/>
            <a:ln w="9525">
              <a:noFill/>
              <a:miter lim="800000"/>
              <a:headEnd/>
              <a:tailEnd/>
            </a:ln>
          </p:spPr>
          <p:txBody>
            <a:bodyPr wrap="none">
              <a:spAutoFit/>
            </a:bodyPr>
            <a:lstStyle/>
            <a:p>
              <a:pPr algn="ctr"/>
              <a:r>
                <a:rPr lang="en-US" sz="1600"/>
                <a:t>Gravity</a:t>
              </a:r>
            </a:p>
            <a:p>
              <a:pPr algn="ctr"/>
              <a:r>
                <a:rPr lang="en-US" sz="1600"/>
                <a:t>Readings</a:t>
              </a:r>
            </a:p>
          </p:txBody>
        </p:sp>
        <p:sp>
          <p:nvSpPr>
            <p:cNvPr id="3092" name="Text Box 14"/>
            <p:cNvSpPr txBox="1">
              <a:spLocks noChangeArrowheads="1"/>
            </p:cNvSpPr>
            <p:nvPr/>
          </p:nvSpPr>
          <p:spPr bwMode="auto">
            <a:xfrm>
              <a:off x="3090" y="1824"/>
              <a:ext cx="522" cy="366"/>
            </a:xfrm>
            <a:prstGeom prst="rect">
              <a:avLst/>
            </a:prstGeom>
            <a:noFill/>
            <a:ln w="9525">
              <a:noFill/>
              <a:miter lim="800000"/>
              <a:headEnd/>
              <a:tailEnd/>
            </a:ln>
          </p:spPr>
          <p:txBody>
            <a:bodyPr wrap="none">
              <a:spAutoFit/>
            </a:bodyPr>
            <a:lstStyle/>
            <a:p>
              <a:pPr algn="ctr"/>
              <a:r>
                <a:rPr lang="en-US" sz="1600"/>
                <a:t>Gravity</a:t>
              </a:r>
            </a:p>
            <a:p>
              <a:pPr algn="ctr"/>
              <a:r>
                <a:rPr lang="en-US" sz="1600"/>
                <a:t>Map</a:t>
              </a:r>
            </a:p>
          </p:txBody>
        </p:sp>
      </p:grpSp>
      <p:sp>
        <p:nvSpPr>
          <p:cNvPr id="8210" name="Text Box 18"/>
          <p:cNvSpPr txBox="1">
            <a:spLocks noChangeArrowheads="1"/>
          </p:cNvSpPr>
          <p:nvPr/>
        </p:nvSpPr>
        <p:spPr bwMode="auto">
          <a:xfrm>
            <a:off x="3657600" y="4724400"/>
            <a:ext cx="1752600" cy="304800"/>
          </a:xfrm>
          <a:prstGeom prst="rect">
            <a:avLst/>
          </a:prstGeom>
          <a:noFill/>
          <a:ln w="9525">
            <a:noFill/>
            <a:miter lim="800000"/>
            <a:headEnd/>
            <a:tailEnd/>
          </a:ln>
        </p:spPr>
        <p:txBody>
          <a:bodyPr>
            <a:spAutoFit/>
          </a:bodyPr>
          <a:lstStyle/>
          <a:p>
            <a:r>
              <a:rPr lang="en-US" sz="1400" b="1">
                <a:solidFill>
                  <a:srgbClr val="800000"/>
                </a:solidFill>
              </a:rPr>
              <a:t>isConsequentOf</a:t>
            </a:r>
          </a:p>
        </p:txBody>
      </p:sp>
      <p:cxnSp>
        <p:nvCxnSpPr>
          <p:cNvPr id="8211" name="AutoShape 19"/>
          <p:cNvCxnSpPr>
            <a:cxnSpLocks noChangeShapeType="1"/>
          </p:cNvCxnSpPr>
          <p:nvPr/>
        </p:nvCxnSpPr>
        <p:spPr bwMode="auto">
          <a:xfrm flipH="1">
            <a:off x="3276600" y="5105400"/>
            <a:ext cx="2346325" cy="23813"/>
          </a:xfrm>
          <a:prstGeom prst="straightConnector1">
            <a:avLst/>
          </a:prstGeom>
          <a:noFill/>
          <a:ln w="38100">
            <a:solidFill>
              <a:srgbClr val="800000"/>
            </a:solidFill>
            <a:round/>
            <a:headEnd/>
            <a:tailEnd type="triangle" w="med" len="med"/>
          </a:ln>
        </p:spPr>
      </p:cxnSp>
      <p:grpSp>
        <p:nvGrpSpPr>
          <p:cNvPr id="3" name="Group 25"/>
          <p:cNvGrpSpPr>
            <a:grpSpLocks/>
          </p:cNvGrpSpPr>
          <p:nvPr/>
        </p:nvGrpSpPr>
        <p:grpSpPr bwMode="auto">
          <a:xfrm>
            <a:off x="1295400" y="4572000"/>
            <a:ext cx="6858000" cy="1189038"/>
            <a:chOff x="624" y="3360"/>
            <a:chExt cx="4320" cy="749"/>
          </a:xfrm>
        </p:grpSpPr>
        <p:pic>
          <p:nvPicPr>
            <p:cNvPr id="3083" name="Picture 15"/>
            <p:cNvPicPr>
              <a:picLocks noChangeAspect="1" noChangeArrowheads="1"/>
            </p:cNvPicPr>
            <p:nvPr/>
          </p:nvPicPr>
          <p:blipFill>
            <a:blip r:embed="rId3" cstate="print"/>
            <a:srcRect/>
            <a:stretch>
              <a:fillRect/>
            </a:stretch>
          </p:blipFill>
          <p:spPr bwMode="auto">
            <a:xfrm>
              <a:off x="816" y="3382"/>
              <a:ext cx="1066" cy="586"/>
            </a:xfrm>
            <a:prstGeom prst="rect">
              <a:avLst/>
            </a:prstGeom>
            <a:noFill/>
            <a:ln w="9525">
              <a:noFill/>
              <a:miter lim="800000"/>
              <a:headEnd/>
              <a:tailEnd/>
            </a:ln>
          </p:spPr>
        </p:pic>
        <p:graphicFrame>
          <p:nvGraphicFramePr>
            <p:cNvPr id="3074" name="Object 16"/>
            <p:cNvGraphicFramePr>
              <a:graphicFrameLocks noChangeAspect="1"/>
            </p:cNvGraphicFramePr>
            <p:nvPr/>
          </p:nvGraphicFramePr>
          <p:xfrm>
            <a:off x="3360" y="3360"/>
            <a:ext cx="1200" cy="600"/>
          </p:xfrm>
          <a:graphic>
            <a:graphicData uri="http://schemas.openxmlformats.org/presentationml/2006/ole">
              <p:oleObj spid="_x0000_s8194" name="Image" r:id="rId4" imgW="9363475" imgH="4681737" progId="">
                <p:embed/>
              </p:oleObj>
            </a:graphicData>
          </a:graphic>
        </p:graphicFrame>
        <p:sp>
          <p:nvSpPr>
            <p:cNvPr id="3084" name="Text Box 20"/>
            <p:cNvSpPr txBox="1">
              <a:spLocks noChangeArrowheads="1"/>
            </p:cNvSpPr>
            <p:nvPr/>
          </p:nvSpPr>
          <p:spPr bwMode="auto">
            <a:xfrm>
              <a:off x="624" y="3936"/>
              <a:ext cx="1584" cy="173"/>
            </a:xfrm>
            <a:prstGeom prst="rect">
              <a:avLst/>
            </a:prstGeom>
            <a:noFill/>
            <a:ln w="9525">
              <a:noFill/>
              <a:miter lim="800000"/>
              <a:headEnd/>
              <a:tailEnd/>
            </a:ln>
          </p:spPr>
          <p:txBody>
            <a:bodyPr>
              <a:spAutoFit/>
            </a:bodyPr>
            <a:lstStyle/>
            <a:p>
              <a:r>
                <a:rPr lang="en-US" sz="1200" b="1"/>
                <a:t>(http://utep.edu/myDataSet.xls)</a:t>
              </a:r>
            </a:p>
          </p:txBody>
        </p:sp>
        <p:sp>
          <p:nvSpPr>
            <p:cNvPr id="3085" name="Text Box 21"/>
            <p:cNvSpPr txBox="1">
              <a:spLocks noChangeArrowheads="1"/>
            </p:cNvSpPr>
            <p:nvPr/>
          </p:nvSpPr>
          <p:spPr bwMode="auto">
            <a:xfrm>
              <a:off x="3168" y="3936"/>
              <a:ext cx="1776" cy="173"/>
            </a:xfrm>
            <a:prstGeom prst="rect">
              <a:avLst/>
            </a:prstGeom>
            <a:noFill/>
            <a:ln w="9525">
              <a:noFill/>
              <a:miter lim="800000"/>
              <a:headEnd/>
              <a:tailEnd/>
            </a:ln>
          </p:spPr>
          <p:txBody>
            <a:bodyPr>
              <a:spAutoFit/>
            </a:bodyPr>
            <a:lstStyle/>
            <a:p>
              <a:r>
                <a:rPr lang="en-US" sz="1200" b="1"/>
                <a:t>(http://utep.edu/myGravityMap.gif)</a:t>
              </a:r>
            </a:p>
          </p:txBody>
        </p:sp>
      </p:grpSp>
      <p:cxnSp>
        <p:nvCxnSpPr>
          <p:cNvPr id="8214" name="AutoShape 22"/>
          <p:cNvCxnSpPr>
            <a:cxnSpLocks noChangeShapeType="1"/>
            <a:endCxn id="3083" idx="0"/>
          </p:cNvCxnSpPr>
          <p:nvPr/>
        </p:nvCxnSpPr>
        <p:spPr bwMode="auto">
          <a:xfrm rot="5400000">
            <a:off x="2175669" y="3747294"/>
            <a:ext cx="1130300" cy="588962"/>
          </a:xfrm>
          <a:prstGeom prst="straightConnector1">
            <a:avLst/>
          </a:prstGeom>
          <a:noFill/>
          <a:ln w="38100">
            <a:solidFill>
              <a:srgbClr val="800000"/>
            </a:solidFill>
            <a:prstDash val="dash"/>
            <a:round/>
            <a:headEnd/>
            <a:tailEnd type="triangle" w="med" len="med"/>
          </a:ln>
        </p:spPr>
      </p:cxnSp>
      <p:cxnSp>
        <p:nvCxnSpPr>
          <p:cNvPr id="8215" name="AutoShape 23"/>
          <p:cNvCxnSpPr>
            <a:cxnSpLocks noChangeShapeType="1"/>
          </p:cNvCxnSpPr>
          <p:nvPr/>
        </p:nvCxnSpPr>
        <p:spPr bwMode="auto">
          <a:xfrm rot="16200000" flipH="1">
            <a:off x="5541169" y="3559968"/>
            <a:ext cx="1095375" cy="928687"/>
          </a:xfrm>
          <a:prstGeom prst="straightConnector1">
            <a:avLst/>
          </a:prstGeom>
          <a:noFill/>
          <a:ln w="38100">
            <a:solidFill>
              <a:srgbClr val="800000"/>
            </a:solidFill>
            <a:prstDash val="dash"/>
            <a:round/>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0"/>
          <p:cNvSpPr>
            <a:spLocks noChangeArrowheads="1"/>
          </p:cNvSpPr>
          <p:nvPr/>
        </p:nvSpPr>
        <p:spPr bwMode="auto">
          <a:xfrm>
            <a:off x="3733800" y="1828800"/>
            <a:ext cx="1985555" cy="4591879"/>
          </a:xfrm>
          <a:prstGeom prst="rect">
            <a:avLst/>
          </a:prstGeom>
          <a:solidFill>
            <a:schemeClr val="bg1"/>
          </a:solidFill>
          <a:ln w="9525">
            <a:solidFill>
              <a:schemeClr val="tx1"/>
            </a:solidFill>
            <a:miter lim="800000"/>
            <a:headEnd/>
            <a:tailEnd/>
          </a:ln>
        </p:spPr>
        <p:txBody>
          <a:bodyPr wrap="none" anchor="t" anchorCtr="0"/>
          <a:lstStyle/>
          <a:p>
            <a:pPr algn="ctr"/>
            <a:r>
              <a:rPr lang="en-US" sz="1600" b="1" dirty="0" smtClean="0"/>
              <a:t>Ontology</a:t>
            </a:r>
            <a:endParaRPr lang="en-US" sz="1600" b="1" i="1" dirty="0"/>
          </a:p>
        </p:txBody>
      </p:sp>
      <p:sp>
        <p:nvSpPr>
          <p:cNvPr id="23" name="Rectangle 18"/>
          <p:cNvSpPr>
            <a:spLocks noChangeArrowheads="1"/>
          </p:cNvSpPr>
          <p:nvPr/>
        </p:nvSpPr>
        <p:spPr bwMode="auto">
          <a:xfrm>
            <a:off x="3886200" y="2209800"/>
            <a:ext cx="1661160" cy="4045226"/>
          </a:xfrm>
          <a:prstGeom prst="rect">
            <a:avLst/>
          </a:prstGeom>
          <a:solidFill>
            <a:schemeClr val="bg1"/>
          </a:solidFill>
          <a:ln w="9525">
            <a:solidFill>
              <a:schemeClr val="tx1"/>
            </a:solidFill>
            <a:miter lim="800000"/>
            <a:headEnd/>
            <a:tailEnd/>
          </a:ln>
        </p:spPr>
        <p:txBody>
          <a:bodyPr wrap="none" anchor="t" anchorCtr="0"/>
          <a:lstStyle/>
          <a:p>
            <a:pPr algn="ctr"/>
            <a:r>
              <a:rPr lang="en-US" sz="1600" b="1" dirty="0" smtClean="0"/>
              <a:t>Abstract</a:t>
            </a:r>
          </a:p>
          <a:p>
            <a:pPr algn="ctr"/>
            <a:r>
              <a:rPr lang="en-US" sz="1600" b="1" dirty="0" smtClean="0"/>
              <a:t>Workflow</a:t>
            </a:r>
            <a:endParaRPr lang="en-US" sz="1600" b="1" dirty="0"/>
          </a:p>
        </p:txBody>
      </p:sp>
      <p:sp>
        <p:nvSpPr>
          <p:cNvPr id="24" name="Rectangle 19"/>
          <p:cNvSpPr>
            <a:spLocks noChangeArrowheads="1"/>
          </p:cNvSpPr>
          <p:nvPr/>
        </p:nvSpPr>
        <p:spPr bwMode="auto">
          <a:xfrm>
            <a:off x="3962400" y="4114800"/>
            <a:ext cx="1489166" cy="1967947"/>
          </a:xfrm>
          <a:prstGeom prst="rect">
            <a:avLst/>
          </a:prstGeom>
          <a:solidFill>
            <a:schemeClr val="bg1"/>
          </a:solidFill>
          <a:ln w="9525">
            <a:solidFill>
              <a:schemeClr val="tx1"/>
            </a:solidFill>
            <a:miter lim="800000"/>
            <a:headEnd/>
            <a:tailEnd/>
          </a:ln>
        </p:spPr>
        <p:txBody>
          <a:bodyPr wrap="none" anchor="t" anchorCtr="0"/>
          <a:lstStyle/>
          <a:p>
            <a:pPr algn="ctr"/>
            <a:r>
              <a:rPr lang="en-US" sz="1600" b="1" dirty="0" smtClean="0"/>
              <a:t>Provenance</a:t>
            </a:r>
            <a:endParaRPr lang="en-US" sz="1600" b="1" dirty="0"/>
          </a:p>
        </p:txBody>
      </p:sp>
      <p:sp>
        <p:nvSpPr>
          <p:cNvPr id="2" name="Title 1"/>
          <p:cNvSpPr>
            <a:spLocks noGrp="1"/>
          </p:cNvSpPr>
          <p:nvPr>
            <p:ph type="title"/>
          </p:nvPr>
        </p:nvSpPr>
        <p:spPr/>
        <p:txBody>
          <a:bodyPr>
            <a:normAutofit fontScale="90000"/>
          </a:bodyPr>
          <a:lstStyle/>
          <a:p>
            <a:r>
              <a:rPr lang="en-US" dirty="0" smtClean="0"/>
              <a:t>Semantic Annotations</a:t>
            </a:r>
            <a:br>
              <a:rPr lang="en-US" dirty="0" smtClean="0"/>
            </a:br>
            <a:r>
              <a:rPr lang="en-US" dirty="0" smtClean="0"/>
              <a:t>Summary</a:t>
            </a:r>
            <a:endParaRPr lang="en-US" dirty="0"/>
          </a:p>
        </p:txBody>
      </p:sp>
      <p:sp>
        <p:nvSpPr>
          <p:cNvPr id="4" name="TextBox 54"/>
          <p:cNvSpPr txBox="1">
            <a:spLocks noChangeArrowheads="1"/>
          </p:cNvSpPr>
          <p:nvPr/>
        </p:nvSpPr>
        <p:spPr bwMode="auto">
          <a:xfrm>
            <a:off x="4114800" y="5334000"/>
            <a:ext cx="1071153" cy="584775"/>
          </a:xfrm>
          <a:prstGeom prst="rect">
            <a:avLst/>
          </a:prstGeom>
          <a:noFill/>
          <a:ln w="9525">
            <a:noFill/>
            <a:miter lim="800000"/>
            <a:headEnd/>
            <a:tailEnd/>
          </a:ln>
        </p:spPr>
        <p:txBody>
          <a:bodyPr wrap="square">
            <a:spAutoFit/>
          </a:bodyPr>
          <a:lstStyle/>
          <a:p>
            <a:pPr algn="ctr"/>
            <a:r>
              <a:rPr lang="en-US" sz="1600" b="1" dirty="0" smtClean="0"/>
              <a:t>Scientific</a:t>
            </a:r>
          </a:p>
          <a:p>
            <a:pPr algn="ctr"/>
            <a:r>
              <a:rPr lang="en-US" sz="1600" b="1" dirty="0" smtClean="0"/>
              <a:t>Product</a:t>
            </a:r>
            <a:endParaRPr lang="en-US" sz="1600" b="1" dirty="0"/>
          </a:p>
        </p:txBody>
      </p:sp>
      <p:sp>
        <p:nvSpPr>
          <p:cNvPr id="5" name="AutoShape 22"/>
          <p:cNvSpPr>
            <a:spLocks noChangeArrowheads="1"/>
          </p:cNvSpPr>
          <p:nvPr/>
        </p:nvSpPr>
        <p:spPr bwMode="auto">
          <a:xfrm flipH="1">
            <a:off x="5867400" y="1828800"/>
            <a:ext cx="3124200" cy="4572001"/>
          </a:xfrm>
          <a:prstGeom prst="rightArrowCallout">
            <a:avLst>
              <a:gd name="adj1" fmla="val 28547"/>
              <a:gd name="adj2" fmla="val 25295"/>
              <a:gd name="adj3" fmla="val 18571"/>
              <a:gd name="adj4" fmla="val 70816"/>
            </a:avLst>
          </a:prstGeom>
          <a:solidFill>
            <a:schemeClr val="bg1"/>
          </a:solidFill>
          <a:ln w="9525">
            <a:solidFill>
              <a:schemeClr val="tx1"/>
            </a:solidFill>
            <a:miter lim="800000"/>
            <a:headEnd/>
            <a:tailEnd/>
          </a:ln>
        </p:spPr>
        <p:txBody>
          <a:bodyPr wrap="none" anchor="ctr"/>
          <a:lstStyle/>
          <a:p>
            <a:endParaRPr lang="en-US"/>
          </a:p>
        </p:txBody>
      </p:sp>
      <p:sp>
        <p:nvSpPr>
          <p:cNvPr id="6" name="AutoShape 22"/>
          <p:cNvSpPr>
            <a:spLocks noChangeArrowheads="1"/>
          </p:cNvSpPr>
          <p:nvPr/>
        </p:nvSpPr>
        <p:spPr bwMode="auto">
          <a:xfrm>
            <a:off x="304800" y="1828800"/>
            <a:ext cx="3124200" cy="4419601"/>
          </a:xfrm>
          <a:prstGeom prst="rightArrowCallout">
            <a:avLst>
              <a:gd name="adj1" fmla="val 28547"/>
              <a:gd name="adj2" fmla="val 24679"/>
              <a:gd name="adj3" fmla="val 18251"/>
              <a:gd name="adj4" fmla="val 76370"/>
            </a:avLst>
          </a:prstGeom>
          <a:solidFill>
            <a:schemeClr val="bg1"/>
          </a:solidFill>
          <a:ln w="9525">
            <a:solidFill>
              <a:schemeClr val="tx1"/>
            </a:solidFill>
            <a:miter lim="800000"/>
            <a:headEnd/>
            <a:tailEnd/>
          </a:ln>
        </p:spPr>
        <p:txBody>
          <a:bodyPr wrap="none" anchor="ctr"/>
          <a:lstStyle/>
          <a:p>
            <a:endParaRPr lang="en-US"/>
          </a:p>
        </p:txBody>
      </p:sp>
      <p:pic>
        <p:nvPicPr>
          <p:cNvPr id="7" name="Picture 23" descr="C:\Documents and Settings\leonardo\Local Settings\Temporary Internet Files\Content.IE5\R0R8FPJU\MCj02875010000[1].wmf"/>
          <p:cNvPicPr>
            <a:picLocks noChangeAspect="1" noChangeArrowheads="1"/>
          </p:cNvPicPr>
          <p:nvPr/>
        </p:nvPicPr>
        <p:blipFill>
          <a:blip r:embed="rId3" cstate="print"/>
          <a:srcRect/>
          <a:stretch>
            <a:fillRect/>
          </a:stretch>
        </p:blipFill>
        <p:spPr bwMode="auto">
          <a:xfrm>
            <a:off x="838200" y="1905000"/>
            <a:ext cx="938184" cy="1409390"/>
          </a:xfrm>
          <a:prstGeom prst="rect">
            <a:avLst/>
          </a:prstGeom>
          <a:noFill/>
          <a:ln w="9525">
            <a:noFill/>
            <a:miter lim="800000"/>
            <a:headEnd/>
            <a:tailEnd/>
          </a:ln>
        </p:spPr>
      </p:pic>
      <p:sp>
        <p:nvSpPr>
          <p:cNvPr id="8" name="TextBox 71"/>
          <p:cNvSpPr txBox="1">
            <a:spLocks noChangeArrowheads="1"/>
          </p:cNvSpPr>
          <p:nvPr/>
        </p:nvSpPr>
        <p:spPr bwMode="auto">
          <a:xfrm>
            <a:off x="685800" y="3352800"/>
            <a:ext cx="1185269" cy="311253"/>
          </a:xfrm>
          <a:prstGeom prst="rect">
            <a:avLst/>
          </a:prstGeom>
          <a:noFill/>
          <a:ln w="9525">
            <a:noFill/>
            <a:miter lim="800000"/>
            <a:headEnd/>
            <a:tailEnd/>
          </a:ln>
        </p:spPr>
        <p:txBody>
          <a:bodyPr wrap="square">
            <a:spAutoFit/>
          </a:bodyPr>
          <a:lstStyle/>
          <a:p>
            <a:r>
              <a:rPr lang="en-US" sz="1400" dirty="0"/>
              <a:t>Scientist </a:t>
            </a:r>
            <a:r>
              <a:rPr lang="en-US" sz="1400" dirty="0" smtClean="0"/>
              <a:t>1</a:t>
            </a:r>
            <a:endParaRPr lang="en-US" sz="1400" dirty="0"/>
          </a:p>
        </p:txBody>
      </p:sp>
      <p:sp>
        <p:nvSpPr>
          <p:cNvPr id="9" name="TextBox 72"/>
          <p:cNvSpPr txBox="1">
            <a:spLocks noChangeArrowheads="1"/>
          </p:cNvSpPr>
          <p:nvPr/>
        </p:nvSpPr>
        <p:spPr bwMode="auto">
          <a:xfrm>
            <a:off x="7315200" y="5029200"/>
            <a:ext cx="1184593" cy="311253"/>
          </a:xfrm>
          <a:prstGeom prst="rect">
            <a:avLst/>
          </a:prstGeom>
          <a:noFill/>
          <a:ln w="9525">
            <a:noFill/>
            <a:miter lim="800000"/>
            <a:headEnd/>
            <a:tailEnd/>
          </a:ln>
        </p:spPr>
        <p:txBody>
          <a:bodyPr wrap="square">
            <a:spAutoFit/>
          </a:bodyPr>
          <a:lstStyle/>
          <a:p>
            <a:r>
              <a:rPr lang="en-US" sz="1400" dirty="0"/>
              <a:t>Scientist 3</a:t>
            </a:r>
          </a:p>
        </p:txBody>
      </p:sp>
      <p:sp>
        <p:nvSpPr>
          <p:cNvPr id="10" name="TextBox 80"/>
          <p:cNvSpPr txBox="1">
            <a:spLocks noChangeArrowheads="1"/>
          </p:cNvSpPr>
          <p:nvPr/>
        </p:nvSpPr>
        <p:spPr bwMode="auto">
          <a:xfrm>
            <a:off x="6172200" y="3962400"/>
            <a:ext cx="854776" cy="338554"/>
          </a:xfrm>
          <a:prstGeom prst="rect">
            <a:avLst/>
          </a:prstGeom>
          <a:noFill/>
          <a:ln w="9525">
            <a:noFill/>
            <a:miter lim="800000"/>
            <a:headEnd/>
            <a:tailEnd/>
          </a:ln>
        </p:spPr>
        <p:txBody>
          <a:bodyPr wrap="square">
            <a:spAutoFit/>
          </a:bodyPr>
          <a:lstStyle/>
          <a:p>
            <a:r>
              <a:rPr lang="en-US" sz="1600" b="1" dirty="0" smtClean="0"/>
              <a:t>Analyze</a:t>
            </a:r>
            <a:endParaRPr lang="en-US" sz="1600" b="1" dirty="0"/>
          </a:p>
        </p:txBody>
      </p:sp>
      <p:sp>
        <p:nvSpPr>
          <p:cNvPr id="11" name="AutoShape 16"/>
          <p:cNvSpPr>
            <a:spLocks noChangeArrowheads="1"/>
          </p:cNvSpPr>
          <p:nvPr/>
        </p:nvSpPr>
        <p:spPr bwMode="auto">
          <a:xfrm>
            <a:off x="6934200" y="2209800"/>
            <a:ext cx="1676400" cy="1245704"/>
          </a:xfrm>
          <a:prstGeom prst="cloudCallout">
            <a:avLst>
              <a:gd name="adj1" fmla="val 5802"/>
              <a:gd name="adj2" fmla="val 82956"/>
            </a:avLst>
          </a:prstGeom>
          <a:solidFill>
            <a:schemeClr val="accent6">
              <a:lumMod val="40000"/>
              <a:lumOff val="60000"/>
            </a:schemeClr>
          </a:solidFill>
          <a:ln w="9525">
            <a:solidFill>
              <a:schemeClr val="tx1"/>
            </a:solidFill>
            <a:round/>
            <a:headEnd/>
            <a:tailEnd/>
          </a:ln>
        </p:spPr>
        <p:txBody>
          <a:bodyPr/>
          <a:lstStyle/>
          <a:p>
            <a:pPr algn="ctr"/>
            <a:r>
              <a:rPr lang="en-US" dirty="0"/>
              <a:t>How was this </a:t>
            </a:r>
            <a:r>
              <a:rPr lang="en-US" dirty="0" smtClean="0"/>
              <a:t>map </a:t>
            </a:r>
            <a:r>
              <a:rPr lang="en-US" dirty="0"/>
              <a:t>created?</a:t>
            </a:r>
            <a:endParaRPr lang="en-US" b="1" dirty="0"/>
          </a:p>
        </p:txBody>
      </p:sp>
      <p:pic>
        <p:nvPicPr>
          <p:cNvPr id="12" name="Picture 2" descr="C:\Documents and Settings\leonardo\Local Settings\Temporary Internet Files\Content.IE5\PCRNK39T\MCj02133210000[1].wmf"/>
          <p:cNvPicPr>
            <a:picLocks noChangeAspect="1" noChangeArrowheads="1"/>
          </p:cNvPicPr>
          <p:nvPr/>
        </p:nvPicPr>
        <p:blipFill>
          <a:blip r:embed="rId4" cstate="print"/>
          <a:srcRect/>
          <a:stretch>
            <a:fillRect/>
          </a:stretch>
        </p:blipFill>
        <p:spPr bwMode="auto">
          <a:xfrm>
            <a:off x="762000" y="4343400"/>
            <a:ext cx="1042636" cy="1643936"/>
          </a:xfrm>
          <a:prstGeom prst="rect">
            <a:avLst/>
          </a:prstGeom>
          <a:noFill/>
        </p:spPr>
      </p:pic>
      <p:sp>
        <p:nvSpPr>
          <p:cNvPr id="13" name="Left-Right Arrow 12"/>
          <p:cNvSpPr/>
          <p:nvPr/>
        </p:nvSpPr>
        <p:spPr>
          <a:xfrm rot="5400000">
            <a:off x="614001" y="3576999"/>
            <a:ext cx="1441174" cy="535577"/>
          </a:xfrm>
          <a:prstGeom prst="leftRightArrow">
            <a:avLst>
              <a:gd name="adj1" fmla="val 64127"/>
              <a:gd name="adj2" fmla="val 411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73"/>
          <p:cNvSpPr txBox="1">
            <a:spLocks noChangeArrowheads="1"/>
          </p:cNvSpPr>
          <p:nvPr/>
        </p:nvSpPr>
        <p:spPr bwMode="auto">
          <a:xfrm rot="16200000">
            <a:off x="723799" y="3619602"/>
            <a:ext cx="1176959" cy="338554"/>
          </a:xfrm>
          <a:prstGeom prst="rect">
            <a:avLst/>
          </a:prstGeom>
          <a:noFill/>
          <a:ln w="9525">
            <a:noFill/>
            <a:miter lim="800000"/>
            <a:headEnd/>
            <a:tailEnd/>
          </a:ln>
        </p:spPr>
        <p:txBody>
          <a:bodyPr wrap="square">
            <a:spAutoFit/>
          </a:bodyPr>
          <a:lstStyle/>
          <a:p>
            <a:r>
              <a:rPr lang="en-US" sz="1600" b="1" dirty="0"/>
              <a:t>collaborate</a:t>
            </a:r>
          </a:p>
        </p:txBody>
      </p:sp>
      <p:sp>
        <p:nvSpPr>
          <p:cNvPr id="15" name="Text Box 41"/>
          <p:cNvSpPr txBox="1">
            <a:spLocks noChangeArrowheads="1"/>
          </p:cNvSpPr>
          <p:nvPr/>
        </p:nvSpPr>
        <p:spPr bwMode="auto">
          <a:xfrm>
            <a:off x="685800" y="5943600"/>
            <a:ext cx="1185269" cy="311253"/>
          </a:xfrm>
          <a:prstGeom prst="rect">
            <a:avLst/>
          </a:prstGeom>
          <a:noFill/>
          <a:ln w="9525">
            <a:noFill/>
            <a:miter lim="800000"/>
            <a:headEnd/>
            <a:tailEnd/>
          </a:ln>
        </p:spPr>
        <p:txBody>
          <a:bodyPr wrap="square">
            <a:spAutoFit/>
          </a:bodyPr>
          <a:lstStyle/>
          <a:p>
            <a:r>
              <a:rPr lang="en-US" sz="1400" dirty="0"/>
              <a:t>Scientist </a:t>
            </a:r>
            <a:r>
              <a:rPr lang="en-US" sz="1400" dirty="0" smtClean="0"/>
              <a:t>2</a:t>
            </a:r>
            <a:endParaRPr lang="en-US" sz="1400" dirty="0"/>
          </a:p>
        </p:txBody>
      </p:sp>
      <p:sp>
        <p:nvSpPr>
          <p:cNvPr id="16" name="AutoShape 16"/>
          <p:cNvSpPr>
            <a:spLocks noChangeArrowheads="1"/>
          </p:cNvSpPr>
          <p:nvPr/>
        </p:nvSpPr>
        <p:spPr bwMode="auto">
          <a:xfrm>
            <a:off x="1676400" y="990600"/>
            <a:ext cx="1676400" cy="1056861"/>
          </a:xfrm>
          <a:prstGeom prst="cloudCallout">
            <a:avLst>
              <a:gd name="adj1" fmla="val -60372"/>
              <a:gd name="adj2" fmla="val 37857"/>
            </a:avLst>
          </a:prstGeom>
          <a:solidFill>
            <a:schemeClr val="accent6">
              <a:lumMod val="40000"/>
              <a:lumOff val="60000"/>
            </a:schemeClr>
          </a:solidFill>
          <a:ln w="9525">
            <a:solidFill>
              <a:schemeClr val="tx1"/>
            </a:solidFill>
            <a:round/>
            <a:headEnd/>
            <a:tailEnd/>
          </a:ln>
        </p:spPr>
        <p:txBody>
          <a:bodyPr/>
          <a:lstStyle/>
          <a:p>
            <a:pPr algn="ctr"/>
            <a:r>
              <a:rPr lang="en-US" dirty="0" smtClean="0"/>
              <a:t>Scientific Process</a:t>
            </a:r>
          </a:p>
          <a:p>
            <a:pPr algn="ctr"/>
            <a:r>
              <a:rPr lang="en-US" b="1" dirty="0" smtClean="0"/>
              <a:t>GMG</a:t>
            </a:r>
            <a:r>
              <a:rPr lang="en-US" dirty="0" smtClean="0">
                <a:latin typeface="Courier New" pitchFamily="49" charset="0"/>
                <a:cs typeface="Courier New" pitchFamily="49" charset="0"/>
              </a:rPr>
              <a:t>’</a:t>
            </a:r>
            <a:endParaRPr lang="en-US" dirty="0">
              <a:latin typeface="Courier New" pitchFamily="49" charset="0"/>
              <a:cs typeface="Courier New" pitchFamily="49" charset="0"/>
            </a:endParaRPr>
          </a:p>
        </p:txBody>
      </p:sp>
      <p:sp>
        <p:nvSpPr>
          <p:cNvPr id="17" name="AutoShape 16"/>
          <p:cNvSpPr>
            <a:spLocks noChangeArrowheads="1"/>
          </p:cNvSpPr>
          <p:nvPr/>
        </p:nvSpPr>
        <p:spPr bwMode="auto">
          <a:xfrm>
            <a:off x="1981200" y="5801139"/>
            <a:ext cx="1524000" cy="1056861"/>
          </a:xfrm>
          <a:prstGeom prst="cloudCallout">
            <a:avLst>
              <a:gd name="adj1" fmla="val -90092"/>
              <a:gd name="adj2" fmla="val -160308"/>
            </a:avLst>
          </a:prstGeom>
          <a:solidFill>
            <a:schemeClr val="accent6">
              <a:lumMod val="40000"/>
              <a:lumOff val="60000"/>
            </a:schemeClr>
          </a:solidFill>
          <a:ln w="9525">
            <a:solidFill>
              <a:schemeClr val="tx1"/>
            </a:solidFill>
            <a:round/>
            <a:headEnd/>
            <a:tailEnd/>
          </a:ln>
        </p:spPr>
        <p:txBody>
          <a:bodyPr/>
          <a:lstStyle/>
          <a:p>
            <a:pPr algn="ctr"/>
            <a:r>
              <a:rPr lang="en-US" sz="1600" dirty="0" smtClean="0"/>
              <a:t>Scientific Process</a:t>
            </a:r>
          </a:p>
          <a:p>
            <a:pPr algn="ctr"/>
            <a:r>
              <a:rPr lang="en-US" b="1" dirty="0" smtClean="0"/>
              <a:t>GMG</a:t>
            </a:r>
            <a:r>
              <a:rPr lang="en-US" dirty="0" smtClean="0">
                <a:latin typeface="Courier New" pitchFamily="49" charset="0"/>
                <a:cs typeface="Courier New" pitchFamily="49" charset="0"/>
              </a:rPr>
              <a:t>”</a:t>
            </a:r>
            <a:endParaRPr lang="en-US" dirty="0">
              <a:latin typeface="Courier New" pitchFamily="49" charset="0"/>
              <a:cs typeface="Courier New" pitchFamily="49" charset="0"/>
            </a:endParaRPr>
          </a:p>
        </p:txBody>
      </p:sp>
      <p:sp>
        <p:nvSpPr>
          <p:cNvPr id="18" name="TextBox 75"/>
          <p:cNvSpPr txBox="1">
            <a:spLocks noChangeArrowheads="1"/>
          </p:cNvSpPr>
          <p:nvPr/>
        </p:nvSpPr>
        <p:spPr bwMode="auto">
          <a:xfrm>
            <a:off x="1676400" y="3810000"/>
            <a:ext cx="1828800" cy="646331"/>
          </a:xfrm>
          <a:prstGeom prst="rect">
            <a:avLst/>
          </a:prstGeom>
          <a:noFill/>
          <a:ln w="9525">
            <a:noFill/>
            <a:miter lim="800000"/>
            <a:headEnd/>
            <a:tailEnd/>
          </a:ln>
        </p:spPr>
        <p:txBody>
          <a:bodyPr wrap="square">
            <a:spAutoFit/>
          </a:bodyPr>
          <a:lstStyle/>
          <a:p>
            <a:pPr algn="ctr"/>
            <a:r>
              <a:rPr lang="en-US" dirty="0" smtClean="0"/>
              <a:t>Create based on</a:t>
            </a:r>
          </a:p>
          <a:p>
            <a:pPr algn="ctr"/>
            <a:r>
              <a:rPr lang="en-US" b="1" dirty="0" smtClean="0"/>
              <a:t>GMG</a:t>
            </a:r>
          </a:p>
        </p:txBody>
      </p:sp>
      <p:graphicFrame>
        <p:nvGraphicFramePr>
          <p:cNvPr id="19" name="Object 10"/>
          <p:cNvGraphicFramePr>
            <a:graphicFrameLocks noChangeAspect="1"/>
          </p:cNvGraphicFramePr>
          <p:nvPr/>
        </p:nvGraphicFramePr>
        <p:xfrm>
          <a:off x="4114800" y="4572000"/>
          <a:ext cx="1140380" cy="609600"/>
        </p:xfrm>
        <a:graphic>
          <a:graphicData uri="http://schemas.openxmlformats.org/presentationml/2006/ole">
            <p:oleObj spid="_x0000_s310274" name="Image" r:id="rId5" imgW="9363475" imgH="4681737" progId="">
              <p:embed/>
            </p:oleObj>
          </a:graphicData>
        </a:graphic>
      </p:graphicFrame>
      <p:pic>
        <p:nvPicPr>
          <p:cNvPr id="20" name="Picture 82"/>
          <p:cNvPicPr>
            <a:picLocks noChangeAspect="1" noChangeArrowheads="1"/>
          </p:cNvPicPr>
          <p:nvPr/>
        </p:nvPicPr>
        <p:blipFill>
          <a:blip r:embed="rId6" cstate="print"/>
          <a:srcRect/>
          <a:stretch>
            <a:fillRect/>
          </a:stretch>
        </p:blipFill>
        <p:spPr bwMode="auto">
          <a:xfrm>
            <a:off x="7239000" y="3733800"/>
            <a:ext cx="1229783" cy="1158227"/>
          </a:xfrm>
          <a:prstGeom prst="rect">
            <a:avLst/>
          </a:prstGeom>
          <a:noFill/>
          <a:ln w="9525">
            <a:noFill/>
            <a:miter lim="800000"/>
            <a:headEnd/>
            <a:tailEnd/>
          </a:ln>
        </p:spPr>
      </p:pic>
      <p:pic>
        <p:nvPicPr>
          <p:cNvPr id="25" name="Picture 3" descr="C:\Documents and Settings\leonardo\Desktop\flowchart.PNG"/>
          <p:cNvPicPr>
            <a:picLocks noChangeAspect="1" noChangeArrowheads="1"/>
          </p:cNvPicPr>
          <p:nvPr/>
        </p:nvPicPr>
        <p:blipFill>
          <a:blip r:embed="rId7" cstate="print"/>
          <a:srcRect/>
          <a:stretch>
            <a:fillRect/>
          </a:stretch>
        </p:blipFill>
        <p:spPr bwMode="auto">
          <a:xfrm>
            <a:off x="4267200" y="2971800"/>
            <a:ext cx="871762" cy="946181"/>
          </a:xfrm>
          <a:prstGeom prst="rect">
            <a:avLst/>
          </a:prstGeom>
          <a:noFill/>
        </p:spPr>
      </p:pic>
      <p:sp>
        <p:nvSpPr>
          <p:cNvPr id="26" name="TextBox 25"/>
          <p:cNvSpPr txBox="1"/>
          <p:nvPr/>
        </p:nvSpPr>
        <p:spPr>
          <a:xfrm>
            <a:off x="4648200" y="2895600"/>
            <a:ext cx="885518" cy="369332"/>
          </a:xfrm>
          <a:prstGeom prst="rect">
            <a:avLst/>
          </a:prstGeom>
          <a:noFill/>
        </p:spPr>
        <p:txBody>
          <a:bodyPr wrap="square" rtlCol="0">
            <a:spAutoFit/>
          </a:bodyPr>
          <a:lstStyle/>
          <a:p>
            <a:r>
              <a:rPr lang="en-US" b="1" dirty="0" smtClean="0"/>
              <a:t>GMG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sz="quarter" idx="1"/>
          </p:nvPr>
        </p:nvSpPr>
        <p:spPr>
          <a:xfrm>
            <a:off x="304800" y="1828800"/>
            <a:ext cx="3886200" cy="4572000"/>
          </a:xfrm>
        </p:spPr>
        <p:txBody>
          <a:bodyPr/>
          <a:lstStyle/>
          <a:p>
            <a:pPr eaLnBrk="1" hangingPunct="1"/>
            <a:r>
              <a:rPr lang="en-US" sz="2400" dirty="0" smtClean="0"/>
              <a:t>Established at UTEP in 2007 with NSF funding</a:t>
            </a:r>
          </a:p>
          <a:p>
            <a:pPr eaLnBrk="1" hangingPunct="1"/>
            <a:r>
              <a:rPr lang="en-US" sz="2400" dirty="0" smtClean="0"/>
              <a:t>Focused</a:t>
            </a:r>
          </a:p>
          <a:p>
            <a:pPr lvl="1" eaLnBrk="1" hangingPunct="1"/>
            <a:r>
              <a:rPr lang="en-US" sz="2100" dirty="0" smtClean="0"/>
              <a:t>Cross-disciplinary research in science, engineering, and technology at UTEP</a:t>
            </a:r>
          </a:p>
          <a:p>
            <a:pPr lvl="1" eaLnBrk="1" hangingPunct="1"/>
            <a:r>
              <a:rPr lang="en-US" sz="2100" dirty="0" smtClean="0"/>
              <a:t>Training workshops on using cyberinfrastructure</a:t>
            </a:r>
          </a:p>
          <a:p>
            <a:pPr lvl="1" eaLnBrk="1" hangingPunct="1"/>
            <a:r>
              <a:rPr lang="en-US" sz="2100" dirty="0" smtClean="0"/>
              <a:t>Education and outreach</a:t>
            </a:r>
          </a:p>
          <a:p>
            <a:pPr lvl="1" eaLnBrk="1" hangingPunct="1"/>
            <a:r>
              <a:rPr lang="en-US" sz="2100" dirty="0" smtClean="0"/>
              <a:t>Resource acquisition and sharing (documentation of processes)</a:t>
            </a:r>
          </a:p>
          <a:p>
            <a:pPr eaLnBrk="1" hangingPunct="1">
              <a:buFont typeface="Wingdings" pitchFamily="2" charset="2"/>
              <a:buNone/>
            </a:pPr>
            <a:endParaRPr lang="en-US" dirty="0" smtClean="0"/>
          </a:p>
        </p:txBody>
      </p:sp>
      <p:pic>
        <p:nvPicPr>
          <p:cNvPr id="5124" name="Picture 1" descr="Picture 194.jpg"/>
          <p:cNvPicPr>
            <a:picLocks noChangeAspect="1" noChangeArrowheads="1"/>
          </p:cNvPicPr>
          <p:nvPr/>
        </p:nvPicPr>
        <p:blipFill>
          <a:blip r:embed="rId3" cstate="print"/>
          <a:srcRect/>
          <a:stretch>
            <a:fillRect/>
          </a:stretch>
        </p:blipFill>
        <p:spPr bwMode="auto">
          <a:xfrm>
            <a:off x="4000500" y="1828800"/>
            <a:ext cx="5067300" cy="3810000"/>
          </a:xfrm>
          <a:prstGeom prst="rect">
            <a:avLst/>
          </a:prstGeom>
          <a:noFill/>
          <a:ln w="9525">
            <a:noFill/>
            <a:miter lim="800000"/>
            <a:headEnd/>
            <a:tailEnd/>
          </a:ln>
        </p:spPr>
      </p:pic>
      <p:pic>
        <p:nvPicPr>
          <p:cNvPr id="46081" name="Picture 1"/>
          <p:cNvPicPr>
            <a:picLocks noChangeAspect="1" noChangeArrowheads="1"/>
          </p:cNvPicPr>
          <p:nvPr/>
        </p:nvPicPr>
        <p:blipFill>
          <a:blip r:embed="rId4" cstate="print"/>
          <a:srcRect/>
          <a:stretch>
            <a:fillRect/>
          </a:stretch>
        </p:blipFill>
        <p:spPr bwMode="auto">
          <a:xfrm>
            <a:off x="0" y="0"/>
            <a:ext cx="91440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Knowledge Enhanced Scientific COLLABORATION</a:t>
            </a:r>
            <a:endParaRPr lang="en-US" dirty="0"/>
          </a:p>
        </p:txBody>
      </p:sp>
      <p:pic>
        <p:nvPicPr>
          <p:cNvPr id="6" name="Picture 4" descr="säldansppt"/>
          <p:cNvPicPr>
            <a:picLocks noChangeAspect="1" noChangeArrowheads="1"/>
          </p:cNvPicPr>
          <p:nvPr/>
        </p:nvPicPr>
        <p:blipFill>
          <a:blip r:embed="rId2" cstate="print"/>
          <a:srcRect/>
          <a:stretch>
            <a:fillRect/>
          </a:stretch>
        </p:blipFill>
        <p:spPr bwMode="auto">
          <a:xfrm>
            <a:off x="0" y="0"/>
            <a:ext cx="9144000" cy="43434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Collaboration</a:t>
            </a:r>
            <a:endParaRPr lang="en-US" dirty="0"/>
          </a:p>
        </p:txBody>
      </p:sp>
      <p:grpSp>
        <p:nvGrpSpPr>
          <p:cNvPr id="45" name="Group 44"/>
          <p:cNvGrpSpPr/>
          <p:nvPr/>
        </p:nvGrpSpPr>
        <p:grpSpPr>
          <a:xfrm>
            <a:off x="4114800" y="1981200"/>
            <a:ext cx="4724400" cy="4724400"/>
            <a:chOff x="4114800" y="1752600"/>
            <a:chExt cx="4724400" cy="4724400"/>
          </a:xfrm>
        </p:grpSpPr>
        <p:sp>
          <p:nvSpPr>
            <p:cNvPr id="5" name="Rounded Rectangle 4"/>
            <p:cNvSpPr/>
            <p:nvPr/>
          </p:nvSpPr>
          <p:spPr>
            <a:xfrm>
              <a:off x="5486400" y="2590800"/>
              <a:ext cx="3352800" cy="381000"/>
            </a:xfrm>
            <a:prstGeom prst="roundRect">
              <a:avLst>
                <a:gd name="adj" fmla="val 1279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Domain </a:t>
              </a:r>
              <a:r>
                <a:rPr lang="en-US" sz="2000" b="1" dirty="0" err="1" smtClean="0"/>
                <a:t>Ontologies</a:t>
              </a:r>
              <a:endParaRPr lang="en-US" sz="2000" b="1" dirty="0"/>
            </a:p>
          </p:txBody>
        </p:sp>
        <p:sp>
          <p:nvSpPr>
            <p:cNvPr id="6" name="Rounded Rectangle 5"/>
            <p:cNvSpPr/>
            <p:nvPr/>
          </p:nvSpPr>
          <p:spPr>
            <a:xfrm>
              <a:off x="5562600" y="4343400"/>
              <a:ext cx="3276600" cy="762000"/>
            </a:xfrm>
            <a:prstGeom prst="roundRect">
              <a:avLst>
                <a:gd name="adj" fmla="val 1050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Task </a:t>
              </a:r>
              <a:r>
                <a:rPr lang="en-US" b="1" dirty="0" err="1" smtClean="0"/>
                <a:t>Ontologies</a:t>
              </a:r>
              <a:r>
                <a:rPr lang="en-US" b="1" dirty="0" smtClean="0"/>
                <a:t> </a:t>
              </a:r>
            </a:p>
            <a:p>
              <a:pPr algn="ctr"/>
              <a:r>
                <a:rPr lang="en-US" b="1" dirty="0" smtClean="0"/>
                <a:t>(Abstract Workflow </a:t>
              </a:r>
            </a:p>
            <a:p>
              <a:pPr algn="ctr"/>
              <a:r>
                <a:rPr lang="en-US" b="1" dirty="0" smtClean="0"/>
                <a:t>Specification)</a:t>
              </a:r>
            </a:p>
          </p:txBody>
        </p:sp>
        <p:sp>
          <p:nvSpPr>
            <p:cNvPr id="7" name="Rounded Rectangle 6"/>
            <p:cNvSpPr/>
            <p:nvPr/>
          </p:nvSpPr>
          <p:spPr>
            <a:xfrm>
              <a:off x="5486400" y="6096000"/>
              <a:ext cx="3352800" cy="381000"/>
            </a:xfrm>
            <a:prstGeom prst="roundRect">
              <a:avLst>
                <a:gd name="adj" fmla="val 1252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Provenance</a:t>
              </a:r>
              <a:endParaRPr lang="en-US" sz="1400" b="1" dirty="0"/>
            </a:p>
          </p:txBody>
        </p:sp>
        <p:sp>
          <p:nvSpPr>
            <p:cNvPr id="8" name="Rounded Rectangle 7"/>
            <p:cNvSpPr/>
            <p:nvPr/>
          </p:nvSpPr>
          <p:spPr>
            <a:xfrm>
              <a:off x="4114800" y="6096000"/>
              <a:ext cx="1752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Data and Products</a:t>
              </a:r>
              <a:endParaRPr lang="en-US" b="1" dirty="0"/>
            </a:p>
          </p:txBody>
        </p:sp>
        <p:sp>
          <p:nvSpPr>
            <p:cNvPr id="9" name="Rounded Rectangle 8"/>
            <p:cNvSpPr/>
            <p:nvPr/>
          </p:nvSpPr>
          <p:spPr>
            <a:xfrm>
              <a:off x="5486400" y="5181600"/>
              <a:ext cx="3352800" cy="381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Concrete Workflow </a:t>
              </a:r>
            </a:p>
            <a:p>
              <a:pPr algn="ctr"/>
              <a:r>
                <a:rPr lang="en-US" sz="1600" b="1" dirty="0" smtClean="0"/>
                <a:t>Specification</a:t>
              </a:r>
              <a:endParaRPr lang="en-US" sz="1600" b="1" dirty="0"/>
            </a:p>
          </p:txBody>
        </p:sp>
        <p:sp>
          <p:nvSpPr>
            <p:cNvPr id="10" name="Rounded Rectangle 9"/>
            <p:cNvSpPr/>
            <p:nvPr/>
          </p:nvSpPr>
          <p:spPr>
            <a:xfrm>
              <a:off x="4114800" y="4343400"/>
              <a:ext cx="1752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Scientific Processes</a:t>
              </a:r>
              <a:endParaRPr lang="en-US" sz="2000" b="1" dirty="0"/>
            </a:p>
          </p:txBody>
        </p:sp>
        <p:sp>
          <p:nvSpPr>
            <p:cNvPr id="11" name="Rounded Rectangle 10"/>
            <p:cNvSpPr/>
            <p:nvPr/>
          </p:nvSpPr>
          <p:spPr>
            <a:xfrm>
              <a:off x="4114800" y="4953000"/>
              <a:ext cx="1752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Scientific Systems</a:t>
              </a:r>
              <a:endParaRPr lang="en-US" b="1" dirty="0"/>
            </a:p>
          </p:txBody>
        </p:sp>
        <p:sp>
          <p:nvSpPr>
            <p:cNvPr id="12" name="Rounded Rectangle 11"/>
            <p:cNvSpPr/>
            <p:nvPr/>
          </p:nvSpPr>
          <p:spPr>
            <a:xfrm>
              <a:off x="4114800" y="2590800"/>
              <a:ext cx="16764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Scientific</a:t>
              </a:r>
            </a:p>
            <a:p>
              <a:pPr algn="ctr"/>
              <a:r>
                <a:rPr lang="en-US" b="1" dirty="0" smtClean="0"/>
                <a:t>Domain</a:t>
              </a:r>
              <a:endParaRPr lang="en-US" b="1" dirty="0"/>
            </a:p>
          </p:txBody>
        </p:sp>
        <p:sp>
          <p:nvSpPr>
            <p:cNvPr id="13" name="Rounded Rectangle 12"/>
            <p:cNvSpPr/>
            <p:nvPr/>
          </p:nvSpPr>
          <p:spPr>
            <a:xfrm>
              <a:off x="4114800" y="1752600"/>
              <a:ext cx="4724400" cy="304800"/>
            </a:xfrm>
            <a:prstGeom prst="roundRect">
              <a:avLst>
                <a:gd name="adj" fmla="val 1833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General-purpose </a:t>
              </a:r>
              <a:r>
                <a:rPr lang="en-US" sz="2000" b="1" dirty="0" err="1" smtClean="0"/>
                <a:t>ontologies</a:t>
              </a:r>
              <a:endParaRPr lang="en-US" sz="2000" b="1" dirty="0"/>
            </a:p>
          </p:txBody>
        </p:sp>
      </p:grpSp>
      <p:grpSp>
        <p:nvGrpSpPr>
          <p:cNvPr id="46" name="Group 45"/>
          <p:cNvGrpSpPr/>
          <p:nvPr/>
        </p:nvGrpSpPr>
        <p:grpSpPr>
          <a:xfrm>
            <a:off x="228600" y="1600200"/>
            <a:ext cx="4724400" cy="4648200"/>
            <a:chOff x="228600" y="1371600"/>
            <a:chExt cx="4724400" cy="4648200"/>
          </a:xfrm>
        </p:grpSpPr>
        <p:sp>
          <p:nvSpPr>
            <p:cNvPr id="36" name="Rounded Rectangle 35"/>
            <p:cNvSpPr/>
            <p:nvPr/>
          </p:nvSpPr>
          <p:spPr>
            <a:xfrm>
              <a:off x="1600200" y="2133600"/>
              <a:ext cx="3352800" cy="381000"/>
            </a:xfrm>
            <a:prstGeom prst="roundRect">
              <a:avLst>
                <a:gd name="adj" fmla="val 1279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Domain </a:t>
              </a:r>
              <a:r>
                <a:rPr lang="en-US" sz="2000" b="1" dirty="0" err="1" smtClean="0"/>
                <a:t>Ontologies</a:t>
              </a:r>
              <a:endParaRPr lang="en-US" sz="2000" b="1" dirty="0"/>
            </a:p>
          </p:txBody>
        </p:sp>
        <p:sp>
          <p:nvSpPr>
            <p:cNvPr id="37" name="Rounded Rectangle 36"/>
            <p:cNvSpPr/>
            <p:nvPr/>
          </p:nvSpPr>
          <p:spPr>
            <a:xfrm>
              <a:off x="1676400" y="3048000"/>
              <a:ext cx="3276600" cy="762000"/>
            </a:xfrm>
            <a:prstGeom prst="roundRect">
              <a:avLst>
                <a:gd name="adj" fmla="val 1050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Task </a:t>
              </a:r>
              <a:r>
                <a:rPr lang="en-US" b="1" dirty="0" err="1" smtClean="0"/>
                <a:t>Ontologies</a:t>
              </a:r>
              <a:r>
                <a:rPr lang="en-US" b="1" dirty="0" smtClean="0"/>
                <a:t> </a:t>
              </a:r>
            </a:p>
            <a:p>
              <a:pPr algn="ctr"/>
              <a:r>
                <a:rPr lang="en-US" b="1" dirty="0" smtClean="0"/>
                <a:t>(Abstract Workflow </a:t>
              </a:r>
            </a:p>
            <a:p>
              <a:pPr algn="ctr"/>
              <a:r>
                <a:rPr lang="en-US" b="1" dirty="0" smtClean="0"/>
                <a:t>Specification)</a:t>
              </a:r>
            </a:p>
          </p:txBody>
        </p:sp>
        <p:sp>
          <p:nvSpPr>
            <p:cNvPr id="38" name="Rounded Rectangle 37"/>
            <p:cNvSpPr/>
            <p:nvPr/>
          </p:nvSpPr>
          <p:spPr>
            <a:xfrm>
              <a:off x="1600200" y="5638800"/>
              <a:ext cx="3352800" cy="381000"/>
            </a:xfrm>
            <a:prstGeom prst="roundRect">
              <a:avLst>
                <a:gd name="adj" fmla="val 1252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Provenance</a:t>
              </a:r>
              <a:endParaRPr lang="en-US" sz="1400" b="1" dirty="0"/>
            </a:p>
          </p:txBody>
        </p:sp>
        <p:sp>
          <p:nvSpPr>
            <p:cNvPr id="39" name="Rounded Rectangle 38"/>
            <p:cNvSpPr/>
            <p:nvPr/>
          </p:nvSpPr>
          <p:spPr>
            <a:xfrm>
              <a:off x="228600" y="5638800"/>
              <a:ext cx="1752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Data and Products</a:t>
              </a:r>
              <a:endParaRPr lang="en-US" b="1" dirty="0"/>
            </a:p>
          </p:txBody>
        </p:sp>
        <p:sp>
          <p:nvSpPr>
            <p:cNvPr id="40" name="Rounded Rectangle 39"/>
            <p:cNvSpPr/>
            <p:nvPr/>
          </p:nvSpPr>
          <p:spPr>
            <a:xfrm>
              <a:off x="1600200" y="3886200"/>
              <a:ext cx="3352800" cy="381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Concrete Workflow </a:t>
              </a:r>
            </a:p>
            <a:p>
              <a:pPr algn="ctr"/>
              <a:r>
                <a:rPr lang="en-US" sz="1600" b="1" dirty="0" smtClean="0"/>
                <a:t>Specification</a:t>
              </a:r>
              <a:endParaRPr lang="en-US" sz="1600" b="1" dirty="0"/>
            </a:p>
          </p:txBody>
        </p:sp>
        <p:sp>
          <p:nvSpPr>
            <p:cNvPr id="41" name="Rounded Rectangle 40"/>
            <p:cNvSpPr/>
            <p:nvPr/>
          </p:nvSpPr>
          <p:spPr>
            <a:xfrm>
              <a:off x="228600" y="3048000"/>
              <a:ext cx="1752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Scientific Processes</a:t>
              </a:r>
              <a:endParaRPr lang="en-US" sz="2000" b="1" dirty="0"/>
            </a:p>
          </p:txBody>
        </p:sp>
        <p:sp>
          <p:nvSpPr>
            <p:cNvPr id="42" name="Rounded Rectangle 41"/>
            <p:cNvSpPr/>
            <p:nvPr/>
          </p:nvSpPr>
          <p:spPr>
            <a:xfrm>
              <a:off x="228600" y="3657600"/>
              <a:ext cx="1752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Scientific Systems</a:t>
              </a:r>
              <a:endParaRPr lang="en-US" b="1" dirty="0"/>
            </a:p>
          </p:txBody>
        </p:sp>
        <p:sp>
          <p:nvSpPr>
            <p:cNvPr id="43" name="Rounded Rectangle 42"/>
            <p:cNvSpPr/>
            <p:nvPr/>
          </p:nvSpPr>
          <p:spPr>
            <a:xfrm>
              <a:off x="228600" y="2133600"/>
              <a:ext cx="16764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Scientific</a:t>
              </a:r>
            </a:p>
            <a:p>
              <a:pPr algn="ctr"/>
              <a:r>
                <a:rPr lang="en-US" b="1" dirty="0" smtClean="0"/>
                <a:t>Domain</a:t>
              </a:r>
              <a:endParaRPr lang="en-US" b="1" dirty="0"/>
            </a:p>
          </p:txBody>
        </p:sp>
        <p:sp>
          <p:nvSpPr>
            <p:cNvPr id="44" name="Rounded Rectangle 43"/>
            <p:cNvSpPr/>
            <p:nvPr/>
          </p:nvSpPr>
          <p:spPr>
            <a:xfrm>
              <a:off x="228600" y="1371600"/>
              <a:ext cx="4724400" cy="304800"/>
            </a:xfrm>
            <a:prstGeom prst="roundRect">
              <a:avLst>
                <a:gd name="adj" fmla="val 1833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General-purpose </a:t>
              </a:r>
              <a:r>
                <a:rPr lang="en-US" sz="2000" b="1" dirty="0" err="1" smtClean="0"/>
                <a:t>ontologies</a:t>
              </a:r>
              <a:endParaRPr lang="en-US" sz="2000" b="1" dirty="0"/>
            </a:p>
          </p:txBody>
        </p:sp>
      </p:grpSp>
      <p:sp>
        <p:nvSpPr>
          <p:cNvPr id="47" name="TextBox 46"/>
          <p:cNvSpPr txBox="1"/>
          <p:nvPr/>
        </p:nvSpPr>
        <p:spPr>
          <a:xfrm>
            <a:off x="2438400" y="1066800"/>
            <a:ext cx="1282146" cy="523220"/>
          </a:xfrm>
          <a:prstGeom prst="rect">
            <a:avLst/>
          </a:prstGeom>
          <a:noFill/>
        </p:spPr>
        <p:txBody>
          <a:bodyPr wrap="none" rtlCol="0">
            <a:spAutoFit/>
          </a:bodyPr>
          <a:lstStyle/>
          <a:p>
            <a:r>
              <a:rPr lang="en-US" sz="2800" b="1" dirty="0" smtClean="0"/>
              <a:t>Team A</a:t>
            </a:r>
            <a:endParaRPr lang="en-US" b="1" dirty="0"/>
          </a:p>
        </p:txBody>
      </p:sp>
      <p:sp>
        <p:nvSpPr>
          <p:cNvPr id="48" name="TextBox 47"/>
          <p:cNvSpPr txBox="1"/>
          <p:nvPr/>
        </p:nvSpPr>
        <p:spPr>
          <a:xfrm>
            <a:off x="5791200" y="1066800"/>
            <a:ext cx="1266116" cy="523220"/>
          </a:xfrm>
          <a:prstGeom prst="rect">
            <a:avLst/>
          </a:prstGeom>
          <a:noFill/>
        </p:spPr>
        <p:txBody>
          <a:bodyPr wrap="none" rtlCol="0">
            <a:spAutoFit/>
          </a:bodyPr>
          <a:lstStyle/>
          <a:p>
            <a:r>
              <a:rPr lang="en-US" sz="2800" b="1" dirty="0" smtClean="0"/>
              <a:t>Team B</a:t>
            </a:r>
            <a:endParaRPr lang="en-US" b="1" dirty="0"/>
          </a:p>
        </p:txBody>
      </p:sp>
      <p:pic>
        <p:nvPicPr>
          <p:cNvPr id="26" name="Picture 13" descr="C:\Documents and Settings\CS Guest\Local Settings\Temporary Internet Files\Content.IE5\VJ1NVEU9\MPj04384750000[1].jpg"/>
          <p:cNvPicPr>
            <a:picLocks noChangeAspect="1" noChangeArrowheads="1"/>
          </p:cNvPicPr>
          <p:nvPr/>
        </p:nvPicPr>
        <p:blipFill>
          <a:blip r:embed="rId2" cstate="print"/>
          <a:srcRect/>
          <a:stretch>
            <a:fillRect/>
          </a:stretch>
        </p:blipFill>
        <p:spPr bwMode="auto">
          <a:xfrm>
            <a:off x="2667000" y="1676400"/>
            <a:ext cx="4091940" cy="4415763"/>
          </a:xfrm>
          <a:prstGeom prst="rect">
            <a:avLst/>
          </a:prstGeom>
          <a:noFill/>
        </p:spPr>
      </p:pic>
      <p:sp>
        <p:nvSpPr>
          <p:cNvPr id="27" name="TextBox 26"/>
          <p:cNvSpPr txBox="1"/>
          <p:nvPr/>
        </p:nvSpPr>
        <p:spPr>
          <a:xfrm>
            <a:off x="3657600" y="5105400"/>
            <a:ext cx="2286000" cy="954107"/>
          </a:xfrm>
          <a:prstGeom prst="rect">
            <a:avLst/>
          </a:prstGeom>
          <a:noFill/>
        </p:spPr>
        <p:txBody>
          <a:bodyPr wrap="square" rtlCol="0">
            <a:spAutoFit/>
          </a:bodyPr>
          <a:lstStyle/>
          <a:p>
            <a:r>
              <a:rPr lang="en-US" sz="2800" b="1" dirty="0" smtClean="0"/>
              <a:t>Collaboration </a:t>
            </a:r>
          </a:p>
          <a:p>
            <a:r>
              <a:rPr lang="en-US" sz="2800" b="1" dirty="0" smtClean="0"/>
              <a:t>Infrastructure</a:t>
            </a:r>
          </a:p>
        </p:txBody>
      </p:sp>
      <p:sp>
        <p:nvSpPr>
          <p:cNvPr id="25" name="Rounded Rectangle 24"/>
          <p:cNvSpPr/>
          <p:nvPr/>
        </p:nvSpPr>
        <p:spPr>
          <a:xfrm>
            <a:off x="2362200" y="685800"/>
            <a:ext cx="4800600" cy="762000"/>
          </a:xfrm>
          <a:prstGeom prst="roundRect">
            <a:avLst>
              <a:gd name="adj" fmla="val 1050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Trust Network Knowledge</a:t>
            </a:r>
          </a:p>
          <a:p>
            <a:pPr algn="ctr"/>
            <a:r>
              <a:rPr lang="en-US" sz="2800" b="1" dirty="0" smtClean="0">
                <a:solidFill>
                  <a:schemeClr val="bg1"/>
                </a:solidFill>
              </a:rPr>
              <a:t>Team A                            Team B</a:t>
            </a:r>
            <a:endParaRPr lang="en-US" sz="2000"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6.66667E-6 -2.22222E-6 L 0.21667 -2.22222E-6 " pathEditMode="relative" ptsTypes="AA">
                                      <p:cBhvr>
                                        <p:cTn id="12" dur="1000" fill="hold"/>
                                        <p:tgtEl>
                                          <p:spTgt spid="4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6.66667E-6 1.11111E-6 L -0.14166 1.11111E-6 " pathEditMode="relative" ptsTypes="AA">
                                      <p:cBhvr>
                                        <p:cTn id="14" dur="1000" fill="hold"/>
                                        <p:tgtEl>
                                          <p:spTgt spid="4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7" grpId="0"/>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dirty="0" smtClean="0"/>
              <a:t>Collaboration Infrastructure Challenges</a:t>
            </a:r>
            <a:endParaRPr lang="en-US" dirty="0"/>
          </a:p>
        </p:txBody>
      </p:sp>
      <p:sp>
        <p:nvSpPr>
          <p:cNvPr id="11" name="TextBox 10"/>
          <p:cNvSpPr txBox="1"/>
          <p:nvPr/>
        </p:nvSpPr>
        <p:spPr>
          <a:xfrm>
            <a:off x="381000" y="838200"/>
            <a:ext cx="8382000" cy="5686172"/>
          </a:xfrm>
          <a:prstGeom prst="rect">
            <a:avLst/>
          </a:prstGeom>
          <a:noFill/>
        </p:spPr>
        <p:txBody>
          <a:bodyPr wrap="square" rtlCol="0">
            <a:spAutoFit/>
          </a:bodyPr>
          <a:lstStyle/>
          <a:p>
            <a:pPr>
              <a:spcAft>
                <a:spcPts val="300"/>
              </a:spcAft>
              <a:buFont typeface="Arial" pitchFamily="34" charset="0"/>
              <a:buChar char="•"/>
            </a:pPr>
            <a:r>
              <a:rPr lang="en-US" sz="2800" dirty="0" smtClean="0"/>
              <a:t> Started building collaborative tools: 2 issues</a:t>
            </a:r>
          </a:p>
          <a:p>
            <a:pPr lvl="1">
              <a:spcAft>
                <a:spcPts val="300"/>
              </a:spcAft>
            </a:pPr>
            <a:r>
              <a:rPr lang="en-US" sz="2400" dirty="0" smtClean="0"/>
              <a:t>1.  Data Access</a:t>
            </a:r>
          </a:p>
          <a:p>
            <a:pPr lvl="2">
              <a:spcAft>
                <a:spcPts val="300"/>
              </a:spcAft>
              <a:buFont typeface="Arial" pitchFamily="34" charset="0"/>
              <a:buChar char="•"/>
            </a:pPr>
            <a:r>
              <a:rPr lang="en-US" sz="2400" dirty="0" smtClean="0"/>
              <a:t> Stored on local systems</a:t>
            </a:r>
          </a:p>
          <a:p>
            <a:pPr lvl="2">
              <a:spcAft>
                <a:spcPts val="300"/>
              </a:spcAft>
              <a:buFont typeface="Arial" pitchFamily="34" charset="0"/>
              <a:buChar char="•"/>
            </a:pPr>
            <a:r>
              <a:rPr lang="en-US" sz="2400" dirty="0" smtClean="0"/>
              <a:t> Shared via e-mail</a:t>
            </a:r>
          </a:p>
          <a:p>
            <a:pPr lvl="2">
              <a:spcAft>
                <a:spcPts val="300"/>
              </a:spcAft>
              <a:buFont typeface="Arial" pitchFamily="34" charset="0"/>
              <a:buChar char="•"/>
            </a:pPr>
            <a:r>
              <a:rPr lang="en-US" sz="2400" dirty="0" smtClean="0"/>
              <a:t> Uploaded to a portal</a:t>
            </a:r>
          </a:p>
          <a:p>
            <a:pPr lvl="1">
              <a:spcAft>
                <a:spcPts val="300"/>
              </a:spcAft>
            </a:pPr>
            <a:r>
              <a:rPr lang="en-US" sz="2400" dirty="0" smtClean="0"/>
              <a:t>2. Discussions about data</a:t>
            </a:r>
          </a:p>
          <a:p>
            <a:pPr lvl="2">
              <a:spcAft>
                <a:spcPts val="300"/>
              </a:spcAft>
              <a:buFont typeface="Arial" pitchFamily="34" charset="0"/>
              <a:buChar char="•"/>
            </a:pPr>
            <a:r>
              <a:rPr lang="en-US" sz="2400" dirty="0" smtClean="0"/>
              <a:t> E-mail</a:t>
            </a:r>
          </a:p>
          <a:p>
            <a:pPr lvl="2">
              <a:spcAft>
                <a:spcPts val="300"/>
              </a:spcAft>
              <a:buFont typeface="Arial" pitchFamily="34" charset="0"/>
              <a:buChar char="•"/>
            </a:pPr>
            <a:r>
              <a:rPr lang="en-US" sz="2400" dirty="0" smtClean="0"/>
              <a:t> In-person Meetings</a:t>
            </a:r>
          </a:p>
          <a:p>
            <a:pPr lvl="2">
              <a:spcAft>
                <a:spcPts val="300"/>
              </a:spcAft>
              <a:buFont typeface="Arial" pitchFamily="34" charset="0"/>
              <a:buChar char="•"/>
            </a:pPr>
            <a:r>
              <a:rPr lang="en-US" sz="2400" dirty="0" smtClean="0"/>
              <a:t> Chat</a:t>
            </a:r>
          </a:p>
          <a:p>
            <a:pPr lvl="2">
              <a:spcAft>
                <a:spcPts val="300"/>
              </a:spcAft>
              <a:buFont typeface="Arial" pitchFamily="34" charset="0"/>
              <a:buChar char="•"/>
            </a:pPr>
            <a:r>
              <a:rPr lang="en-US" sz="2400" dirty="0" smtClean="0"/>
              <a:t> Social networking site</a:t>
            </a:r>
          </a:p>
          <a:p>
            <a:pPr>
              <a:spcAft>
                <a:spcPts val="300"/>
              </a:spcAft>
              <a:buFont typeface="Arial" pitchFamily="34" charset="0"/>
              <a:buChar char="•"/>
            </a:pPr>
            <a:r>
              <a:rPr lang="en-US" sz="2800" dirty="0" smtClean="0"/>
              <a:t> Data stored in environments that do NOT support any knowledge about its contents (e.g. OWL docs)</a:t>
            </a:r>
          </a:p>
          <a:p>
            <a:pPr>
              <a:spcAft>
                <a:spcPts val="300"/>
              </a:spcAft>
            </a:pPr>
            <a:r>
              <a:rPr lang="en-US" sz="3600" b="1" dirty="0" smtClean="0"/>
              <a:t>∴</a:t>
            </a:r>
            <a:r>
              <a:rPr lang="en-US" sz="3600" dirty="0" smtClean="0"/>
              <a:t>  This makes discussing data a challenge</a:t>
            </a:r>
            <a:endParaRPr lang="en-US" sz="3600" dirty="0"/>
          </a:p>
        </p:txBody>
      </p:sp>
      <p:pic>
        <p:nvPicPr>
          <p:cNvPr id="4" name="Picture 13" descr="C:\Documents and Settings\CS Guest\Local Settings\Temporary Internet Files\Content.IE5\VJ1NVEU9\MPj04384750000[1].jpg"/>
          <p:cNvPicPr>
            <a:picLocks noChangeAspect="1" noChangeArrowheads="1"/>
          </p:cNvPicPr>
          <p:nvPr/>
        </p:nvPicPr>
        <p:blipFill>
          <a:blip r:embed="rId2" cstate="print"/>
          <a:srcRect/>
          <a:stretch>
            <a:fillRect/>
          </a:stretch>
        </p:blipFill>
        <p:spPr bwMode="auto">
          <a:xfrm>
            <a:off x="5105400" y="1447800"/>
            <a:ext cx="2948940" cy="3182310"/>
          </a:xfrm>
          <a:prstGeom prst="rect">
            <a:avLst/>
          </a:prstGeom>
          <a:noFill/>
        </p:spPr>
      </p:pic>
      <p:sp>
        <p:nvSpPr>
          <p:cNvPr id="5" name="TextBox 4"/>
          <p:cNvSpPr txBox="1"/>
          <p:nvPr/>
        </p:nvSpPr>
        <p:spPr>
          <a:xfrm>
            <a:off x="5486400" y="3657600"/>
            <a:ext cx="2286000" cy="954107"/>
          </a:xfrm>
          <a:prstGeom prst="rect">
            <a:avLst/>
          </a:prstGeom>
          <a:noFill/>
        </p:spPr>
        <p:txBody>
          <a:bodyPr wrap="square" rtlCol="0">
            <a:spAutoFit/>
          </a:bodyPr>
          <a:lstStyle/>
          <a:p>
            <a:r>
              <a:rPr lang="en-US" sz="2800" b="1" dirty="0" smtClean="0"/>
              <a:t>Collaboration </a:t>
            </a:r>
          </a:p>
          <a:p>
            <a:r>
              <a:rPr lang="en-US" sz="2800" b="1" dirty="0" smtClean="0"/>
              <a:t>Infrastructure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0"/>
            <a:ext cx="5181600" cy="1938992"/>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wrap="square" rtlCol="0">
            <a:spAutoFit/>
          </a:bodyPr>
          <a:lstStyle/>
          <a:p>
            <a:pPr>
              <a:buFont typeface="Arial" pitchFamily="34" charset="0"/>
              <a:buChar char="•"/>
            </a:pPr>
            <a:r>
              <a:rPr lang="en-US" sz="2400" dirty="0" smtClean="0"/>
              <a:t>Publish content (resources)</a:t>
            </a:r>
          </a:p>
          <a:p>
            <a:pPr>
              <a:buFont typeface="Arial" charset="0"/>
              <a:buChar char="•"/>
            </a:pPr>
            <a:r>
              <a:rPr lang="en-US" sz="2400" dirty="0" smtClean="0"/>
              <a:t> Privacy support</a:t>
            </a:r>
          </a:p>
          <a:p>
            <a:pPr>
              <a:buFont typeface="Arial" charset="0"/>
              <a:buChar char="•"/>
            </a:pPr>
            <a:r>
              <a:rPr lang="en-US" sz="2400" dirty="0" smtClean="0"/>
              <a:t> Collect comments about data</a:t>
            </a:r>
          </a:p>
          <a:p>
            <a:pPr>
              <a:buFont typeface="Arial" charset="0"/>
              <a:buChar char="•"/>
            </a:pPr>
            <a:r>
              <a:rPr lang="en-US" sz="2400" dirty="0" smtClean="0"/>
              <a:t> Relate comments to data</a:t>
            </a:r>
          </a:p>
          <a:p>
            <a:pPr>
              <a:buFont typeface="Arial" charset="0"/>
              <a:buChar char="•"/>
            </a:pPr>
            <a:r>
              <a:rPr lang="en-US" sz="2400" dirty="0" smtClean="0"/>
              <a:t> Services available to interact with site</a:t>
            </a:r>
          </a:p>
        </p:txBody>
      </p:sp>
      <p:sp>
        <p:nvSpPr>
          <p:cNvPr id="5" name="TextBox 4"/>
          <p:cNvSpPr txBox="1"/>
          <p:nvPr/>
        </p:nvSpPr>
        <p:spPr>
          <a:xfrm>
            <a:off x="304800" y="4191000"/>
            <a:ext cx="5181600" cy="23083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en-US" sz="2400" dirty="0" smtClean="0"/>
              <a:t>API/widgets that interface with CI-Server services</a:t>
            </a:r>
          </a:p>
          <a:p>
            <a:pPr>
              <a:buFont typeface="Arial" charset="0"/>
              <a:buChar char="•"/>
            </a:pPr>
            <a:r>
              <a:rPr lang="en-US" sz="2400" dirty="0" smtClean="0"/>
              <a:t> Embed in client tools</a:t>
            </a:r>
          </a:p>
          <a:p>
            <a:pPr>
              <a:buFont typeface="Arial" charset="0"/>
              <a:buChar char="•"/>
            </a:pPr>
            <a:r>
              <a:rPr lang="en-US" sz="2400" dirty="0" smtClean="0"/>
              <a:t> Support access to server knowledge from inside client tool (user context)</a:t>
            </a:r>
          </a:p>
          <a:p>
            <a:pPr>
              <a:buFont typeface="Arial" charset="0"/>
              <a:buChar char="•"/>
            </a:pPr>
            <a:r>
              <a:rPr lang="en-US" sz="2400" dirty="0" smtClean="0"/>
              <a:t>Access to multiple servers</a:t>
            </a:r>
          </a:p>
        </p:txBody>
      </p:sp>
      <p:sp>
        <p:nvSpPr>
          <p:cNvPr id="6" name="Title 1"/>
          <p:cNvSpPr>
            <a:spLocks noGrp="1"/>
          </p:cNvSpPr>
          <p:nvPr>
            <p:ph type="title"/>
          </p:nvPr>
        </p:nvSpPr>
        <p:spPr>
          <a:xfrm>
            <a:off x="457200" y="0"/>
            <a:ext cx="8229600" cy="1143000"/>
          </a:xfrm>
        </p:spPr>
        <p:txBody>
          <a:bodyPr>
            <a:normAutofit/>
          </a:bodyPr>
          <a:lstStyle/>
          <a:p>
            <a:r>
              <a:rPr lang="en-US" dirty="0" smtClean="0"/>
              <a:t>CI-Server/CI-Client</a:t>
            </a:r>
            <a:endParaRPr lang="en-US" dirty="0"/>
          </a:p>
        </p:txBody>
      </p:sp>
      <p:pic>
        <p:nvPicPr>
          <p:cNvPr id="324609" name="Picture 1"/>
          <p:cNvPicPr>
            <a:picLocks noChangeAspect="1" noChangeArrowheads="1"/>
          </p:cNvPicPr>
          <p:nvPr/>
        </p:nvPicPr>
        <p:blipFill>
          <a:blip r:embed="rId2" cstate="print"/>
          <a:srcRect/>
          <a:stretch>
            <a:fillRect/>
          </a:stretch>
        </p:blipFill>
        <p:spPr bwMode="auto">
          <a:xfrm>
            <a:off x="5771074" y="1219200"/>
            <a:ext cx="3372926" cy="2668208"/>
          </a:xfrm>
          <a:prstGeom prst="rect">
            <a:avLst/>
          </a:prstGeom>
          <a:noFill/>
          <a:ln w="9525">
            <a:noFill/>
            <a:miter lim="800000"/>
            <a:headEnd/>
            <a:tailEnd/>
          </a:ln>
        </p:spPr>
      </p:pic>
      <p:sp>
        <p:nvSpPr>
          <p:cNvPr id="7" name="TextBox 6"/>
          <p:cNvSpPr txBox="1"/>
          <p:nvPr/>
        </p:nvSpPr>
        <p:spPr>
          <a:xfrm>
            <a:off x="1981200" y="990600"/>
            <a:ext cx="1729769" cy="584775"/>
          </a:xfrm>
          <a:prstGeom prst="rect">
            <a:avLst/>
          </a:prstGeom>
          <a:noFill/>
        </p:spPr>
        <p:txBody>
          <a:bodyPr wrap="none" rtlCol="0">
            <a:spAutoFit/>
          </a:bodyPr>
          <a:lstStyle/>
          <a:p>
            <a:r>
              <a:rPr lang="en-US" sz="3200" b="1" dirty="0" smtClean="0"/>
              <a:t>CI-Server</a:t>
            </a:r>
            <a:endParaRPr lang="en-US" sz="3200" b="1" dirty="0"/>
          </a:p>
        </p:txBody>
      </p:sp>
      <p:sp>
        <p:nvSpPr>
          <p:cNvPr id="8" name="TextBox 7"/>
          <p:cNvSpPr txBox="1"/>
          <p:nvPr/>
        </p:nvSpPr>
        <p:spPr>
          <a:xfrm>
            <a:off x="2057400" y="3657600"/>
            <a:ext cx="1621982" cy="584775"/>
          </a:xfrm>
          <a:prstGeom prst="rect">
            <a:avLst/>
          </a:prstGeom>
          <a:noFill/>
        </p:spPr>
        <p:txBody>
          <a:bodyPr wrap="none" rtlCol="0">
            <a:spAutoFit/>
          </a:bodyPr>
          <a:lstStyle/>
          <a:p>
            <a:r>
              <a:rPr lang="en-US" sz="3200" b="1" dirty="0" smtClean="0"/>
              <a:t>CI-Client</a:t>
            </a:r>
            <a:endParaRPr lang="en-US" sz="3200" b="1" dirty="0"/>
          </a:p>
        </p:txBody>
      </p:sp>
      <p:pic>
        <p:nvPicPr>
          <p:cNvPr id="324610" name="Picture 2"/>
          <p:cNvPicPr>
            <a:picLocks noChangeAspect="1" noChangeArrowheads="1"/>
          </p:cNvPicPr>
          <p:nvPr/>
        </p:nvPicPr>
        <p:blipFill>
          <a:blip r:embed="rId3" cstate="print"/>
          <a:srcRect/>
          <a:stretch>
            <a:fillRect/>
          </a:stretch>
        </p:blipFill>
        <p:spPr bwMode="auto">
          <a:xfrm>
            <a:off x="5780920" y="4114800"/>
            <a:ext cx="3363080" cy="2743200"/>
          </a:xfrm>
          <a:prstGeom prst="rect">
            <a:avLst/>
          </a:prstGeom>
          <a:noFill/>
          <a:ln w="9525">
            <a:noFill/>
            <a:miter lim="800000"/>
            <a:headEnd/>
            <a:tailEnd/>
          </a:ln>
        </p:spPr>
      </p:pic>
      <p:sp>
        <p:nvSpPr>
          <p:cNvPr id="9" name="AutoShape 48"/>
          <p:cNvSpPr>
            <a:spLocks noChangeArrowheads="1"/>
          </p:cNvSpPr>
          <p:nvPr/>
        </p:nvSpPr>
        <p:spPr bwMode="auto">
          <a:xfrm>
            <a:off x="3048000" y="1600200"/>
            <a:ext cx="6096000" cy="2057400"/>
          </a:xfrm>
          <a:prstGeom prst="wedgeRoundRectCallout">
            <a:avLst>
              <a:gd name="adj1" fmla="val -40552"/>
              <a:gd name="adj2" fmla="val -61532"/>
              <a:gd name="adj3" fmla="val 16667"/>
            </a:avLst>
          </a:prstGeom>
          <a:solidFill>
            <a:srgbClr val="FFCC99"/>
          </a:solidFill>
          <a:ln w="9525">
            <a:solidFill>
              <a:schemeClr val="tx1"/>
            </a:solidFill>
            <a:miter lim="800000"/>
            <a:headEnd/>
            <a:tailEnd/>
          </a:ln>
        </p:spPr>
        <p:txBody>
          <a:bodyPr/>
          <a:lstStyle/>
          <a:p>
            <a:pPr>
              <a:buFont typeface="Arial" charset="0"/>
              <a:buChar char="•"/>
            </a:pPr>
            <a:r>
              <a:rPr lang="en-US" sz="2400" dirty="0" smtClean="0"/>
              <a:t> Keep link between data and discussions</a:t>
            </a:r>
          </a:p>
          <a:p>
            <a:pPr>
              <a:buFont typeface="Arial" charset="0"/>
              <a:buChar char="•"/>
            </a:pPr>
            <a:r>
              <a:rPr lang="en-US" sz="2400" dirty="0" smtClean="0"/>
              <a:t> Build a collective knowledge of semantically annotated data</a:t>
            </a:r>
          </a:p>
          <a:p>
            <a:pPr>
              <a:buFont typeface="Arial" charset="0"/>
              <a:buChar char="•"/>
            </a:pPr>
            <a:r>
              <a:rPr lang="en-US" sz="2400" dirty="0" smtClean="0"/>
              <a:t> Enable reasoning about semantic in data</a:t>
            </a:r>
          </a:p>
          <a:p>
            <a:pPr>
              <a:buFont typeface="Arial" charset="0"/>
              <a:buChar char="•"/>
            </a:pPr>
            <a:r>
              <a:rPr lang="en-US" sz="2400" dirty="0" smtClean="0"/>
              <a:t> Privacy support for groups</a:t>
            </a:r>
          </a:p>
        </p:txBody>
      </p:sp>
      <p:sp>
        <p:nvSpPr>
          <p:cNvPr id="10" name="AutoShape 48"/>
          <p:cNvSpPr>
            <a:spLocks noChangeArrowheads="1"/>
          </p:cNvSpPr>
          <p:nvPr/>
        </p:nvSpPr>
        <p:spPr bwMode="auto">
          <a:xfrm>
            <a:off x="3048000" y="4495800"/>
            <a:ext cx="6096000" cy="1752600"/>
          </a:xfrm>
          <a:prstGeom prst="wedgeRoundRectCallout">
            <a:avLst>
              <a:gd name="adj1" fmla="val -40552"/>
              <a:gd name="adj2" fmla="val -77972"/>
              <a:gd name="adj3" fmla="val 16667"/>
            </a:avLst>
          </a:prstGeom>
          <a:solidFill>
            <a:srgbClr val="FFCC99"/>
          </a:solidFill>
          <a:ln w="9525">
            <a:solidFill>
              <a:schemeClr val="tx1"/>
            </a:solidFill>
            <a:miter lim="800000"/>
            <a:headEnd/>
            <a:tailEnd/>
          </a:ln>
        </p:spPr>
        <p:txBody>
          <a:bodyPr/>
          <a:lstStyle/>
          <a:p>
            <a:pPr>
              <a:buFont typeface="Arial" charset="0"/>
              <a:buChar char="•"/>
            </a:pPr>
            <a:r>
              <a:rPr lang="en-US" sz="2400" dirty="0" smtClean="0"/>
              <a:t> Portal independent</a:t>
            </a:r>
          </a:p>
          <a:p>
            <a:pPr>
              <a:buFont typeface="Arial" charset="0"/>
              <a:buChar char="•"/>
            </a:pPr>
            <a:r>
              <a:rPr lang="en-US" sz="2400" dirty="0" smtClean="0"/>
              <a:t> Enable context-related push of content/data</a:t>
            </a:r>
          </a:p>
          <a:p>
            <a:pPr>
              <a:buFont typeface="Arial" charset="0"/>
              <a:buChar char="•"/>
            </a:pPr>
            <a:r>
              <a:rPr lang="en-US" sz="2400" dirty="0" smtClean="0"/>
              <a:t> Enable context-related collaboration</a:t>
            </a:r>
          </a:p>
          <a:p>
            <a:pPr>
              <a:buFont typeface="Arial" charset="0"/>
              <a:buChar char="•"/>
            </a:pPr>
            <a:r>
              <a:rPr lang="en-US" sz="2400" dirty="0" smtClean="0"/>
              <a:t> Enable portal information integration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1"/>
          <p:cNvSpPr>
            <a:spLocks noGrp="1" noChangeArrowheads="1"/>
          </p:cNvSpPr>
          <p:nvPr>
            <p:ph type="title"/>
          </p:nvPr>
        </p:nvSpPr>
        <p:spPr>
          <a:xfrm>
            <a:off x="152400" y="0"/>
            <a:ext cx="8763000" cy="1143000"/>
          </a:xfrm>
        </p:spPr>
        <p:txBody>
          <a:bodyPr>
            <a:normAutofit/>
          </a:bodyPr>
          <a:lstStyle/>
          <a:p>
            <a:pPr eaLnBrk="1" hangingPunct="1"/>
            <a:r>
              <a:rPr lang="en-US" sz="3600" dirty="0" smtClean="0"/>
              <a:t>Trust Support for Provenance</a:t>
            </a:r>
            <a:endParaRPr lang="en-US" sz="2000" dirty="0" smtClean="0"/>
          </a:p>
        </p:txBody>
      </p:sp>
      <p:pic>
        <p:nvPicPr>
          <p:cNvPr id="1028" name="Picture 3"/>
          <p:cNvPicPr>
            <a:picLocks noGrp="1" noChangeAspect="1" noChangeArrowheads="1"/>
          </p:cNvPicPr>
          <p:nvPr>
            <p:ph type="body" idx="4294967295"/>
          </p:nvPr>
        </p:nvPicPr>
        <p:blipFill>
          <a:blip r:embed="rId2" cstate="print"/>
          <a:srcRect/>
          <a:stretch>
            <a:fillRect/>
          </a:stretch>
        </p:blipFill>
        <p:spPr>
          <a:xfrm>
            <a:off x="990600" y="4618038"/>
            <a:ext cx="2438400" cy="1308100"/>
          </a:xfrm>
        </p:spPr>
      </p:pic>
      <p:grpSp>
        <p:nvGrpSpPr>
          <p:cNvPr id="2" name="Group 75"/>
          <p:cNvGrpSpPr>
            <a:grpSpLocks/>
          </p:cNvGrpSpPr>
          <p:nvPr/>
        </p:nvGrpSpPr>
        <p:grpSpPr bwMode="auto">
          <a:xfrm>
            <a:off x="1143000" y="2743200"/>
            <a:ext cx="1447800" cy="1828800"/>
            <a:chOff x="1248" y="1680"/>
            <a:chExt cx="912" cy="1152"/>
          </a:xfrm>
        </p:grpSpPr>
        <p:pic>
          <p:nvPicPr>
            <p:cNvPr id="1071" name="Picture 8"/>
            <p:cNvPicPr>
              <a:picLocks noChangeAspect="1" noChangeArrowheads="1"/>
            </p:cNvPicPr>
            <p:nvPr/>
          </p:nvPicPr>
          <p:blipFill>
            <a:blip r:embed="rId3" cstate="print"/>
            <a:srcRect/>
            <a:stretch>
              <a:fillRect/>
            </a:stretch>
          </p:blipFill>
          <p:spPr bwMode="auto">
            <a:xfrm>
              <a:off x="1680" y="1680"/>
              <a:ext cx="480" cy="558"/>
            </a:xfrm>
            <a:prstGeom prst="rect">
              <a:avLst/>
            </a:prstGeom>
            <a:noFill/>
            <a:ln w="9525">
              <a:noFill/>
              <a:miter lim="800000"/>
              <a:headEnd/>
              <a:tailEnd/>
            </a:ln>
          </p:spPr>
        </p:pic>
        <p:cxnSp>
          <p:nvCxnSpPr>
            <p:cNvPr id="1072" name="AutoShape 29"/>
            <p:cNvCxnSpPr>
              <a:cxnSpLocks noChangeShapeType="1"/>
            </p:cNvCxnSpPr>
            <p:nvPr/>
          </p:nvCxnSpPr>
          <p:spPr bwMode="auto">
            <a:xfrm flipV="1">
              <a:off x="1920" y="2238"/>
              <a:ext cx="0" cy="594"/>
            </a:xfrm>
            <a:prstGeom prst="straightConnector1">
              <a:avLst/>
            </a:prstGeom>
            <a:noFill/>
            <a:ln w="38100">
              <a:solidFill>
                <a:srgbClr val="800000"/>
              </a:solidFill>
              <a:round/>
              <a:headEnd/>
              <a:tailEnd type="triangle" w="med" len="med"/>
            </a:ln>
          </p:spPr>
        </p:cxnSp>
        <p:sp>
          <p:nvSpPr>
            <p:cNvPr id="1073" name="Text Box 46"/>
            <p:cNvSpPr txBox="1">
              <a:spLocks noChangeArrowheads="1"/>
            </p:cNvSpPr>
            <p:nvPr/>
          </p:nvSpPr>
          <p:spPr bwMode="auto">
            <a:xfrm>
              <a:off x="1248" y="2448"/>
              <a:ext cx="687" cy="192"/>
            </a:xfrm>
            <a:prstGeom prst="rect">
              <a:avLst/>
            </a:prstGeom>
            <a:noFill/>
            <a:ln w="9525">
              <a:noFill/>
              <a:miter lim="800000"/>
              <a:headEnd/>
              <a:tailEnd/>
            </a:ln>
          </p:spPr>
          <p:txBody>
            <a:bodyPr wrap="none">
              <a:spAutoFit/>
            </a:bodyPr>
            <a:lstStyle/>
            <a:p>
              <a:r>
                <a:rPr lang="en-US" sz="1400" b="1">
                  <a:solidFill>
                    <a:srgbClr val="800000"/>
                  </a:solidFill>
                </a:rPr>
                <a:t>hasSource</a:t>
              </a:r>
            </a:p>
          </p:txBody>
        </p:sp>
      </p:grpSp>
      <p:grpSp>
        <p:nvGrpSpPr>
          <p:cNvPr id="3" name="Group 74"/>
          <p:cNvGrpSpPr>
            <a:grpSpLocks/>
          </p:cNvGrpSpPr>
          <p:nvPr/>
        </p:nvGrpSpPr>
        <p:grpSpPr bwMode="auto">
          <a:xfrm>
            <a:off x="1066800" y="1828800"/>
            <a:ext cx="1905000" cy="914400"/>
            <a:chOff x="1200" y="1104"/>
            <a:chExt cx="1200" cy="576"/>
          </a:xfrm>
        </p:grpSpPr>
        <p:pic>
          <p:nvPicPr>
            <p:cNvPr id="1068" name="Picture 21"/>
            <p:cNvPicPr>
              <a:picLocks noChangeAspect="1" noChangeArrowheads="1"/>
            </p:cNvPicPr>
            <p:nvPr/>
          </p:nvPicPr>
          <p:blipFill>
            <a:blip r:embed="rId4" cstate="print"/>
            <a:srcRect/>
            <a:stretch>
              <a:fillRect/>
            </a:stretch>
          </p:blipFill>
          <p:spPr bwMode="auto">
            <a:xfrm>
              <a:off x="1440" y="1104"/>
              <a:ext cx="960" cy="234"/>
            </a:xfrm>
            <a:prstGeom prst="rect">
              <a:avLst/>
            </a:prstGeom>
            <a:noFill/>
            <a:ln w="9525">
              <a:noFill/>
              <a:miter lim="800000"/>
              <a:headEnd/>
              <a:tailEnd/>
            </a:ln>
          </p:spPr>
        </p:pic>
        <p:sp>
          <p:nvSpPr>
            <p:cNvPr id="1069" name="Text Box 56"/>
            <p:cNvSpPr txBox="1">
              <a:spLocks noChangeArrowheads="1"/>
            </p:cNvSpPr>
            <p:nvPr/>
          </p:nvSpPr>
          <p:spPr bwMode="auto">
            <a:xfrm>
              <a:off x="1200" y="1440"/>
              <a:ext cx="706" cy="192"/>
            </a:xfrm>
            <a:prstGeom prst="rect">
              <a:avLst/>
            </a:prstGeom>
            <a:noFill/>
            <a:ln w="9525">
              <a:noFill/>
              <a:miter lim="800000"/>
              <a:headEnd/>
              <a:tailEnd/>
            </a:ln>
          </p:spPr>
          <p:txBody>
            <a:bodyPr wrap="none">
              <a:spAutoFit/>
            </a:bodyPr>
            <a:lstStyle/>
            <a:p>
              <a:r>
                <a:rPr lang="en-US" sz="1400" b="1">
                  <a:solidFill>
                    <a:srgbClr val="800000"/>
                  </a:solidFill>
                </a:rPr>
                <a:t>hasCreator</a:t>
              </a:r>
            </a:p>
          </p:txBody>
        </p:sp>
        <p:cxnSp>
          <p:nvCxnSpPr>
            <p:cNvPr id="1070" name="AutoShape 59"/>
            <p:cNvCxnSpPr>
              <a:cxnSpLocks noChangeShapeType="1"/>
            </p:cNvCxnSpPr>
            <p:nvPr/>
          </p:nvCxnSpPr>
          <p:spPr bwMode="auto">
            <a:xfrm flipV="1">
              <a:off x="1920" y="1338"/>
              <a:ext cx="0" cy="342"/>
            </a:xfrm>
            <a:prstGeom prst="straightConnector1">
              <a:avLst/>
            </a:prstGeom>
            <a:noFill/>
            <a:ln w="38100">
              <a:solidFill>
                <a:srgbClr val="800000"/>
              </a:solidFill>
              <a:round/>
              <a:headEnd/>
              <a:tailEnd type="triangle" w="med" len="med"/>
            </a:ln>
          </p:spPr>
        </p:cxnSp>
      </p:grpSp>
      <p:grpSp>
        <p:nvGrpSpPr>
          <p:cNvPr id="4" name="Group 78"/>
          <p:cNvGrpSpPr>
            <a:grpSpLocks/>
          </p:cNvGrpSpPr>
          <p:nvPr/>
        </p:nvGrpSpPr>
        <p:grpSpPr bwMode="auto">
          <a:xfrm>
            <a:off x="0" y="1447800"/>
            <a:ext cx="1743075" cy="1371600"/>
            <a:chOff x="0" y="2112"/>
            <a:chExt cx="1098" cy="864"/>
          </a:xfrm>
        </p:grpSpPr>
        <p:pic>
          <p:nvPicPr>
            <p:cNvPr id="1065" name="Picture 26"/>
            <p:cNvPicPr>
              <a:picLocks noChangeAspect="1" noChangeArrowheads="1"/>
            </p:cNvPicPr>
            <p:nvPr/>
          </p:nvPicPr>
          <p:blipFill>
            <a:blip r:embed="rId5" cstate="print"/>
            <a:srcRect/>
            <a:stretch>
              <a:fillRect/>
            </a:stretch>
          </p:blipFill>
          <p:spPr bwMode="auto">
            <a:xfrm>
              <a:off x="0" y="2112"/>
              <a:ext cx="624" cy="425"/>
            </a:xfrm>
            <a:prstGeom prst="rect">
              <a:avLst/>
            </a:prstGeom>
            <a:noFill/>
            <a:ln w="9525">
              <a:noFill/>
              <a:miter lim="800000"/>
              <a:headEnd/>
              <a:tailEnd/>
            </a:ln>
          </p:spPr>
        </p:pic>
        <p:sp>
          <p:nvSpPr>
            <p:cNvPr id="1066" name="Text Box 51"/>
            <p:cNvSpPr txBox="1">
              <a:spLocks noChangeArrowheads="1"/>
            </p:cNvSpPr>
            <p:nvPr/>
          </p:nvSpPr>
          <p:spPr bwMode="auto">
            <a:xfrm>
              <a:off x="336" y="2592"/>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cxnSp>
          <p:nvCxnSpPr>
            <p:cNvPr id="1067" name="AutoShape 60"/>
            <p:cNvCxnSpPr>
              <a:cxnSpLocks noChangeShapeType="1"/>
            </p:cNvCxnSpPr>
            <p:nvPr/>
          </p:nvCxnSpPr>
          <p:spPr bwMode="auto">
            <a:xfrm flipV="1">
              <a:off x="303" y="2537"/>
              <a:ext cx="9" cy="439"/>
            </a:xfrm>
            <a:prstGeom prst="straightConnector1">
              <a:avLst/>
            </a:prstGeom>
            <a:noFill/>
            <a:ln w="38100">
              <a:solidFill>
                <a:srgbClr val="800000"/>
              </a:solidFill>
              <a:round/>
              <a:headEnd/>
              <a:tailEnd type="triangle" w="med" len="med"/>
            </a:ln>
          </p:spPr>
        </p:cxnSp>
      </p:grpSp>
      <p:grpSp>
        <p:nvGrpSpPr>
          <p:cNvPr id="5" name="Group 77"/>
          <p:cNvGrpSpPr>
            <a:grpSpLocks/>
          </p:cNvGrpSpPr>
          <p:nvPr/>
        </p:nvGrpSpPr>
        <p:grpSpPr bwMode="auto">
          <a:xfrm>
            <a:off x="152400" y="3714750"/>
            <a:ext cx="1590675" cy="1238250"/>
            <a:chOff x="96" y="3540"/>
            <a:chExt cx="1002" cy="780"/>
          </a:xfrm>
        </p:grpSpPr>
        <p:sp>
          <p:nvSpPr>
            <p:cNvPr id="1062" name="Text Box 50"/>
            <p:cNvSpPr txBox="1">
              <a:spLocks noChangeArrowheads="1"/>
            </p:cNvSpPr>
            <p:nvPr/>
          </p:nvSpPr>
          <p:spPr bwMode="auto">
            <a:xfrm>
              <a:off x="336" y="36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pic>
          <p:nvPicPr>
            <p:cNvPr id="1063" name="Picture 58"/>
            <p:cNvPicPr>
              <a:picLocks noChangeAspect="1" noChangeArrowheads="1"/>
            </p:cNvPicPr>
            <p:nvPr/>
          </p:nvPicPr>
          <p:blipFill>
            <a:blip r:embed="rId6" cstate="print"/>
            <a:srcRect/>
            <a:stretch>
              <a:fillRect/>
            </a:stretch>
          </p:blipFill>
          <p:spPr bwMode="auto">
            <a:xfrm>
              <a:off x="96" y="3888"/>
              <a:ext cx="403" cy="432"/>
            </a:xfrm>
            <a:prstGeom prst="rect">
              <a:avLst/>
            </a:prstGeom>
            <a:noFill/>
            <a:ln w="9525">
              <a:noFill/>
              <a:miter lim="800000"/>
              <a:headEnd/>
              <a:tailEnd/>
            </a:ln>
          </p:spPr>
        </p:pic>
        <p:cxnSp>
          <p:nvCxnSpPr>
            <p:cNvPr id="1064" name="AutoShape 61"/>
            <p:cNvCxnSpPr>
              <a:cxnSpLocks noChangeShapeType="1"/>
            </p:cNvCxnSpPr>
            <p:nvPr/>
          </p:nvCxnSpPr>
          <p:spPr bwMode="auto">
            <a:xfrm flipH="1">
              <a:off x="298" y="3540"/>
              <a:ext cx="5" cy="348"/>
            </a:xfrm>
            <a:prstGeom prst="straightConnector1">
              <a:avLst/>
            </a:prstGeom>
            <a:noFill/>
            <a:ln w="38100">
              <a:solidFill>
                <a:srgbClr val="800000"/>
              </a:solidFill>
              <a:round/>
              <a:headEnd/>
              <a:tailEnd type="triangle" w="med" len="med"/>
            </a:ln>
          </p:spPr>
        </p:cxnSp>
      </p:grpSp>
      <p:grpSp>
        <p:nvGrpSpPr>
          <p:cNvPr id="6" name="Group 76"/>
          <p:cNvGrpSpPr>
            <a:grpSpLocks/>
          </p:cNvGrpSpPr>
          <p:nvPr/>
        </p:nvGrpSpPr>
        <p:grpSpPr bwMode="auto">
          <a:xfrm>
            <a:off x="152400" y="2819400"/>
            <a:ext cx="1676400" cy="895350"/>
            <a:chOff x="96" y="2976"/>
            <a:chExt cx="1056" cy="564"/>
          </a:xfrm>
        </p:grpSpPr>
        <p:pic>
          <p:nvPicPr>
            <p:cNvPr id="1059" name="Picture 22"/>
            <p:cNvPicPr>
              <a:picLocks noChangeAspect="1" noChangeArrowheads="1"/>
            </p:cNvPicPr>
            <p:nvPr/>
          </p:nvPicPr>
          <p:blipFill>
            <a:blip r:embed="rId7" cstate="print"/>
            <a:srcRect/>
            <a:stretch>
              <a:fillRect/>
            </a:stretch>
          </p:blipFill>
          <p:spPr bwMode="auto">
            <a:xfrm>
              <a:off x="96" y="2976"/>
              <a:ext cx="413" cy="564"/>
            </a:xfrm>
            <a:prstGeom prst="rect">
              <a:avLst/>
            </a:prstGeom>
            <a:noFill/>
            <a:ln w="9525">
              <a:noFill/>
              <a:miter lim="800000"/>
              <a:headEnd/>
              <a:tailEnd/>
            </a:ln>
          </p:spPr>
        </p:pic>
        <p:sp>
          <p:nvSpPr>
            <p:cNvPr id="1060" name="Text Box 49"/>
            <p:cNvSpPr txBox="1">
              <a:spLocks noChangeArrowheads="1"/>
            </p:cNvSpPr>
            <p:nvPr/>
          </p:nvSpPr>
          <p:spPr bwMode="auto">
            <a:xfrm>
              <a:off x="528" y="3072"/>
              <a:ext cx="624" cy="192"/>
            </a:xfrm>
            <a:prstGeom prst="rect">
              <a:avLst/>
            </a:prstGeom>
            <a:noFill/>
            <a:ln w="9525">
              <a:noFill/>
              <a:miter lim="800000"/>
              <a:headEnd/>
              <a:tailEnd/>
            </a:ln>
          </p:spPr>
          <p:txBody>
            <a:bodyPr wrap="none">
              <a:spAutoFit/>
            </a:bodyPr>
            <a:lstStyle/>
            <a:p>
              <a:r>
                <a:rPr lang="en-US" sz="1400" b="1">
                  <a:solidFill>
                    <a:srgbClr val="800000"/>
                  </a:solidFill>
                </a:rPr>
                <a:t>hasAgent</a:t>
              </a:r>
            </a:p>
          </p:txBody>
        </p:sp>
        <p:cxnSp>
          <p:nvCxnSpPr>
            <p:cNvPr id="1061" name="AutoShape 62"/>
            <p:cNvCxnSpPr>
              <a:cxnSpLocks noChangeShapeType="1"/>
            </p:cNvCxnSpPr>
            <p:nvPr/>
          </p:nvCxnSpPr>
          <p:spPr bwMode="auto">
            <a:xfrm flipH="1">
              <a:off x="509" y="3255"/>
              <a:ext cx="643" cy="3"/>
            </a:xfrm>
            <a:prstGeom prst="straightConnector1">
              <a:avLst/>
            </a:prstGeom>
            <a:noFill/>
            <a:ln w="38100">
              <a:solidFill>
                <a:srgbClr val="800000"/>
              </a:solidFill>
              <a:round/>
              <a:headEnd/>
              <a:tailEnd type="triangle" w="med" len="med"/>
            </a:ln>
          </p:spPr>
        </p:cxnSp>
      </p:grpSp>
      <p:grpSp>
        <p:nvGrpSpPr>
          <p:cNvPr id="7" name="Group 60"/>
          <p:cNvGrpSpPr/>
          <p:nvPr/>
        </p:nvGrpSpPr>
        <p:grpSpPr>
          <a:xfrm>
            <a:off x="3200400" y="2743200"/>
            <a:ext cx="3025775" cy="2286000"/>
            <a:chOff x="3200400" y="2743200"/>
            <a:chExt cx="3025775" cy="2286000"/>
          </a:xfrm>
        </p:grpSpPr>
        <p:pic>
          <p:nvPicPr>
            <p:cNvPr id="1050" name="Picture 16"/>
            <p:cNvPicPr>
              <a:picLocks noChangeAspect="1" noChangeArrowheads="1"/>
            </p:cNvPicPr>
            <p:nvPr/>
          </p:nvPicPr>
          <p:blipFill>
            <a:blip r:embed="rId8" cstate="print"/>
            <a:srcRect/>
            <a:stretch>
              <a:fillRect/>
            </a:stretch>
          </p:blipFill>
          <p:spPr bwMode="auto">
            <a:xfrm>
              <a:off x="3733800" y="2743200"/>
              <a:ext cx="609600" cy="838200"/>
            </a:xfrm>
            <a:prstGeom prst="rect">
              <a:avLst/>
            </a:prstGeom>
            <a:noFill/>
            <a:ln w="9525">
              <a:noFill/>
              <a:miter lim="800000"/>
              <a:headEnd/>
              <a:tailEnd/>
            </a:ln>
          </p:spPr>
        </p:pic>
        <p:pic>
          <p:nvPicPr>
            <p:cNvPr id="1051" name="Picture 17"/>
            <p:cNvPicPr>
              <a:picLocks noChangeAspect="1" noChangeArrowheads="1"/>
            </p:cNvPicPr>
            <p:nvPr/>
          </p:nvPicPr>
          <p:blipFill>
            <a:blip r:embed="rId9" cstate="print"/>
            <a:srcRect/>
            <a:stretch>
              <a:fillRect/>
            </a:stretch>
          </p:blipFill>
          <p:spPr bwMode="auto">
            <a:xfrm>
              <a:off x="4953000" y="2743200"/>
              <a:ext cx="762000" cy="838200"/>
            </a:xfrm>
            <a:prstGeom prst="rect">
              <a:avLst/>
            </a:prstGeom>
            <a:noFill/>
            <a:ln w="9525">
              <a:noFill/>
              <a:miter lim="800000"/>
              <a:headEnd/>
              <a:tailEnd/>
            </a:ln>
          </p:spPr>
        </p:pic>
        <p:sp>
          <p:nvSpPr>
            <p:cNvPr id="1052" name="Text Box 54"/>
            <p:cNvSpPr txBox="1">
              <a:spLocks noChangeArrowheads="1"/>
            </p:cNvSpPr>
            <p:nvPr/>
          </p:nvSpPr>
          <p:spPr bwMode="auto">
            <a:xfrm>
              <a:off x="5105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sp>
          <p:nvSpPr>
            <p:cNvPr id="1053" name="Text Box 55"/>
            <p:cNvSpPr txBox="1">
              <a:spLocks noChangeArrowheads="1"/>
            </p:cNvSpPr>
            <p:nvPr/>
          </p:nvSpPr>
          <p:spPr bwMode="auto">
            <a:xfrm>
              <a:off x="3200400" y="4038600"/>
              <a:ext cx="1120775" cy="304800"/>
            </a:xfrm>
            <a:prstGeom prst="rect">
              <a:avLst/>
            </a:prstGeom>
            <a:noFill/>
            <a:ln w="9525">
              <a:noFill/>
              <a:miter lim="800000"/>
              <a:headEnd/>
              <a:tailEnd/>
            </a:ln>
          </p:spPr>
          <p:txBody>
            <a:bodyPr wrap="none">
              <a:spAutoFit/>
            </a:bodyPr>
            <a:lstStyle/>
            <a:p>
              <a:r>
                <a:rPr lang="en-US" sz="1400" b="1" dirty="0" err="1">
                  <a:solidFill>
                    <a:srgbClr val="800000"/>
                  </a:solidFill>
                </a:rPr>
                <a:t>hasCreator</a:t>
              </a:r>
              <a:endParaRPr lang="en-US" sz="1400" b="1" dirty="0">
                <a:solidFill>
                  <a:srgbClr val="800000"/>
                </a:solidFill>
              </a:endParaRPr>
            </a:p>
          </p:txBody>
        </p:sp>
        <p:cxnSp>
          <p:nvCxnSpPr>
            <p:cNvPr id="1055" name="AutoShape 65"/>
            <p:cNvCxnSpPr>
              <a:cxnSpLocks noChangeShapeType="1"/>
              <a:endCxn id="1051" idx="2"/>
            </p:cNvCxnSpPr>
            <p:nvPr/>
          </p:nvCxnSpPr>
          <p:spPr bwMode="auto">
            <a:xfrm rot="5400000" flipH="1" flipV="1">
              <a:off x="4324350" y="4019550"/>
              <a:ext cx="1447800" cy="571500"/>
            </a:xfrm>
            <a:prstGeom prst="straightConnector1">
              <a:avLst/>
            </a:prstGeom>
            <a:noFill/>
            <a:ln w="38100">
              <a:solidFill>
                <a:srgbClr val="800000"/>
              </a:solidFill>
              <a:round/>
              <a:headEnd/>
              <a:tailEnd type="triangle" w="med" len="med"/>
            </a:ln>
          </p:spPr>
        </p:cxnSp>
        <p:cxnSp>
          <p:nvCxnSpPr>
            <p:cNvPr id="1056" name="AutoShape 66"/>
            <p:cNvCxnSpPr>
              <a:cxnSpLocks noChangeShapeType="1"/>
              <a:endCxn id="1050" idx="2"/>
            </p:cNvCxnSpPr>
            <p:nvPr/>
          </p:nvCxnSpPr>
          <p:spPr bwMode="auto">
            <a:xfrm rot="16200000" flipV="1">
              <a:off x="3676650" y="3943350"/>
              <a:ext cx="1447800" cy="723900"/>
            </a:xfrm>
            <a:prstGeom prst="straightConnector1">
              <a:avLst/>
            </a:prstGeom>
            <a:noFill/>
            <a:ln w="38100">
              <a:solidFill>
                <a:srgbClr val="800000"/>
              </a:solidFill>
              <a:round/>
              <a:headEnd/>
              <a:tailEnd type="triangle" w="med" len="med"/>
            </a:ln>
          </p:spPr>
        </p:cxnSp>
      </p:grpSp>
      <p:grpSp>
        <p:nvGrpSpPr>
          <p:cNvPr id="8" name="Group 73"/>
          <p:cNvGrpSpPr>
            <a:grpSpLocks/>
          </p:cNvGrpSpPr>
          <p:nvPr/>
        </p:nvGrpSpPr>
        <p:grpSpPr bwMode="auto">
          <a:xfrm>
            <a:off x="3657600" y="1752600"/>
            <a:ext cx="2962275" cy="990600"/>
            <a:chOff x="2592" y="816"/>
            <a:chExt cx="1866" cy="624"/>
          </a:xfrm>
        </p:grpSpPr>
        <p:pic>
          <p:nvPicPr>
            <p:cNvPr id="1043" name="Picture 19"/>
            <p:cNvPicPr>
              <a:picLocks noChangeAspect="1" noChangeArrowheads="1"/>
            </p:cNvPicPr>
            <p:nvPr/>
          </p:nvPicPr>
          <p:blipFill>
            <a:blip r:embed="rId10" cstate="print"/>
            <a:srcRect/>
            <a:stretch>
              <a:fillRect/>
            </a:stretch>
          </p:blipFill>
          <p:spPr bwMode="auto">
            <a:xfrm>
              <a:off x="3360" y="864"/>
              <a:ext cx="576" cy="336"/>
            </a:xfrm>
            <a:prstGeom prst="rect">
              <a:avLst/>
            </a:prstGeom>
            <a:noFill/>
            <a:ln w="9525">
              <a:noFill/>
              <a:miter lim="800000"/>
              <a:headEnd/>
              <a:tailEnd/>
            </a:ln>
          </p:spPr>
        </p:pic>
        <p:pic>
          <p:nvPicPr>
            <p:cNvPr id="1044" name="Picture 20"/>
            <p:cNvPicPr>
              <a:picLocks noChangeAspect="1" noChangeArrowheads="1"/>
            </p:cNvPicPr>
            <p:nvPr/>
          </p:nvPicPr>
          <p:blipFill>
            <a:blip r:embed="rId11" cstate="print"/>
            <a:srcRect/>
            <a:stretch>
              <a:fillRect/>
            </a:stretch>
          </p:blipFill>
          <p:spPr bwMode="auto">
            <a:xfrm>
              <a:off x="2592" y="816"/>
              <a:ext cx="385" cy="399"/>
            </a:xfrm>
            <a:prstGeom prst="rect">
              <a:avLst/>
            </a:prstGeom>
            <a:noFill/>
            <a:ln w="9525">
              <a:noFill/>
              <a:miter lim="800000"/>
              <a:headEnd/>
              <a:tailEnd/>
            </a:ln>
          </p:spPr>
        </p:pic>
        <p:sp>
          <p:nvSpPr>
            <p:cNvPr id="1045" name="Text Box 52"/>
            <p:cNvSpPr txBox="1">
              <a:spLocks noChangeArrowheads="1"/>
            </p:cNvSpPr>
            <p:nvPr/>
          </p:nvSpPr>
          <p:spPr bwMode="auto">
            <a:xfrm>
              <a:off x="3696" y="12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sp>
          <p:nvSpPr>
            <p:cNvPr id="1046" name="Text Box 53"/>
            <p:cNvSpPr txBox="1">
              <a:spLocks noChangeArrowheads="1"/>
            </p:cNvSpPr>
            <p:nvPr/>
          </p:nvSpPr>
          <p:spPr bwMode="auto">
            <a:xfrm>
              <a:off x="2784" y="1200"/>
              <a:ext cx="762" cy="192"/>
            </a:xfrm>
            <a:prstGeom prst="rect">
              <a:avLst/>
            </a:prstGeom>
            <a:noFill/>
            <a:ln w="9525">
              <a:noFill/>
              <a:miter lim="800000"/>
              <a:headEnd/>
              <a:tailEnd/>
            </a:ln>
          </p:spPr>
          <p:txBody>
            <a:bodyPr wrap="none">
              <a:spAutoFit/>
            </a:bodyPr>
            <a:lstStyle/>
            <a:p>
              <a:r>
                <a:rPr lang="en-US" sz="1400" b="1">
                  <a:solidFill>
                    <a:srgbClr val="800000"/>
                  </a:solidFill>
                </a:rPr>
                <a:t>isMemberOf</a:t>
              </a:r>
            </a:p>
          </p:txBody>
        </p:sp>
        <p:cxnSp>
          <p:nvCxnSpPr>
            <p:cNvPr id="1047" name="AutoShape 67"/>
            <p:cNvCxnSpPr>
              <a:cxnSpLocks noChangeShapeType="1"/>
            </p:cNvCxnSpPr>
            <p:nvPr/>
          </p:nvCxnSpPr>
          <p:spPr bwMode="auto">
            <a:xfrm flipV="1">
              <a:off x="2784" y="1215"/>
              <a:ext cx="1" cy="225"/>
            </a:xfrm>
            <a:prstGeom prst="straightConnector1">
              <a:avLst/>
            </a:prstGeom>
            <a:noFill/>
            <a:ln w="38100">
              <a:solidFill>
                <a:srgbClr val="800000"/>
              </a:solidFill>
              <a:round/>
              <a:headEnd/>
              <a:tailEnd type="triangle" w="med" len="med"/>
            </a:ln>
          </p:spPr>
        </p:cxnSp>
        <p:cxnSp>
          <p:nvCxnSpPr>
            <p:cNvPr id="1048" name="AutoShape 68"/>
            <p:cNvCxnSpPr>
              <a:cxnSpLocks noChangeShapeType="1"/>
            </p:cNvCxnSpPr>
            <p:nvPr/>
          </p:nvCxnSpPr>
          <p:spPr bwMode="auto">
            <a:xfrm flipV="1">
              <a:off x="3648" y="1200"/>
              <a:ext cx="0" cy="240"/>
            </a:xfrm>
            <a:prstGeom prst="straightConnector1">
              <a:avLst/>
            </a:prstGeom>
            <a:noFill/>
            <a:ln w="38100">
              <a:solidFill>
                <a:srgbClr val="800000"/>
              </a:solidFill>
              <a:round/>
              <a:headEnd/>
              <a:tailEnd type="triangle" w="med" len="med"/>
            </a:ln>
          </p:spPr>
        </p:cxnSp>
      </p:grpSp>
      <p:sp>
        <p:nvSpPr>
          <p:cNvPr id="1037" name="Text Box 69"/>
          <p:cNvSpPr txBox="1">
            <a:spLocks noChangeArrowheads="1"/>
          </p:cNvSpPr>
          <p:nvPr/>
        </p:nvSpPr>
        <p:spPr bwMode="auto">
          <a:xfrm>
            <a:off x="914400" y="5943600"/>
            <a:ext cx="2438400" cy="274638"/>
          </a:xfrm>
          <a:prstGeom prst="rect">
            <a:avLst/>
          </a:prstGeom>
          <a:noFill/>
          <a:ln w="9525">
            <a:noFill/>
            <a:miter lim="800000"/>
            <a:headEnd/>
            <a:tailEnd/>
          </a:ln>
        </p:spPr>
        <p:txBody>
          <a:bodyPr>
            <a:spAutoFit/>
          </a:bodyPr>
          <a:lstStyle/>
          <a:p>
            <a:r>
              <a:rPr lang="en-US" sz="1200" b="1"/>
              <a:t>(http://utep.edu/myDataSet.xls)</a:t>
            </a:r>
          </a:p>
        </p:txBody>
      </p:sp>
      <p:sp>
        <p:nvSpPr>
          <p:cNvPr id="1038" name="Text Box 70"/>
          <p:cNvSpPr txBox="1">
            <a:spLocks noChangeArrowheads="1"/>
          </p:cNvSpPr>
          <p:nvPr/>
        </p:nvSpPr>
        <p:spPr bwMode="auto">
          <a:xfrm>
            <a:off x="6248400" y="5867400"/>
            <a:ext cx="2743200" cy="274638"/>
          </a:xfrm>
          <a:prstGeom prst="rect">
            <a:avLst/>
          </a:prstGeom>
          <a:noFill/>
          <a:ln w="9525">
            <a:noFill/>
            <a:miter lim="800000"/>
            <a:headEnd/>
            <a:tailEnd/>
          </a:ln>
        </p:spPr>
        <p:txBody>
          <a:bodyPr>
            <a:spAutoFit/>
          </a:bodyPr>
          <a:lstStyle/>
          <a:p>
            <a:r>
              <a:rPr lang="en-US" sz="1200" b="1" dirty="0"/>
              <a:t>(http://utep.edu/myGravityMap.gif)</a:t>
            </a:r>
          </a:p>
        </p:txBody>
      </p:sp>
      <p:pic>
        <p:nvPicPr>
          <p:cNvPr id="3154" name="Picture 82"/>
          <p:cNvPicPr>
            <a:picLocks noChangeAspect="1" noChangeArrowheads="1"/>
          </p:cNvPicPr>
          <p:nvPr/>
        </p:nvPicPr>
        <p:blipFill>
          <a:blip r:embed="rId12" cstate="print"/>
          <a:srcRect/>
          <a:stretch>
            <a:fillRect/>
          </a:stretch>
        </p:blipFill>
        <p:spPr bwMode="auto">
          <a:xfrm>
            <a:off x="6781800" y="2514600"/>
            <a:ext cx="1609725" cy="1516063"/>
          </a:xfrm>
          <a:prstGeom prst="rect">
            <a:avLst/>
          </a:prstGeom>
          <a:noFill/>
          <a:ln w="9525">
            <a:noFill/>
            <a:miter lim="800000"/>
            <a:headEnd/>
            <a:tailEnd/>
          </a:ln>
        </p:spPr>
      </p:pic>
      <p:grpSp>
        <p:nvGrpSpPr>
          <p:cNvPr id="9" name="Group 59"/>
          <p:cNvGrpSpPr/>
          <p:nvPr/>
        </p:nvGrpSpPr>
        <p:grpSpPr>
          <a:xfrm>
            <a:off x="3429000" y="4800600"/>
            <a:ext cx="3124200" cy="690563"/>
            <a:chOff x="3429000" y="4800600"/>
            <a:chExt cx="3124200" cy="690563"/>
          </a:xfrm>
        </p:grpSpPr>
        <p:sp>
          <p:nvSpPr>
            <p:cNvPr id="1057" name="Text Box 44"/>
            <p:cNvSpPr txBox="1">
              <a:spLocks noChangeArrowheads="1"/>
            </p:cNvSpPr>
            <p:nvPr/>
          </p:nvSpPr>
          <p:spPr bwMode="auto">
            <a:xfrm>
              <a:off x="4953000" y="4800600"/>
              <a:ext cx="1600200" cy="304800"/>
            </a:xfrm>
            <a:prstGeom prst="rect">
              <a:avLst/>
            </a:prstGeom>
            <a:noFill/>
            <a:ln w="9525">
              <a:noFill/>
              <a:miter lim="800000"/>
              <a:headEnd/>
              <a:tailEnd/>
            </a:ln>
          </p:spPr>
          <p:txBody>
            <a:bodyPr>
              <a:spAutoFit/>
            </a:bodyPr>
            <a:lstStyle/>
            <a:p>
              <a:r>
                <a:rPr lang="en-US" sz="1400" b="1" dirty="0" err="1">
                  <a:solidFill>
                    <a:srgbClr val="800000"/>
                  </a:solidFill>
                </a:rPr>
                <a:t>isConsequentOf</a:t>
              </a:r>
              <a:endParaRPr lang="en-US" sz="1400" b="1" dirty="0">
                <a:solidFill>
                  <a:srgbClr val="800000"/>
                </a:solidFill>
              </a:endParaRPr>
            </a:p>
          </p:txBody>
        </p:sp>
        <p:cxnSp>
          <p:nvCxnSpPr>
            <p:cNvPr id="1058" name="AutoShape 63"/>
            <p:cNvCxnSpPr>
              <a:cxnSpLocks noChangeShapeType="1"/>
              <a:endCxn id="1049" idx="3"/>
            </p:cNvCxnSpPr>
            <p:nvPr/>
          </p:nvCxnSpPr>
          <p:spPr bwMode="auto">
            <a:xfrm rot="10800000" flipV="1">
              <a:off x="5334000" y="5257800"/>
              <a:ext cx="1143000" cy="2382"/>
            </a:xfrm>
            <a:prstGeom prst="straightConnector1">
              <a:avLst/>
            </a:prstGeom>
            <a:noFill/>
            <a:ln w="38100">
              <a:solidFill>
                <a:srgbClr val="800000"/>
              </a:solidFill>
              <a:round/>
              <a:headEnd/>
              <a:tailEnd type="triangle" w="med" len="med"/>
            </a:ln>
          </p:spPr>
        </p:cxnSp>
        <p:pic>
          <p:nvPicPr>
            <p:cNvPr id="1049" name="Picture 15"/>
            <p:cNvPicPr>
              <a:picLocks noChangeAspect="1" noChangeArrowheads="1"/>
            </p:cNvPicPr>
            <p:nvPr/>
          </p:nvPicPr>
          <p:blipFill>
            <a:blip r:embed="rId13" cstate="print"/>
            <a:srcRect/>
            <a:stretch>
              <a:fillRect/>
            </a:stretch>
          </p:blipFill>
          <p:spPr bwMode="auto">
            <a:xfrm>
              <a:off x="4191000" y="5029200"/>
              <a:ext cx="1143000" cy="461963"/>
            </a:xfrm>
            <a:prstGeom prst="rect">
              <a:avLst/>
            </a:prstGeom>
            <a:noFill/>
            <a:ln w="9525">
              <a:noFill/>
              <a:miter lim="800000"/>
              <a:headEnd/>
              <a:tailEnd/>
            </a:ln>
          </p:spPr>
        </p:pic>
        <p:cxnSp>
          <p:nvCxnSpPr>
            <p:cNvPr id="1054" name="AutoShape 64"/>
            <p:cNvCxnSpPr>
              <a:cxnSpLocks noChangeShapeType="1"/>
              <a:stCxn id="1049" idx="1"/>
              <a:endCxn id="1028" idx="3"/>
            </p:cNvCxnSpPr>
            <p:nvPr/>
          </p:nvCxnSpPr>
          <p:spPr bwMode="auto">
            <a:xfrm rot="10800000" flipV="1">
              <a:off x="3429000" y="5260182"/>
              <a:ext cx="762000" cy="11906"/>
            </a:xfrm>
            <a:prstGeom prst="straightConnector1">
              <a:avLst/>
            </a:prstGeom>
            <a:noFill/>
            <a:ln w="38100">
              <a:solidFill>
                <a:srgbClr val="800000"/>
              </a:solidFill>
              <a:round/>
              <a:headEnd/>
              <a:tailEnd type="triangle" w="med" len="med"/>
            </a:ln>
          </p:spPr>
        </p:cxnSp>
        <p:sp>
          <p:nvSpPr>
            <p:cNvPr id="55" name="Text Box 55"/>
            <p:cNvSpPr txBox="1">
              <a:spLocks noChangeArrowheads="1"/>
            </p:cNvSpPr>
            <p:nvPr/>
          </p:nvSpPr>
          <p:spPr bwMode="auto">
            <a:xfrm>
              <a:off x="3429000" y="4800600"/>
              <a:ext cx="1302857" cy="307777"/>
            </a:xfrm>
            <a:prstGeom prst="rect">
              <a:avLst/>
            </a:prstGeom>
            <a:noFill/>
            <a:ln w="9525">
              <a:noFill/>
              <a:miter lim="800000"/>
              <a:headEnd/>
              <a:tailEnd/>
            </a:ln>
          </p:spPr>
          <p:txBody>
            <a:bodyPr wrap="none">
              <a:spAutoFit/>
            </a:bodyPr>
            <a:lstStyle/>
            <a:p>
              <a:r>
                <a:rPr lang="en-US" sz="1400" b="1" dirty="0" err="1" smtClean="0">
                  <a:solidFill>
                    <a:srgbClr val="800000"/>
                  </a:solidFill>
                </a:rPr>
                <a:t>hasAntecedent</a:t>
              </a:r>
              <a:endParaRPr lang="en-US" sz="1400" b="1" dirty="0">
                <a:solidFill>
                  <a:srgbClr val="800000"/>
                </a:solidFill>
              </a:endParaRPr>
            </a:p>
          </p:txBody>
        </p:sp>
      </p:grpSp>
      <p:sp>
        <p:nvSpPr>
          <p:cNvPr id="54" name="AutoShape 47"/>
          <p:cNvSpPr>
            <a:spLocks noChangeArrowheads="1"/>
          </p:cNvSpPr>
          <p:nvPr/>
        </p:nvSpPr>
        <p:spPr bwMode="auto">
          <a:xfrm>
            <a:off x="7315200" y="1295400"/>
            <a:ext cx="1600200" cy="990600"/>
          </a:xfrm>
          <a:prstGeom prst="wedgeRoundRectCallout">
            <a:avLst>
              <a:gd name="adj1" fmla="val -36677"/>
              <a:gd name="adj2" fmla="val 108879"/>
              <a:gd name="adj3" fmla="val 16667"/>
            </a:avLst>
          </a:prstGeom>
          <a:solidFill>
            <a:srgbClr val="FFCC99"/>
          </a:solidFill>
          <a:ln w="9525">
            <a:solidFill>
              <a:schemeClr val="tx1"/>
            </a:solidFill>
            <a:miter lim="800000"/>
            <a:headEnd/>
            <a:tailEnd/>
          </a:ln>
        </p:spPr>
        <p:txBody>
          <a:bodyPr/>
          <a:lstStyle/>
          <a:p>
            <a:pPr algn="ctr"/>
            <a:r>
              <a:rPr lang="en-US" dirty="0"/>
              <a:t>Can I trust  that this is a quality map?</a:t>
            </a:r>
          </a:p>
        </p:txBody>
      </p:sp>
      <p:pic>
        <p:nvPicPr>
          <p:cNvPr id="56" name="Picture 5"/>
          <p:cNvPicPr>
            <a:picLocks noChangeAspect="1" noChangeArrowheads="1"/>
          </p:cNvPicPr>
          <p:nvPr/>
        </p:nvPicPr>
        <p:blipFill>
          <a:blip r:embed="rId14" cstate="print"/>
          <a:srcRect/>
          <a:stretch>
            <a:fillRect/>
          </a:stretch>
        </p:blipFill>
        <p:spPr bwMode="auto">
          <a:xfrm>
            <a:off x="6705600" y="4267200"/>
            <a:ext cx="1451753" cy="1579910"/>
          </a:xfrm>
          <a:prstGeom prst="rect">
            <a:avLst/>
          </a:prstGeom>
          <a:noFill/>
          <a:ln w="9525">
            <a:noFill/>
            <a:miter lim="800000"/>
            <a:headEnd/>
            <a:tailEnd/>
          </a:ln>
          <a:effectLst/>
        </p:spPr>
      </p:pic>
      <p:pic>
        <p:nvPicPr>
          <p:cNvPr id="57" name="Picture 5"/>
          <p:cNvPicPr>
            <a:picLocks noChangeAspect="1" noChangeArrowheads="1"/>
          </p:cNvPicPr>
          <p:nvPr/>
        </p:nvPicPr>
        <p:blipFill>
          <a:blip r:embed="rId14" cstate="print"/>
          <a:srcRect/>
          <a:stretch>
            <a:fillRect/>
          </a:stretch>
        </p:blipFill>
        <p:spPr bwMode="auto">
          <a:xfrm>
            <a:off x="1600200" y="990599"/>
            <a:ext cx="4114800" cy="4478045"/>
          </a:xfrm>
          <a:prstGeom prst="rect">
            <a:avLst/>
          </a:prstGeom>
          <a:noFill/>
          <a:ln w="9525">
            <a:noFill/>
            <a:miter lim="800000"/>
            <a:headEnd/>
            <a:tailEnd/>
          </a:ln>
          <a:effectLst/>
        </p:spPr>
      </p:pic>
      <p:sp>
        <p:nvSpPr>
          <p:cNvPr id="58" name="Oval 57"/>
          <p:cNvSpPr/>
          <p:nvPr/>
        </p:nvSpPr>
        <p:spPr>
          <a:xfrm>
            <a:off x="3962400" y="1600200"/>
            <a:ext cx="1524000" cy="762000"/>
          </a:xfrm>
          <a:prstGeom prst="ellipse">
            <a:avLst/>
          </a:prstGeom>
          <a:noFill/>
          <a:ln w="508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normAutofit fontScale="90000"/>
          </a:bodyPr>
          <a:lstStyle/>
          <a:p>
            <a:r>
              <a:rPr lang="en-US" sz="4000" dirty="0"/>
              <a:t>Trust Network</a:t>
            </a:r>
            <a:br>
              <a:rPr lang="en-US" sz="4000" dirty="0"/>
            </a:br>
            <a:r>
              <a:rPr lang="en-US" sz="4000" dirty="0" smtClean="0"/>
              <a:t>A Definition</a:t>
            </a:r>
            <a:endParaRPr lang="en-US" sz="4000" dirty="0"/>
          </a:p>
        </p:txBody>
      </p:sp>
      <p:sp>
        <p:nvSpPr>
          <p:cNvPr id="182275" name="Rectangle 3"/>
          <p:cNvSpPr>
            <a:spLocks noGrp="1" noChangeArrowheads="1"/>
          </p:cNvSpPr>
          <p:nvPr>
            <p:ph type="body" idx="1"/>
          </p:nvPr>
        </p:nvSpPr>
        <p:spPr>
          <a:xfrm>
            <a:off x="457200" y="1600200"/>
            <a:ext cx="8229600" cy="2743200"/>
          </a:xfrm>
        </p:spPr>
        <p:txBody>
          <a:bodyPr/>
          <a:lstStyle/>
          <a:p>
            <a:r>
              <a:rPr lang="en-US" dirty="0"/>
              <a:t>A trust network is a couple </a:t>
            </a:r>
            <a:r>
              <a:rPr lang="en-US" dirty="0">
                <a:solidFill>
                  <a:schemeClr val="folHlink"/>
                </a:solidFill>
              </a:rPr>
              <a:t>(A, R)</a:t>
            </a:r>
            <a:r>
              <a:rPr lang="en-US" dirty="0"/>
              <a:t> such that </a:t>
            </a:r>
            <a:r>
              <a:rPr lang="en-US" dirty="0">
                <a:solidFill>
                  <a:schemeClr val="folHlink"/>
                </a:solidFill>
              </a:rPr>
              <a:t>A</a:t>
            </a:r>
            <a:r>
              <a:rPr lang="en-US" dirty="0"/>
              <a:t> is a set of </a:t>
            </a:r>
            <a:r>
              <a:rPr lang="en-US" i="1" dirty="0"/>
              <a:t>agents</a:t>
            </a:r>
            <a:r>
              <a:rPr lang="en-US" dirty="0"/>
              <a:t> and </a:t>
            </a:r>
            <a:r>
              <a:rPr lang="en-US" dirty="0">
                <a:solidFill>
                  <a:schemeClr val="folHlink"/>
                </a:solidFill>
              </a:rPr>
              <a:t>R</a:t>
            </a:r>
            <a:r>
              <a:rPr lang="en-US" dirty="0"/>
              <a:t> is an </a:t>
            </a:r>
            <a:r>
              <a:rPr lang="en-US" dirty="0">
                <a:solidFill>
                  <a:schemeClr val="folHlink"/>
                </a:solidFill>
              </a:rPr>
              <a:t>A </a:t>
            </a:r>
            <a:r>
              <a:rPr lang="en-US" dirty="0">
                <a:solidFill>
                  <a:schemeClr val="folHlink"/>
                </a:solidFill>
                <a:sym typeface="Symbol" pitchFamily="18" charset="2"/>
              </a:rPr>
              <a:t></a:t>
            </a:r>
            <a:r>
              <a:rPr lang="en-US" dirty="0">
                <a:solidFill>
                  <a:schemeClr val="folHlink"/>
                </a:solidFill>
              </a:rPr>
              <a:t> A</a:t>
            </a:r>
            <a:r>
              <a:rPr lang="en-US" dirty="0">
                <a:solidFill>
                  <a:schemeClr val="folHlink"/>
                </a:solidFill>
                <a:sym typeface="Symbol" pitchFamily="18" charset="2"/>
              </a:rPr>
              <a:t></a:t>
            </a:r>
            <a:r>
              <a:rPr lang="en-US" dirty="0">
                <a:solidFill>
                  <a:schemeClr val="folHlink"/>
                </a:solidFill>
              </a:rPr>
              <a:t> [0,1]</a:t>
            </a:r>
            <a:r>
              <a:rPr lang="en-US" baseline="30000" dirty="0">
                <a:solidFill>
                  <a:schemeClr val="folHlink"/>
                </a:solidFill>
              </a:rPr>
              <a:t>2</a:t>
            </a:r>
            <a:r>
              <a:rPr lang="en-US" dirty="0"/>
              <a:t>. For every </a:t>
            </a:r>
            <a:r>
              <a:rPr lang="en-US" dirty="0">
                <a:solidFill>
                  <a:schemeClr val="folHlink"/>
                </a:solidFill>
              </a:rPr>
              <a:t>a</a:t>
            </a:r>
            <a:r>
              <a:rPr lang="en-US" dirty="0"/>
              <a:t> and </a:t>
            </a:r>
            <a:r>
              <a:rPr lang="en-US" dirty="0">
                <a:solidFill>
                  <a:schemeClr val="folHlink"/>
                </a:solidFill>
              </a:rPr>
              <a:t>b</a:t>
            </a:r>
            <a:r>
              <a:rPr lang="en-US" dirty="0"/>
              <a:t> in </a:t>
            </a:r>
            <a:r>
              <a:rPr lang="en-US" dirty="0">
                <a:solidFill>
                  <a:schemeClr val="folHlink"/>
                </a:solidFill>
              </a:rPr>
              <a:t>A</a:t>
            </a:r>
            <a:r>
              <a:rPr lang="en-US" dirty="0"/>
              <a:t> we write</a:t>
            </a:r>
          </a:p>
          <a:p>
            <a:pPr lvl="1"/>
            <a:r>
              <a:rPr lang="en-US" dirty="0">
                <a:solidFill>
                  <a:schemeClr val="folHlink"/>
                </a:solidFill>
              </a:rPr>
              <a:t>R(</a:t>
            </a:r>
            <a:r>
              <a:rPr lang="en-US" dirty="0" err="1">
                <a:solidFill>
                  <a:schemeClr val="folHlink"/>
                </a:solidFill>
              </a:rPr>
              <a:t>a,b</a:t>
            </a:r>
            <a:r>
              <a:rPr lang="en-US" dirty="0">
                <a:solidFill>
                  <a:schemeClr val="folHlink"/>
                </a:solidFill>
              </a:rPr>
              <a:t>) = (R</a:t>
            </a:r>
            <a:r>
              <a:rPr lang="en-US" sz="3200" baseline="30000" dirty="0">
                <a:solidFill>
                  <a:schemeClr val="folHlink"/>
                </a:solidFill>
              </a:rPr>
              <a:t>+</a:t>
            </a:r>
            <a:r>
              <a:rPr lang="en-US" dirty="0">
                <a:solidFill>
                  <a:schemeClr val="folHlink"/>
                </a:solidFill>
              </a:rPr>
              <a:t>(</a:t>
            </a:r>
            <a:r>
              <a:rPr lang="en-US" dirty="0" err="1">
                <a:solidFill>
                  <a:schemeClr val="folHlink"/>
                </a:solidFill>
              </a:rPr>
              <a:t>a,b</a:t>
            </a:r>
            <a:r>
              <a:rPr lang="en-US" dirty="0">
                <a:solidFill>
                  <a:schemeClr val="folHlink"/>
                </a:solidFill>
              </a:rPr>
              <a:t>),B</a:t>
            </a:r>
            <a:r>
              <a:rPr lang="en-US" sz="3200" baseline="30000" dirty="0">
                <a:solidFill>
                  <a:schemeClr val="folHlink"/>
                </a:solidFill>
              </a:rPr>
              <a:t>-</a:t>
            </a:r>
            <a:r>
              <a:rPr lang="en-US" dirty="0">
                <a:solidFill>
                  <a:schemeClr val="folHlink"/>
                </a:solidFill>
              </a:rPr>
              <a:t>(</a:t>
            </a:r>
            <a:r>
              <a:rPr lang="en-US" dirty="0" err="1">
                <a:solidFill>
                  <a:schemeClr val="folHlink"/>
                </a:solidFill>
              </a:rPr>
              <a:t>a,b</a:t>
            </a:r>
            <a:r>
              <a:rPr lang="en-US" dirty="0">
                <a:solidFill>
                  <a:schemeClr val="folHlink"/>
                </a:solidFill>
              </a:rPr>
              <a:t>))</a:t>
            </a:r>
            <a:endParaRPr lang="en-US" dirty="0"/>
          </a:p>
        </p:txBody>
      </p:sp>
      <p:sp>
        <p:nvSpPr>
          <p:cNvPr id="182277" name="Rectangle 5"/>
          <p:cNvSpPr>
            <a:spLocks noChangeArrowheads="1"/>
          </p:cNvSpPr>
          <p:nvPr/>
        </p:nvSpPr>
        <p:spPr bwMode="auto">
          <a:xfrm>
            <a:off x="990600" y="4343400"/>
            <a:ext cx="7010400" cy="1371600"/>
          </a:xfrm>
          <a:prstGeom prst="rect">
            <a:avLst/>
          </a:prstGeom>
          <a:solidFill>
            <a:srgbClr val="FFFF99"/>
          </a:solidFill>
          <a:ln w="31750">
            <a:solidFill>
              <a:srgbClr val="800000"/>
            </a:solidFill>
            <a:miter lim="800000"/>
            <a:headEnd/>
            <a:tailEnd/>
          </a:ln>
          <a:effectLst/>
        </p:spPr>
        <p:txBody>
          <a:bodyPr/>
          <a:lstStyle/>
          <a:p>
            <a:pPr marL="342900" indent="-342900" eaLnBrk="1" hangingPunct="1">
              <a:spcBef>
                <a:spcPct val="20000"/>
              </a:spcBef>
              <a:buClr>
                <a:schemeClr val="hlink"/>
              </a:buClr>
              <a:buSzPct val="60000"/>
              <a:buFont typeface="Wingdings" pitchFamily="2" charset="2"/>
              <a:buNone/>
            </a:pPr>
            <a:r>
              <a:rPr lang="en-US" sz="4000" b="1" dirty="0" smtClean="0">
                <a:solidFill>
                  <a:srgbClr val="800000"/>
                </a:solidFill>
                <a:effectLst>
                  <a:outerShdw blurRad="38100" dist="38100" dir="2700000" algn="tl">
                    <a:srgbClr val="000000"/>
                  </a:outerShdw>
                </a:effectLst>
              </a:rPr>
              <a:t>   Lets build a trust network for geoscientists…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loud 24"/>
          <p:cNvSpPr/>
          <p:nvPr/>
        </p:nvSpPr>
        <p:spPr>
          <a:xfrm>
            <a:off x="2209800" y="3886200"/>
            <a:ext cx="4267200" cy="2286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Web</a:t>
            </a:r>
          </a:p>
          <a:p>
            <a:pPr algn="ctr"/>
            <a:endParaRPr lang="en-US" sz="4000" b="1" dirty="0" smtClean="0"/>
          </a:p>
          <a:p>
            <a:pPr algn="ctr"/>
            <a:endParaRPr lang="en-US" sz="4000" b="1" dirty="0" smtClean="0"/>
          </a:p>
          <a:p>
            <a:pPr algn="ctr"/>
            <a:endParaRPr lang="en-US" b="1" dirty="0"/>
          </a:p>
        </p:txBody>
      </p:sp>
      <p:sp>
        <p:nvSpPr>
          <p:cNvPr id="171010" name="Rectangle 2"/>
          <p:cNvSpPr>
            <a:spLocks noGrp="1" noChangeArrowheads="1"/>
          </p:cNvSpPr>
          <p:nvPr>
            <p:ph type="title"/>
          </p:nvPr>
        </p:nvSpPr>
        <p:spPr>
          <a:xfrm>
            <a:off x="457200" y="0"/>
            <a:ext cx="8229600" cy="1143000"/>
          </a:xfrm>
        </p:spPr>
        <p:txBody>
          <a:bodyPr>
            <a:normAutofit fontScale="90000"/>
          </a:bodyPr>
          <a:lstStyle/>
          <a:p>
            <a:r>
              <a:rPr lang="en-US" sz="4000" dirty="0"/>
              <a:t>Extracting a Social Network for Geosciences</a:t>
            </a:r>
          </a:p>
        </p:txBody>
      </p:sp>
      <p:pic>
        <p:nvPicPr>
          <p:cNvPr id="171011" name="Picture 3"/>
          <p:cNvPicPr>
            <a:picLocks noChangeAspect="1" noChangeArrowheads="1"/>
          </p:cNvPicPr>
          <p:nvPr/>
        </p:nvPicPr>
        <p:blipFill>
          <a:blip r:embed="rId2" cstate="print"/>
          <a:srcRect/>
          <a:stretch>
            <a:fillRect/>
          </a:stretch>
        </p:blipFill>
        <p:spPr bwMode="auto">
          <a:xfrm>
            <a:off x="0" y="1447800"/>
            <a:ext cx="3429000" cy="2443163"/>
          </a:xfrm>
          <a:prstGeom prst="rect">
            <a:avLst/>
          </a:prstGeom>
          <a:noFill/>
          <a:ln w="9525">
            <a:noFill/>
            <a:miter lim="800000"/>
            <a:headEnd/>
            <a:tailEnd/>
          </a:ln>
          <a:effectLst/>
        </p:spPr>
      </p:pic>
      <p:sp>
        <p:nvSpPr>
          <p:cNvPr id="171014" name="AutoShape 6"/>
          <p:cNvSpPr>
            <a:spLocks noChangeArrowheads="1"/>
          </p:cNvSpPr>
          <p:nvPr/>
        </p:nvSpPr>
        <p:spPr bwMode="auto">
          <a:xfrm rot="-994130">
            <a:off x="2209800" y="3200400"/>
            <a:ext cx="638175" cy="1600200"/>
          </a:xfrm>
          <a:prstGeom prst="downArrow">
            <a:avLst>
              <a:gd name="adj1" fmla="val 50000"/>
              <a:gd name="adj2" fmla="val 62687"/>
            </a:avLst>
          </a:prstGeom>
          <a:solidFill>
            <a:srgbClr val="008000"/>
          </a:solidFill>
          <a:ln w="9525">
            <a:solidFill>
              <a:schemeClr val="tx1"/>
            </a:solidFill>
            <a:miter lim="800000"/>
            <a:headEnd/>
            <a:tailEnd/>
          </a:ln>
          <a:effectLst/>
        </p:spPr>
        <p:txBody>
          <a:bodyPr vert="eaVert" wrap="none" anchor="ctr"/>
          <a:lstStyle/>
          <a:p>
            <a:pPr algn="ctr"/>
            <a:endParaRPr lang="en-US"/>
          </a:p>
        </p:txBody>
      </p:sp>
      <p:sp>
        <p:nvSpPr>
          <p:cNvPr id="171015" name="AutoShape 7"/>
          <p:cNvSpPr>
            <a:spLocks noChangeArrowheads="1"/>
          </p:cNvSpPr>
          <p:nvPr/>
        </p:nvSpPr>
        <p:spPr bwMode="auto">
          <a:xfrm rot="1581614">
            <a:off x="5780088" y="3395663"/>
            <a:ext cx="685800" cy="1476375"/>
          </a:xfrm>
          <a:prstGeom prst="downArrow">
            <a:avLst>
              <a:gd name="adj1" fmla="val 50000"/>
              <a:gd name="adj2" fmla="val 53819"/>
            </a:avLst>
          </a:prstGeom>
          <a:solidFill>
            <a:srgbClr val="FF0000"/>
          </a:solidFill>
          <a:ln w="9525">
            <a:solidFill>
              <a:schemeClr val="tx1"/>
            </a:solidFill>
            <a:miter lim="800000"/>
            <a:headEnd/>
            <a:tailEnd/>
          </a:ln>
          <a:effectLst/>
        </p:spPr>
        <p:txBody>
          <a:bodyPr vert="eaVert" wrap="none" anchor="ctr"/>
          <a:lstStyle/>
          <a:p>
            <a:endParaRPr lang="en-US"/>
          </a:p>
        </p:txBody>
      </p:sp>
      <p:grpSp>
        <p:nvGrpSpPr>
          <p:cNvPr id="2" name="Group 10"/>
          <p:cNvGrpSpPr>
            <a:grpSpLocks/>
          </p:cNvGrpSpPr>
          <p:nvPr/>
        </p:nvGrpSpPr>
        <p:grpSpPr bwMode="auto">
          <a:xfrm>
            <a:off x="2667000" y="4648200"/>
            <a:ext cx="1524000" cy="990600"/>
            <a:chOff x="336" y="2976"/>
            <a:chExt cx="960" cy="528"/>
          </a:xfrm>
        </p:grpSpPr>
        <p:sp>
          <p:nvSpPr>
            <p:cNvPr id="171019" name="AutoShape 11"/>
            <p:cNvSpPr>
              <a:spLocks noChangeArrowheads="1"/>
            </p:cNvSpPr>
            <p:nvPr/>
          </p:nvSpPr>
          <p:spPr bwMode="auto">
            <a:xfrm>
              <a:off x="432" y="2976"/>
              <a:ext cx="864" cy="336"/>
            </a:xfrm>
            <a:prstGeom prst="foldedCorner">
              <a:avLst>
                <a:gd name="adj" fmla="val 27199"/>
              </a:avLst>
            </a:prstGeom>
            <a:solidFill>
              <a:schemeClr val="bg1"/>
            </a:solidFill>
            <a:ln w="9525">
              <a:solidFill>
                <a:schemeClr val="tx1"/>
              </a:solidFill>
              <a:round/>
              <a:headEnd/>
              <a:tailEnd/>
            </a:ln>
            <a:effectLst/>
          </p:spPr>
          <p:txBody>
            <a:bodyPr wrap="none" anchor="ctr"/>
            <a:lstStyle/>
            <a:p>
              <a:pPr algn="ctr" eaLnBrk="1" hangingPunct="1"/>
              <a:endParaRPr lang="en-US">
                <a:latin typeface="Arial" pitchFamily="34" charset="0"/>
              </a:endParaRPr>
            </a:p>
          </p:txBody>
        </p:sp>
        <p:sp>
          <p:nvSpPr>
            <p:cNvPr id="171020" name="AutoShape 12"/>
            <p:cNvSpPr>
              <a:spLocks noChangeArrowheads="1"/>
            </p:cNvSpPr>
            <p:nvPr/>
          </p:nvSpPr>
          <p:spPr bwMode="auto">
            <a:xfrm>
              <a:off x="384" y="3072"/>
              <a:ext cx="864" cy="336"/>
            </a:xfrm>
            <a:prstGeom prst="foldedCorner">
              <a:avLst>
                <a:gd name="adj" fmla="val 27199"/>
              </a:avLst>
            </a:prstGeom>
            <a:solidFill>
              <a:schemeClr val="bg1"/>
            </a:solidFill>
            <a:ln w="9525">
              <a:solidFill>
                <a:schemeClr val="tx1"/>
              </a:solidFill>
              <a:round/>
              <a:headEnd/>
              <a:tailEnd/>
            </a:ln>
            <a:effectLst/>
          </p:spPr>
          <p:txBody>
            <a:bodyPr wrap="none" anchor="ctr"/>
            <a:lstStyle/>
            <a:p>
              <a:pPr algn="ctr" eaLnBrk="1" hangingPunct="1"/>
              <a:endParaRPr lang="en-US">
                <a:latin typeface="Arial" pitchFamily="34" charset="0"/>
              </a:endParaRPr>
            </a:p>
          </p:txBody>
        </p:sp>
        <p:sp>
          <p:nvSpPr>
            <p:cNvPr id="171021" name="AutoShape 13"/>
            <p:cNvSpPr>
              <a:spLocks noChangeArrowheads="1"/>
            </p:cNvSpPr>
            <p:nvPr/>
          </p:nvSpPr>
          <p:spPr bwMode="auto">
            <a:xfrm>
              <a:off x="336" y="3168"/>
              <a:ext cx="864" cy="336"/>
            </a:xfrm>
            <a:prstGeom prst="foldedCorner">
              <a:avLst>
                <a:gd name="adj" fmla="val 27199"/>
              </a:avLst>
            </a:prstGeom>
            <a:solidFill>
              <a:schemeClr val="bg1"/>
            </a:solidFill>
            <a:ln w="9525">
              <a:solidFill>
                <a:schemeClr val="tx1"/>
              </a:solidFill>
              <a:round/>
              <a:headEnd/>
              <a:tailEnd/>
            </a:ln>
            <a:effectLst/>
          </p:spPr>
          <p:txBody>
            <a:bodyPr wrap="none" anchor="ctr"/>
            <a:lstStyle/>
            <a:p>
              <a:pPr algn="ctr" eaLnBrk="1" hangingPunct="1"/>
              <a:r>
                <a:rPr lang="en-US" dirty="0" smtClean="0">
                  <a:latin typeface="Arial" pitchFamily="34" charset="0"/>
                </a:rPr>
                <a:t>Organization</a:t>
              </a:r>
            </a:p>
            <a:p>
              <a:pPr algn="ctr" eaLnBrk="1" hangingPunct="1"/>
              <a:r>
                <a:rPr lang="en-US" dirty="0" smtClean="0">
                  <a:latin typeface="Arial" pitchFamily="34" charset="0"/>
                </a:rPr>
                <a:t>(</a:t>
              </a:r>
              <a:r>
                <a:rPr lang="en-US" dirty="0" err="1" smtClean="0">
                  <a:latin typeface="Arial" pitchFamily="34" charset="0"/>
                </a:rPr>
                <a:t>pmlp</a:t>
              </a:r>
              <a:r>
                <a:rPr lang="en-US" dirty="0" smtClean="0">
                  <a:latin typeface="Arial" pitchFamily="34" charset="0"/>
                </a:rPr>
                <a:t>)</a:t>
              </a:r>
              <a:endParaRPr lang="en-US" dirty="0">
                <a:latin typeface="Arial" pitchFamily="34" charset="0"/>
              </a:endParaRPr>
            </a:p>
          </p:txBody>
        </p:sp>
      </p:grpSp>
      <p:grpSp>
        <p:nvGrpSpPr>
          <p:cNvPr id="3" name="Group 14"/>
          <p:cNvGrpSpPr>
            <a:grpSpLocks/>
          </p:cNvGrpSpPr>
          <p:nvPr/>
        </p:nvGrpSpPr>
        <p:grpSpPr bwMode="auto">
          <a:xfrm>
            <a:off x="4800600" y="4648200"/>
            <a:ext cx="1066800" cy="1066800"/>
            <a:chOff x="336" y="2976"/>
            <a:chExt cx="960" cy="528"/>
          </a:xfrm>
        </p:grpSpPr>
        <p:sp>
          <p:nvSpPr>
            <p:cNvPr id="171023" name="AutoShape 15"/>
            <p:cNvSpPr>
              <a:spLocks noChangeArrowheads="1"/>
            </p:cNvSpPr>
            <p:nvPr/>
          </p:nvSpPr>
          <p:spPr bwMode="auto">
            <a:xfrm>
              <a:off x="432" y="2976"/>
              <a:ext cx="864" cy="336"/>
            </a:xfrm>
            <a:prstGeom prst="foldedCorner">
              <a:avLst>
                <a:gd name="adj" fmla="val 27199"/>
              </a:avLst>
            </a:prstGeom>
            <a:solidFill>
              <a:schemeClr val="bg1"/>
            </a:solidFill>
            <a:ln w="9525">
              <a:solidFill>
                <a:schemeClr val="tx1"/>
              </a:solidFill>
              <a:round/>
              <a:headEnd/>
              <a:tailEnd/>
            </a:ln>
            <a:effectLst/>
          </p:spPr>
          <p:txBody>
            <a:bodyPr wrap="none" anchor="ctr"/>
            <a:lstStyle/>
            <a:p>
              <a:pPr algn="ctr" eaLnBrk="1" hangingPunct="1"/>
              <a:endParaRPr lang="en-US">
                <a:latin typeface="Arial" pitchFamily="34" charset="0"/>
              </a:endParaRPr>
            </a:p>
          </p:txBody>
        </p:sp>
        <p:sp>
          <p:nvSpPr>
            <p:cNvPr id="171024" name="AutoShape 16"/>
            <p:cNvSpPr>
              <a:spLocks noChangeArrowheads="1"/>
            </p:cNvSpPr>
            <p:nvPr/>
          </p:nvSpPr>
          <p:spPr bwMode="auto">
            <a:xfrm>
              <a:off x="384" y="3072"/>
              <a:ext cx="864" cy="336"/>
            </a:xfrm>
            <a:prstGeom prst="foldedCorner">
              <a:avLst>
                <a:gd name="adj" fmla="val 27199"/>
              </a:avLst>
            </a:prstGeom>
            <a:solidFill>
              <a:schemeClr val="bg1"/>
            </a:solidFill>
            <a:ln w="9525">
              <a:solidFill>
                <a:schemeClr val="tx1"/>
              </a:solidFill>
              <a:round/>
              <a:headEnd/>
              <a:tailEnd/>
            </a:ln>
            <a:effectLst/>
          </p:spPr>
          <p:txBody>
            <a:bodyPr wrap="none" anchor="ctr"/>
            <a:lstStyle/>
            <a:p>
              <a:pPr algn="ctr" eaLnBrk="1" hangingPunct="1"/>
              <a:endParaRPr lang="en-US">
                <a:latin typeface="Arial" pitchFamily="34" charset="0"/>
              </a:endParaRPr>
            </a:p>
          </p:txBody>
        </p:sp>
        <p:sp>
          <p:nvSpPr>
            <p:cNvPr id="171025" name="AutoShape 17"/>
            <p:cNvSpPr>
              <a:spLocks noChangeArrowheads="1"/>
            </p:cNvSpPr>
            <p:nvPr/>
          </p:nvSpPr>
          <p:spPr bwMode="auto">
            <a:xfrm>
              <a:off x="336" y="3168"/>
              <a:ext cx="864" cy="336"/>
            </a:xfrm>
            <a:prstGeom prst="foldedCorner">
              <a:avLst>
                <a:gd name="adj" fmla="val 27199"/>
              </a:avLst>
            </a:prstGeom>
            <a:solidFill>
              <a:schemeClr val="bg1"/>
            </a:solidFill>
            <a:ln w="9525">
              <a:solidFill>
                <a:schemeClr val="tx1"/>
              </a:solidFill>
              <a:round/>
              <a:headEnd/>
              <a:tailEnd/>
            </a:ln>
            <a:effectLst/>
          </p:spPr>
          <p:txBody>
            <a:bodyPr wrap="none" anchor="ctr"/>
            <a:lstStyle/>
            <a:p>
              <a:pPr algn="ctr" eaLnBrk="1" hangingPunct="1"/>
              <a:r>
                <a:rPr lang="en-US" dirty="0" smtClean="0">
                  <a:latin typeface="Arial" pitchFamily="34" charset="0"/>
                </a:rPr>
                <a:t>Person</a:t>
              </a:r>
            </a:p>
            <a:p>
              <a:pPr algn="ctr" eaLnBrk="1" hangingPunct="1"/>
              <a:r>
                <a:rPr lang="en-US" dirty="0" smtClean="0">
                  <a:latin typeface="Arial" pitchFamily="34" charset="0"/>
                </a:rPr>
                <a:t>(</a:t>
              </a:r>
              <a:r>
                <a:rPr lang="en-US" dirty="0" err="1" smtClean="0">
                  <a:latin typeface="Arial" pitchFamily="34" charset="0"/>
                </a:rPr>
                <a:t>pmlp</a:t>
              </a:r>
              <a:r>
                <a:rPr lang="en-US" dirty="0" smtClean="0">
                  <a:latin typeface="Arial" pitchFamily="34" charset="0"/>
                </a:rPr>
                <a:t>)</a:t>
              </a:r>
              <a:endParaRPr lang="en-US" dirty="0">
                <a:latin typeface="Arial" pitchFamily="34" charset="0"/>
              </a:endParaRPr>
            </a:p>
          </p:txBody>
        </p:sp>
      </p:grpSp>
      <p:pic>
        <p:nvPicPr>
          <p:cNvPr id="171030" name="Picture 22"/>
          <p:cNvPicPr>
            <a:picLocks noChangeAspect="1" noChangeArrowheads="1"/>
          </p:cNvPicPr>
          <p:nvPr/>
        </p:nvPicPr>
        <p:blipFill>
          <a:blip r:embed="rId3" cstate="print"/>
          <a:srcRect/>
          <a:stretch>
            <a:fillRect/>
          </a:stretch>
        </p:blipFill>
        <p:spPr bwMode="auto">
          <a:xfrm>
            <a:off x="990600" y="1828800"/>
            <a:ext cx="2057400" cy="2057400"/>
          </a:xfrm>
          <a:prstGeom prst="rect">
            <a:avLst/>
          </a:prstGeom>
          <a:noFill/>
          <a:ln w="9525">
            <a:noFill/>
            <a:miter lim="800000"/>
            <a:headEnd/>
            <a:tailEnd/>
          </a:ln>
          <a:effectLst/>
        </p:spPr>
      </p:pic>
      <p:pic>
        <p:nvPicPr>
          <p:cNvPr id="171031" name="Picture 23"/>
          <p:cNvPicPr>
            <a:picLocks noChangeAspect="1" noChangeArrowheads="1"/>
          </p:cNvPicPr>
          <p:nvPr/>
        </p:nvPicPr>
        <p:blipFill>
          <a:blip r:embed="rId4" cstate="print"/>
          <a:srcRect/>
          <a:stretch>
            <a:fillRect/>
          </a:stretch>
        </p:blipFill>
        <p:spPr bwMode="auto">
          <a:xfrm>
            <a:off x="2819400" y="1524000"/>
            <a:ext cx="2819400" cy="2376488"/>
          </a:xfrm>
          <a:prstGeom prst="rect">
            <a:avLst/>
          </a:prstGeom>
          <a:noFill/>
          <a:ln w="9525">
            <a:noFill/>
            <a:miter lim="800000"/>
            <a:headEnd/>
            <a:tailEnd/>
          </a:ln>
          <a:effectLst/>
        </p:spPr>
      </p:pic>
      <p:pic>
        <p:nvPicPr>
          <p:cNvPr id="171032" name="Picture 24"/>
          <p:cNvPicPr>
            <a:picLocks noChangeAspect="1" noChangeArrowheads="1"/>
          </p:cNvPicPr>
          <p:nvPr/>
        </p:nvPicPr>
        <p:blipFill>
          <a:blip r:embed="rId5" cstate="print"/>
          <a:srcRect/>
          <a:stretch>
            <a:fillRect/>
          </a:stretch>
        </p:blipFill>
        <p:spPr bwMode="auto">
          <a:xfrm>
            <a:off x="5638800" y="1447800"/>
            <a:ext cx="3048000" cy="2562225"/>
          </a:xfrm>
          <a:prstGeom prst="rect">
            <a:avLst/>
          </a:prstGeom>
          <a:noFill/>
          <a:ln w="9525">
            <a:noFill/>
            <a:miter lim="800000"/>
            <a:headEnd/>
            <a:tailEnd/>
          </a:ln>
          <a:effectLst/>
        </p:spPr>
      </p:pic>
      <p:sp>
        <p:nvSpPr>
          <p:cNvPr id="171033" name="AutoShape 25"/>
          <p:cNvSpPr>
            <a:spLocks noChangeArrowheads="1"/>
          </p:cNvSpPr>
          <p:nvPr/>
        </p:nvSpPr>
        <p:spPr bwMode="auto">
          <a:xfrm rot="12034986">
            <a:off x="3249613" y="3422650"/>
            <a:ext cx="695325" cy="1295400"/>
          </a:xfrm>
          <a:prstGeom prst="downArrow">
            <a:avLst>
              <a:gd name="adj1" fmla="val 50000"/>
              <a:gd name="adj2" fmla="val 46575"/>
            </a:avLst>
          </a:prstGeom>
          <a:solidFill>
            <a:srgbClr val="008000"/>
          </a:solidFill>
          <a:ln w="9525">
            <a:solidFill>
              <a:schemeClr val="tx1"/>
            </a:solidFill>
            <a:miter lim="800000"/>
            <a:headEnd/>
            <a:tailEnd/>
          </a:ln>
          <a:effectLst/>
        </p:spPr>
        <p:txBody>
          <a:bodyPr vert="eaVert" wrap="none" anchor="ctr"/>
          <a:lstStyle/>
          <a:p>
            <a:endParaRPr lang="en-US"/>
          </a:p>
        </p:txBody>
      </p:sp>
      <p:sp>
        <p:nvSpPr>
          <p:cNvPr id="171034" name="AutoShape 26"/>
          <p:cNvSpPr>
            <a:spLocks noChangeArrowheads="1"/>
          </p:cNvSpPr>
          <p:nvPr/>
        </p:nvSpPr>
        <p:spPr bwMode="auto">
          <a:xfrm>
            <a:off x="4495800" y="2133600"/>
            <a:ext cx="1981200" cy="1600200"/>
          </a:xfrm>
          <a:prstGeom prst="rightArrow">
            <a:avLst>
              <a:gd name="adj1" fmla="val 50000"/>
              <a:gd name="adj2" fmla="val 30952"/>
            </a:avLst>
          </a:prstGeom>
          <a:solidFill>
            <a:srgbClr val="FFCC99"/>
          </a:solidFill>
          <a:ln w="9525">
            <a:solidFill>
              <a:srgbClr val="800000"/>
            </a:solidFill>
            <a:miter lim="800000"/>
            <a:headEnd/>
            <a:tailEnd/>
          </a:ln>
          <a:effectLst/>
        </p:spPr>
        <p:txBody>
          <a:bodyPr wrap="none" anchor="ctr"/>
          <a:lstStyle/>
          <a:p>
            <a:pPr algn="ctr"/>
            <a:r>
              <a:rPr lang="en-US" b="1">
                <a:solidFill>
                  <a:srgbClr val="800000"/>
                </a:solidFill>
              </a:rPr>
              <a:t>Topic-specific</a:t>
            </a:r>
          </a:p>
          <a:p>
            <a:pPr algn="ctr"/>
            <a:r>
              <a:rPr lang="en-US" b="1">
                <a:solidFill>
                  <a:srgbClr val="800000"/>
                </a:solidFill>
              </a:rPr>
              <a:t>crawler</a:t>
            </a:r>
          </a:p>
        </p:txBody>
      </p:sp>
      <p:sp>
        <p:nvSpPr>
          <p:cNvPr id="171035" name="AutoShape 27"/>
          <p:cNvSpPr>
            <a:spLocks noChangeArrowheads="1"/>
          </p:cNvSpPr>
          <p:nvPr/>
        </p:nvSpPr>
        <p:spPr bwMode="auto">
          <a:xfrm>
            <a:off x="5562600" y="1066800"/>
            <a:ext cx="3352800" cy="990600"/>
          </a:xfrm>
          <a:prstGeom prst="wedgeRoundRectCallout">
            <a:avLst>
              <a:gd name="adj1" fmla="val -36977"/>
              <a:gd name="adj2" fmla="val -92787"/>
              <a:gd name="adj3" fmla="val 16667"/>
            </a:avLst>
          </a:prstGeom>
          <a:solidFill>
            <a:srgbClr val="FFFF99"/>
          </a:solidFill>
          <a:ln w="9525">
            <a:solidFill>
              <a:srgbClr val="800000"/>
            </a:solidFill>
            <a:miter lim="800000"/>
            <a:headEnd/>
            <a:tailEnd/>
          </a:ln>
          <a:effectLst/>
        </p:spPr>
        <p:txBody>
          <a:bodyPr/>
          <a:lstStyle/>
          <a:p>
            <a:pPr algn="ctr"/>
            <a:r>
              <a:rPr lang="en-US" b="1">
                <a:solidFill>
                  <a:srgbClr val="990000"/>
                </a:solidFill>
              </a:rPr>
              <a:t>In collaboration with:</a:t>
            </a:r>
          </a:p>
          <a:p>
            <a:pPr algn="ctr"/>
            <a:endParaRPr lang="en-US" b="1">
              <a:solidFill>
                <a:srgbClr val="990000"/>
              </a:solidFill>
            </a:endParaRPr>
          </a:p>
          <a:p>
            <a:pPr algn="ctr"/>
            <a:r>
              <a:rPr lang="en-US" b="1">
                <a:solidFill>
                  <a:srgbClr val="990000"/>
                </a:solidFill>
              </a:rPr>
              <a:t>A. Castañeda - UTEP</a:t>
            </a:r>
          </a:p>
        </p:txBody>
      </p:sp>
      <p:sp>
        <p:nvSpPr>
          <p:cNvPr id="171037" name="Text Box 29"/>
          <p:cNvSpPr txBox="1">
            <a:spLocks noChangeArrowheads="1"/>
          </p:cNvSpPr>
          <p:nvPr/>
        </p:nvSpPr>
        <p:spPr bwMode="auto">
          <a:xfrm>
            <a:off x="0" y="4089400"/>
            <a:ext cx="2478088" cy="701675"/>
          </a:xfrm>
          <a:prstGeom prst="rect">
            <a:avLst/>
          </a:prstGeom>
          <a:noFill/>
          <a:ln w="9525">
            <a:noFill/>
            <a:miter lim="800000"/>
            <a:headEnd/>
            <a:tailEnd/>
          </a:ln>
          <a:effectLst/>
        </p:spPr>
        <p:txBody>
          <a:bodyPr wrap="none">
            <a:spAutoFit/>
          </a:bodyPr>
          <a:lstStyle/>
          <a:p>
            <a:r>
              <a:rPr lang="en-US" sz="2000" b="1">
                <a:solidFill>
                  <a:srgbClr val="FF6600"/>
                </a:solidFill>
              </a:rPr>
              <a:t>HLRT wrapper</a:t>
            </a:r>
          </a:p>
          <a:p>
            <a:r>
              <a:rPr lang="en-US" sz="2000" b="1">
                <a:solidFill>
                  <a:srgbClr val="FF6600"/>
                </a:solidFill>
              </a:rPr>
              <a:t>for organization</a:t>
            </a:r>
          </a:p>
        </p:txBody>
      </p:sp>
      <p:sp>
        <p:nvSpPr>
          <p:cNvPr id="171038" name="Text Box 30"/>
          <p:cNvSpPr txBox="1">
            <a:spLocks noChangeArrowheads="1"/>
          </p:cNvSpPr>
          <p:nvPr/>
        </p:nvSpPr>
        <p:spPr bwMode="auto">
          <a:xfrm>
            <a:off x="6477000" y="4191000"/>
            <a:ext cx="2365375" cy="701675"/>
          </a:xfrm>
          <a:prstGeom prst="rect">
            <a:avLst/>
          </a:prstGeom>
          <a:noFill/>
          <a:ln w="9525">
            <a:noFill/>
            <a:miter lim="800000"/>
            <a:headEnd/>
            <a:tailEnd/>
          </a:ln>
          <a:effectLst/>
        </p:spPr>
        <p:txBody>
          <a:bodyPr wrap="none">
            <a:spAutoFit/>
          </a:bodyPr>
          <a:lstStyle/>
          <a:p>
            <a:r>
              <a:rPr lang="en-US" sz="2000" b="1">
                <a:solidFill>
                  <a:srgbClr val="FF6600"/>
                </a:solidFill>
              </a:rPr>
              <a:t>HLRT wrappers</a:t>
            </a:r>
          </a:p>
          <a:p>
            <a:r>
              <a:rPr lang="en-US" sz="2000" b="1">
                <a:solidFill>
                  <a:srgbClr val="FF6600"/>
                </a:solidFill>
              </a:rPr>
              <a:t>for people</a:t>
            </a:r>
          </a:p>
        </p:txBody>
      </p:sp>
      <p:sp>
        <p:nvSpPr>
          <p:cNvPr id="171039" name="Rectangle 31"/>
          <p:cNvSpPr>
            <a:spLocks noChangeArrowheads="1"/>
          </p:cNvSpPr>
          <p:nvPr/>
        </p:nvSpPr>
        <p:spPr bwMode="auto">
          <a:xfrm>
            <a:off x="0" y="5715000"/>
            <a:ext cx="9144000" cy="914400"/>
          </a:xfrm>
          <a:prstGeom prst="rect">
            <a:avLst/>
          </a:prstGeom>
          <a:noFill/>
          <a:ln w="9525">
            <a:noFill/>
            <a:miter lim="800000"/>
            <a:headEnd/>
            <a:tailEnd/>
          </a:ln>
          <a:effectLst/>
        </p:spPr>
        <p:txBody>
          <a:bodyPr/>
          <a:lstStyle/>
          <a:p>
            <a:pPr marL="342900" indent="-342900" eaLnBrk="1" hangingPunct="1">
              <a:lnSpc>
                <a:spcPct val="80000"/>
              </a:lnSpc>
              <a:spcBef>
                <a:spcPct val="20000"/>
              </a:spcBef>
              <a:buClr>
                <a:schemeClr val="hlink"/>
              </a:buClr>
              <a:buSzPct val="60000"/>
              <a:buFont typeface="Wingdings" pitchFamily="2" charset="2"/>
              <a:buChar char="n"/>
            </a:pPr>
            <a:r>
              <a:rPr lang="en-US" sz="2000">
                <a:effectLst>
                  <a:outerShdw blurRad="38100" dist="38100" dir="2700000" algn="tl">
                    <a:srgbClr val="000000"/>
                  </a:outerShdw>
                </a:effectLst>
              </a:rPr>
              <a:t>CI-Learn-It is a framework for systematic execution of topic-driven  crawlers and wrappers</a:t>
            </a:r>
          </a:p>
          <a:p>
            <a:pPr marL="342900" indent="-342900" eaLnBrk="1" hangingPunct="1">
              <a:lnSpc>
                <a:spcPct val="80000"/>
              </a:lnSpc>
              <a:spcBef>
                <a:spcPct val="20000"/>
              </a:spcBef>
              <a:buClr>
                <a:schemeClr val="hlink"/>
              </a:buClr>
              <a:buSzPct val="60000"/>
              <a:buFont typeface="Wingdings" pitchFamily="2" charset="2"/>
              <a:buChar char="n"/>
            </a:pPr>
            <a:r>
              <a:rPr lang="en-US" sz="2000">
                <a:effectLst>
                  <a:outerShdw blurRad="38100" dist="38100" dir="2700000" algn="tl">
                    <a:srgbClr val="000000"/>
                  </a:outerShdw>
                </a:effectLst>
              </a:rPr>
              <a:t>CI-Learn-It may be reused for extracting social networks in other domains</a:t>
            </a:r>
            <a:r>
              <a:rPr lang="en-US" sz="2400">
                <a:effectLst>
                  <a:outerShdw blurRad="38100" dist="38100" dir="2700000" algn="tl">
                    <a:srgbClr val="000000"/>
                  </a:outerShdw>
                </a:effectLst>
              </a:rPr>
              <a:t> </a:t>
            </a:r>
          </a:p>
        </p:txBody>
      </p:sp>
      <p:sp>
        <p:nvSpPr>
          <p:cNvPr id="171036" name="Rectangle 28"/>
          <p:cNvSpPr>
            <a:spLocks noChangeArrowheads="1"/>
          </p:cNvSpPr>
          <p:nvPr/>
        </p:nvSpPr>
        <p:spPr bwMode="auto">
          <a:xfrm>
            <a:off x="304800" y="5715000"/>
            <a:ext cx="8382000" cy="609600"/>
          </a:xfrm>
          <a:prstGeom prst="rect">
            <a:avLst/>
          </a:prstGeom>
          <a:solidFill>
            <a:srgbClr val="FFFF99"/>
          </a:solidFill>
          <a:ln w="31750">
            <a:solidFill>
              <a:srgbClr val="800000"/>
            </a:solidFill>
            <a:miter lim="800000"/>
            <a:headEnd/>
            <a:tailEnd/>
          </a:ln>
          <a:effectLst/>
        </p:spPr>
        <p:txBody>
          <a:bodyPr/>
          <a:lstStyle/>
          <a:p>
            <a:pPr marL="342900" indent="-342900" eaLnBrk="1" hangingPunct="1">
              <a:spcBef>
                <a:spcPct val="20000"/>
              </a:spcBef>
              <a:buClr>
                <a:schemeClr val="hlink"/>
              </a:buClr>
              <a:buSzPct val="60000"/>
              <a:buFont typeface="Wingdings" pitchFamily="2" charset="2"/>
              <a:buNone/>
            </a:pPr>
            <a:r>
              <a:rPr lang="en-US" sz="2800" b="1" dirty="0">
                <a:solidFill>
                  <a:srgbClr val="800000"/>
                </a:solidFill>
                <a:effectLst>
                  <a:outerShdw blurRad="38100" dist="38100" dir="2700000" algn="tl">
                    <a:srgbClr val="000000"/>
                  </a:outerShdw>
                </a:effectLst>
              </a:rPr>
              <a:t>Where can we find trust relations R() for these agents?</a:t>
            </a:r>
            <a:endParaRPr lang="en-US" sz="2400" dirty="0">
              <a:solidFill>
                <a:srgbClr val="80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10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10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10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10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10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10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10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10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10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1039">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1039">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4" grpId="0" animBg="1"/>
      <p:bldP spid="171015" grpId="0" animBg="1"/>
      <p:bldP spid="171033" grpId="0" animBg="1"/>
      <p:bldP spid="171034" grpId="0" animBg="1"/>
      <p:bldP spid="171035" grpId="0" animBg="1"/>
      <p:bldP spid="171037" grpId="0"/>
      <p:bldP spid="171038" grpId="0"/>
      <p:bldP spid="17103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Trust Relations (1/2)</a:t>
            </a:r>
            <a:endParaRPr lang="en-US" dirty="0"/>
          </a:p>
        </p:txBody>
      </p:sp>
      <p:cxnSp>
        <p:nvCxnSpPr>
          <p:cNvPr id="5" name="Straight Arrow Connector 4"/>
          <p:cNvCxnSpPr/>
          <p:nvPr/>
        </p:nvCxnSpPr>
        <p:spPr>
          <a:xfrm>
            <a:off x="2514600" y="5410200"/>
            <a:ext cx="54102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391694" y="5371306"/>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144294" y="5371306"/>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6668294" y="5371306"/>
            <a:ext cx="228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76600" y="5638800"/>
            <a:ext cx="609600" cy="369332"/>
          </a:xfrm>
          <a:prstGeom prst="rect">
            <a:avLst/>
          </a:prstGeom>
          <a:noFill/>
        </p:spPr>
        <p:txBody>
          <a:bodyPr wrap="square" rtlCol="0">
            <a:spAutoFit/>
          </a:bodyPr>
          <a:lstStyle/>
          <a:p>
            <a:r>
              <a:rPr lang="en-US" dirty="0" smtClean="0"/>
              <a:t>0.0</a:t>
            </a:r>
            <a:endParaRPr lang="en-US" baseline="-25000" dirty="0"/>
          </a:p>
        </p:txBody>
      </p:sp>
      <p:sp>
        <p:nvSpPr>
          <p:cNvPr id="11" name="TextBox 10"/>
          <p:cNvSpPr txBox="1"/>
          <p:nvPr/>
        </p:nvSpPr>
        <p:spPr>
          <a:xfrm>
            <a:off x="4953000" y="5638800"/>
            <a:ext cx="609600" cy="369332"/>
          </a:xfrm>
          <a:prstGeom prst="rect">
            <a:avLst/>
          </a:prstGeom>
          <a:noFill/>
        </p:spPr>
        <p:txBody>
          <a:bodyPr wrap="square" rtlCol="0">
            <a:spAutoFit/>
          </a:bodyPr>
          <a:lstStyle/>
          <a:p>
            <a:r>
              <a:rPr lang="en-US" dirty="0" smtClean="0"/>
              <a:t>1.0</a:t>
            </a:r>
            <a:endParaRPr lang="en-US" baseline="-25000" dirty="0"/>
          </a:p>
        </p:txBody>
      </p:sp>
      <p:sp>
        <p:nvSpPr>
          <p:cNvPr id="12" name="TextBox 11"/>
          <p:cNvSpPr txBox="1"/>
          <p:nvPr/>
        </p:nvSpPr>
        <p:spPr>
          <a:xfrm>
            <a:off x="6553200" y="5562600"/>
            <a:ext cx="609600" cy="369332"/>
          </a:xfrm>
          <a:prstGeom prst="rect">
            <a:avLst/>
          </a:prstGeom>
          <a:noFill/>
        </p:spPr>
        <p:txBody>
          <a:bodyPr wrap="square" rtlCol="0">
            <a:spAutoFit/>
          </a:bodyPr>
          <a:lstStyle/>
          <a:p>
            <a:r>
              <a:rPr lang="en-US" dirty="0" smtClean="0"/>
              <a:t>2.0</a:t>
            </a:r>
            <a:endParaRPr lang="en-US" baseline="-25000" dirty="0"/>
          </a:p>
        </p:txBody>
      </p:sp>
      <p:sp>
        <p:nvSpPr>
          <p:cNvPr id="13" name="TextBox 12"/>
          <p:cNvSpPr txBox="1"/>
          <p:nvPr/>
        </p:nvSpPr>
        <p:spPr>
          <a:xfrm>
            <a:off x="2819400" y="4724400"/>
            <a:ext cx="1371600" cy="369332"/>
          </a:xfrm>
          <a:prstGeom prst="rect">
            <a:avLst/>
          </a:prstGeom>
          <a:noFill/>
        </p:spPr>
        <p:txBody>
          <a:bodyPr wrap="square" rtlCol="0">
            <a:spAutoFit/>
          </a:bodyPr>
          <a:lstStyle/>
          <a:p>
            <a:r>
              <a:rPr lang="en-US" dirty="0" smtClean="0"/>
              <a:t>f</a:t>
            </a:r>
            <a:r>
              <a:rPr lang="en-US" baseline="-25000" dirty="0" smtClean="0"/>
              <a:t>0</a:t>
            </a:r>
            <a:r>
              <a:rPr lang="en-US" dirty="0" smtClean="0"/>
              <a:t>=f(0.0)=1.0</a:t>
            </a:r>
            <a:endParaRPr lang="en-US" dirty="0"/>
          </a:p>
        </p:txBody>
      </p:sp>
      <p:sp>
        <p:nvSpPr>
          <p:cNvPr id="14" name="TextBox 13"/>
          <p:cNvSpPr txBox="1"/>
          <p:nvPr/>
        </p:nvSpPr>
        <p:spPr>
          <a:xfrm>
            <a:off x="4648200" y="4724400"/>
            <a:ext cx="1524000" cy="369332"/>
          </a:xfrm>
          <a:prstGeom prst="rect">
            <a:avLst/>
          </a:prstGeom>
          <a:noFill/>
        </p:spPr>
        <p:txBody>
          <a:bodyPr wrap="square" rtlCol="0">
            <a:spAutoFit/>
          </a:bodyPr>
          <a:lstStyle/>
          <a:p>
            <a:r>
              <a:rPr lang="en-US" dirty="0" smtClean="0"/>
              <a:t>f</a:t>
            </a:r>
            <a:r>
              <a:rPr lang="en-US" baseline="-25000" dirty="0" smtClean="0"/>
              <a:t>1</a:t>
            </a:r>
            <a:r>
              <a:rPr lang="en-US" dirty="0" smtClean="0"/>
              <a:t>=f(1.0)=1.3</a:t>
            </a:r>
            <a:endParaRPr lang="en-US" dirty="0"/>
          </a:p>
        </p:txBody>
      </p:sp>
      <p:sp>
        <p:nvSpPr>
          <p:cNvPr id="15" name="TextBox 14"/>
          <p:cNvSpPr txBox="1"/>
          <p:nvPr/>
        </p:nvSpPr>
        <p:spPr>
          <a:xfrm>
            <a:off x="6248400" y="4724400"/>
            <a:ext cx="1524000" cy="369332"/>
          </a:xfrm>
          <a:prstGeom prst="rect">
            <a:avLst/>
          </a:prstGeom>
          <a:noFill/>
        </p:spPr>
        <p:txBody>
          <a:bodyPr wrap="square" rtlCol="0">
            <a:spAutoFit/>
          </a:bodyPr>
          <a:lstStyle/>
          <a:p>
            <a:r>
              <a:rPr lang="en-US" dirty="0" smtClean="0"/>
              <a:t>f</a:t>
            </a:r>
            <a:r>
              <a:rPr lang="en-US" baseline="-25000" dirty="0" smtClean="0"/>
              <a:t>2</a:t>
            </a:r>
            <a:r>
              <a:rPr lang="en-US" dirty="0" smtClean="0"/>
              <a:t>=f(2.0)=0.9</a:t>
            </a:r>
            <a:endParaRPr lang="en-US" dirty="0"/>
          </a:p>
        </p:txBody>
      </p:sp>
      <p:grpSp>
        <p:nvGrpSpPr>
          <p:cNvPr id="3" name="Group 30"/>
          <p:cNvGrpSpPr/>
          <p:nvPr/>
        </p:nvGrpSpPr>
        <p:grpSpPr>
          <a:xfrm>
            <a:off x="2514600" y="2514600"/>
            <a:ext cx="2971800" cy="646331"/>
            <a:chOff x="2514600" y="2514600"/>
            <a:chExt cx="2971800" cy="646331"/>
          </a:xfrm>
        </p:grpSpPr>
        <p:sp>
          <p:nvSpPr>
            <p:cNvPr id="16" name="TextBox 15"/>
            <p:cNvSpPr txBox="1"/>
            <p:nvPr/>
          </p:nvSpPr>
          <p:spPr>
            <a:xfrm>
              <a:off x="2514600" y="2514600"/>
              <a:ext cx="1447800" cy="646331"/>
            </a:xfrm>
            <a:prstGeom prst="rect">
              <a:avLst/>
            </a:prstGeom>
            <a:noFill/>
          </p:spPr>
          <p:txBody>
            <a:bodyPr wrap="square" rtlCol="0">
              <a:spAutoFit/>
            </a:bodyPr>
            <a:lstStyle/>
            <a:p>
              <a:r>
                <a:rPr lang="en-US" dirty="0" smtClean="0"/>
                <a:t>t(U1,S2,grav)=0.9</a:t>
              </a:r>
              <a:endParaRPr lang="en-US" dirty="0"/>
            </a:p>
          </p:txBody>
        </p:sp>
        <p:sp>
          <p:nvSpPr>
            <p:cNvPr id="17" name="TextBox 16"/>
            <p:cNvSpPr txBox="1"/>
            <p:nvPr/>
          </p:nvSpPr>
          <p:spPr>
            <a:xfrm>
              <a:off x="4038600" y="2514600"/>
              <a:ext cx="1447800" cy="646331"/>
            </a:xfrm>
            <a:prstGeom prst="rect">
              <a:avLst/>
            </a:prstGeom>
            <a:noFill/>
          </p:spPr>
          <p:txBody>
            <a:bodyPr wrap="square" rtlCol="0">
              <a:spAutoFit/>
            </a:bodyPr>
            <a:lstStyle/>
            <a:p>
              <a:r>
                <a:rPr lang="en-US" dirty="0" smtClean="0"/>
                <a:t>t(U1,S3,grav)=0.8</a:t>
              </a:r>
              <a:endParaRPr lang="en-US" dirty="0"/>
            </a:p>
          </p:txBody>
        </p:sp>
      </p:grpSp>
      <p:sp>
        <p:nvSpPr>
          <p:cNvPr id="18" name="TextBox 17"/>
          <p:cNvSpPr txBox="1"/>
          <p:nvPr/>
        </p:nvSpPr>
        <p:spPr>
          <a:xfrm>
            <a:off x="990600" y="2590800"/>
            <a:ext cx="1447800" cy="646331"/>
          </a:xfrm>
          <a:prstGeom prst="rect">
            <a:avLst/>
          </a:prstGeom>
          <a:noFill/>
        </p:spPr>
        <p:txBody>
          <a:bodyPr wrap="square" rtlCol="0">
            <a:spAutoFit/>
          </a:bodyPr>
          <a:lstStyle/>
          <a:p>
            <a:r>
              <a:rPr lang="en-US" dirty="0" smtClean="0"/>
              <a:t>t(U1,S1,grav)=0.9</a:t>
            </a:r>
            <a:endParaRPr lang="en-US" dirty="0"/>
          </a:p>
        </p:txBody>
      </p:sp>
      <p:cxnSp>
        <p:nvCxnSpPr>
          <p:cNvPr id="24" name="Curved Connector 23"/>
          <p:cNvCxnSpPr/>
          <p:nvPr/>
        </p:nvCxnSpPr>
        <p:spPr>
          <a:xfrm>
            <a:off x="1905000" y="1676400"/>
            <a:ext cx="609600" cy="1676400"/>
          </a:xfrm>
          <a:prstGeom prst="curvedConnector2">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29" name="Curved Connector 23"/>
          <p:cNvCxnSpPr>
            <a:endCxn id="20" idx="0"/>
          </p:cNvCxnSpPr>
          <p:nvPr/>
        </p:nvCxnSpPr>
        <p:spPr>
          <a:xfrm>
            <a:off x="1905000" y="1676400"/>
            <a:ext cx="2133600" cy="1600200"/>
          </a:xfrm>
          <a:prstGeom prst="curvedConnector2">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32" name="Curved Connector 23"/>
          <p:cNvCxnSpPr>
            <a:endCxn id="22" idx="0"/>
          </p:cNvCxnSpPr>
          <p:nvPr/>
        </p:nvCxnSpPr>
        <p:spPr>
          <a:xfrm>
            <a:off x="1905000" y="1676400"/>
            <a:ext cx="3733800" cy="1524000"/>
          </a:xfrm>
          <a:prstGeom prst="curvedConnector2">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914400" y="1905000"/>
            <a:ext cx="1371600" cy="369332"/>
          </a:xfrm>
          <a:prstGeom prst="rect">
            <a:avLst/>
          </a:prstGeom>
          <a:noFill/>
        </p:spPr>
        <p:txBody>
          <a:bodyPr wrap="square" rtlCol="0">
            <a:spAutoFit/>
          </a:bodyPr>
          <a:lstStyle/>
          <a:p>
            <a:pPr algn="ctr"/>
            <a:r>
              <a:rPr lang="en-US" dirty="0" smtClean="0"/>
              <a:t>U1 (Aaron)</a:t>
            </a:r>
            <a:endParaRPr lang="en-US" dirty="0"/>
          </a:p>
        </p:txBody>
      </p:sp>
      <p:sp>
        <p:nvSpPr>
          <p:cNvPr id="20" name="Smiley Face 19"/>
          <p:cNvSpPr/>
          <p:nvPr/>
        </p:nvSpPr>
        <p:spPr>
          <a:xfrm>
            <a:off x="3810000" y="3276600"/>
            <a:ext cx="457200" cy="457200"/>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p:cNvSpPr/>
          <p:nvPr/>
        </p:nvSpPr>
        <p:spPr>
          <a:xfrm>
            <a:off x="5410200" y="3200400"/>
            <a:ext cx="457200" cy="457200"/>
          </a:xfrm>
          <a:prstGeom prst="smileyFac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Curved Connector 23"/>
          <p:cNvCxnSpPr>
            <a:endCxn id="13" idx="0"/>
          </p:cNvCxnSpPr>
          <p:nvPr/>
        </p:nvCxnSpPr>
        <p:spPr>
          <a:xfrm>
            <a:off x="2743200" y="3581400"/>
            <a:ext cx="762000" cy="1143000"/>
          </a:xfrm>
          <a:prstGeom prst="curvedConnector2">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40" name="Curved Connector 23"/>
          <p:cNvCxnSpPr>
            <a:stCxn id="20" idx="6"/>
            <a:endCxn id="14" idx="0"/>
          </p:cNvCxnSpPr>
          <p:nvPr/>
        </p:nvCxnSpPr>
        <p:spPr>
          <a:xfrm>
            <a:off x="4267200" y="3505200"/>
            <a:ext cx="1143000" cy="1219200"/>
          </a:xfrm>
          <a:prstGeom prst="curvedConnector2">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43" name="Curved Connector 23"/>
          <p:cNvCxnSpPr>
            <a:stCxn id="22" idx="6"/>
            <a:endCxn id="15" idx="0"/>
          </p:cNvCxnSpPr>
          <p:nvPr/>
        </p:nvCxnSpPr>
        <p:spPr>
          <a:xfrm>
            <a:off x="5867400" y="3429000"/>
            <a:ext cx="1143000" cy="1295400"/>
          </a:xfrm>
          <a:prstGeom prst="curvedConnector2">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600200" y="3962400"/>
            <a:ext cx="1295400" cy="369332"/>
          </a:xfrm>
          <a:prstGeom prst="rect">
            <a:avLst/>
          </a:prstGeom>
          <a:noFill/>
        </p:spPr>
        <p:txBody>
          <a:bodyPr wrap="square" rtlCol="0">
            <a:spAutoFit/>
          </a:bodyPr>
          <a:lstStyle/>
          <a:p>
            <a:r>
              <a:rPr lang="en-US" dirty="0" smtClean="0"/>
              <a:t>S1 (Randy)</a:t>
            </a:r>
            <a:endParaRPr lang="en-US" dirty="0"/>
          </a:p>
        </p:txBody>
      </p:sp>
      <p:sp>
        <p:nvSpPr>
          <p:cNvPr id="54" name="TextBox 53"/>
          <p:cNvSpPr txBox="1"/>
          <p:nvPr/>
        </p:nvSpPr>
        <p:spPr>
          <a:xfrm>
            <a:off x="3657600" y="3733800"/>
            <a:ext cx="685800" cy="369332"/>
          </a:xfrm>
          <a:prstGeom prst="rect">
            <a:avLst/>
          </a:prstGeom>
          <a:noFill/>
        </p:spPr>
        <p:txBody>
          <a:bodyPr wrap="square" rtlCol="0">
            <a:spAutoFit/>
          </a:bodyPr>
          <a:lstStyle/>
          <a:p>
            <a:r>
              <a:rPr lang="en-US" dirty="0" smtClean="0"/>
              <a:t>S2</a:t>
            </a:r>
            <a:endParaRPr lang="en-US" dirty="0"/>
          </a:p>
        </p:txBody>
      </p:sp>
      <p:sp>
        <p:nvSpPr>
          <p:cNvPr id="55" name="TextBox 54"/>
          <p:cNvSpPr txBox="1"/>
          <p:nvPr/>
        </p:nvSpPr>
        <p:spPr>
          <a:xfrm>
            <a:off x="5257800" y="3657600"/>
            <a:ext cx="685800" cy="369332"/>
          </a:xfrm>
          <a:prstGeom prst="rect">
            <a:avLst/>
          </a:prstGeom>
          <a:noFill/>
        </p:spPr>
        <p:txBody>
          <a:bodyPr wrap="square" rtlCol="0">
            <a:spAutoFit/>
          </a:bodyPr>
          <a:lstStyle/>
          <a:p>
            <a:r>
              <a:rPr lang="en-US" dirty="0" smtClean="0"/>
              <a:t>S3</a:t>
            </a:r>
            <a:endParaRPr lang="en-US" dirty="0"/>
          </a:p>
        </p:txBody>
      </p:sp>
      <p:sp>
        <p:nvSpPr>
          <p:cNvPr id="33" name="TextBox 32"/>
          <p:cNvSpPr txBox="1"/>
          <p:nvPr/>
        </p:nvSpPr>
        <p:spPr>
          <a:xfrm>
            <a:off x="2743200" y="3962400"/>
            <a:ext cx="837089" cy="369332"/>
          </a:xfrm>
          <a:prstGeom prst="rect">
            <a:avLst/>
          </a:prstGeom>
          <a:noFill/>
        </p:spPr>
        <p:txBody>
          <a:bodyPr wrap="none" rtlCol="0">
            <a:spAutoFit/>
          </a:bodyPr>
          <a:lstStyle/>
          <a:p>
            <a:r>
              <a:rPr lang="en-US" dirty="0" smtClean="0"/>
              <a:t>asserts</a:t>
            </a:r>
            <a:endParaRPr lang="en-US" dirty="0"/>
          </a:p>
        </p:txBody>
      </p:sp>
      <p:sp>
        <p:nvSpPr>
          <p:cNvPr id="34" name="TextBox 33"/>
          <p:cNvSpPr txBox="1"/>
          <p:nvPr/>
        </p:nvSpPr>
        <p:spPr>
          <a:xfrm>
            <a:off x="4419600" y="3962400"/>
            <a:ext cx="766557" cy="338554"/>
          </a:xfrm>
          <a:prstGeom prst="rect">
            <a:avLst/>
          </a:prstGeom>
          <a:noFill/>
        </p:spPr>
        <p:txBody>
          <a:bodyPr wrap="none" rtlCol="0">
            <a:spAutoFit/>
          </a:bodyPr>
          <a:lstStyle/>
          <a:p>
            <a:r>
              <a:rPr lang="en-US" sz="1600" dirty="0" smtClean="0"/>
              <a:t>asserts</a:t>
            </a:r>
            <a:endParaRPr lang="en-US" dirty="0"/>
          </a:p>
        </p:txBody>
      </p:sp>
      <p:sp>
        <p:nvSpPr>
          <p:cNvPr id="36" name="TextBox 35"/>
          <p:cNvSpPr txBox="1"/>
          <p:nvPr/>
        </p:nvSpPr>
        <p:spPr>
          <a:xfrm>
            <a:off x="5943600" y="3886200"/>
            <a:ext cx="837089" cy="369332"/>
          </a:xfrm>
          <a:prstGeom prst="rect">
            <a:avLst/>
          </a:prstGeom>
          <a:noFill/>
        </p:spPr>
        <p:txBody>
          <a:bodyPr wrap="none" rtlCol="0">
            <a:spAutoFit/>
          </a:bodyPr>
          <a:lstStyle/>
          <a:p>
            <a:r>
              <a:rPr lang="en-US" dirty="0" smtClean="0"/>
              <a:t>asserts</a:t>
            </a:r>
            <a:endParaRPr lang="en-US" dirty="0"/>
          </a:p>
        </p:txBody>
      </p:sp>
      <p:sp>
        <p:nvSpPr>
          <p:cNvPr id="39" name="Content Placeholder 38"/>
          <p:cNvSpPr txBox="1">
            <a:spLocks noGrp="1"/>
          </p:cNvSpPr>
          <p:nvPr>
            <p:ph idx="1"/>
          </p:nvPr>
        </p:nvSpPr>
        <p:spPr>
          <a:xfrm>
            <a:off x="5715000" y="1371600"/>
            <a:ext cx="3429000" cy="1692771"/>
          </a:xfrm>
          <a:prstGeom prst="rect">
            <a:avLst/>
          </a:prstGeom>
          <a:noFill/>
        </p:spPr>
        <p:txBody>
          <a:bodyPr wrap="square" rtlCol="0">
            <a:spAutoFit/>
          </a:bodyPr>
          <a:lstStyle/>
          <a:p>
            <a:r>
              <a:rPr lang="en-US" sz="2000" dirty="0" smtClean="0"/>
              <a:t> In the gravity domain, U1   may have no trust opinion about S1, S2 and S3</a:t>
            </a:r>
          </a:p>
          <a:p>
            <a:r>
              <a:rPr lang="en-US" sz="2000" dirty="0" smtClean="0"/>
              <a:t> U1 may have no opinion at all about S1, S2 and S3</a:t>
            </a:r>
            <a:endParaRPr lang="en-US" sz="2000" dirty="0"/>
          </a:p>
        </p:txBody>
      </p:sp>
      <p:sp>
        <p:nvSpPr>
          <p:cNvPr id="41" name="Content Placeholder 38"/>
          <p:cNvSpPr txBox="1">
            <a:spLocks/>
          </p:cNvSpPr>
          <p:nvPr/>
        </p:nvSpPr>
        <p:spPr>
          <a:xfrm>
            <a:off x="838200" y="4572000"/>
            <a:ext cx="7848600" cy="2000548"/>
          </a:xfrm>
          <a:prstGeom prst="rect">
            <a:avLst/>
          </a:prstGeom>
          <a:noFill/>
        </p:spPr>
        <p:txBody>
          <a:bodyPr vert="horz" wrap="square" lIns="91440" tIns="45720" rIns="91440" bIns="45720" rtlCol="0">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Since S1, S2 and S3 </a:t>
            </a:r>
            <a:r>
              <a:rPr kumimoji="0" lang="en-US" sz="2000" b="0" i="0" u="none" strike="noStrike" kern="1200" cap="none" spc="0" normalizeH="0" noProof="0" dirty="0" smtClean="0">
                <a:ln>
                  <a:noFill/>
                </a:ln>
                <a:solidFill>
                  <a:schemeClr val="tx1"/>
                </a:solidFill>
                <a:effectLst/>
                <a:uLnTx/>
                <a:uFillTx/>
                <a:latin typeface="+mn-lt"/>
                <a:ea typeface="+mn-ea"/>
                <a:cs typeface="+mn-cs"/>
              </a:rPr>
              <a:t> are sources of the same kind of information, </a:t>
            </a:r>
            <a:r>
              <a:rPr lang="en-US" sz="2000" dirty="0" smtClean="0"/>
              <a:t>c</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hances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are that</a:t>
            </a:r>
            <a:r>
              <a:rPr kumimoji="0" lang="en-US" sz="2000" b="0" i="0" u="none" strike="noStrike" kern="1200" cap="none" spc="0" normalizeH="0" noProof="0" dirty="0" smtClean="0">
                <a:ln>
                  <a:noFill/>
                </a:ln>
                <a:solidFill>
                  <a:schemeClr val="tx1"/>
                </a:solidFill>
                <a:effectLst/>
                <a:uLnTx/>
                <a:uFillTx/>
                <a:latin typeface="+mn-lt"/>
                <a:ea typeface="+mn-ea"/>
                <a:cs typeface="+mn-cs"/>
              </a:rPr>
              <a:t> they are active </a:t>
            </a:r>
            <a:r>
              <a:rPr lang="en-US" sz="2000" dirty="0" smtClean="0"/>
              <a:t>information sources in a given domain, e.g., gravity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Further, chances are that S1,</a:t>
            </a:r>
            <a:r>
              <a:rPr kumimoji="0" lang="en-US" sz="2000" b="0" i="0" u="none" strike="noStrike" kern="1200" cap="none" spc="0" normalizeH="0" noProof="0" dirty="0" smtClean="0">
                <a:ln>
                  <a:noFill/>
                </a:ln>
                <a:solidFill>
                  <a:schemeClr val="tx1"/>
                </a:solidFill>
                <a:effectLst/>
                <a:uLnTx/>
                <a:uFillTx/>
                <a:latin typeface="+mn-lt"/>
                <a:ea typeface="+mn-ea"/>
                <a:cs typeface="+mn-cs"/>
              </a:rPr>
              <a:t> S2 and S3 collaborate, e.g., by writing publications, submitting grants, attending meetings, citing each other’s papers, etc. </a:t>
            </a:r>
            <a:r>
              <a:rPr lang="en-US" sz="2000" dirty="0" smtClean="0">
                <a:sym typeface="Wingdings" pitchFamily="2" charset="2"/>
              </a:rPr>
              <a:t> evidences of trust relations</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42" name="Curved Connector 23"/>
          <p:cNvCxnSpPr>
            <a:endCxn id="20" idx="1"/>
          </p:cNvCxnSpPr>
          <p:nvPr/>
        </p:nvCxnSpPr>
        <p:spPr>
          <a:xfrm rot="5400000" flipH="1" flipV="1">
            <a:off x="3238500" y="2781300"/>
            <a:ext cx="76200" cy="1200710"/>
          </a:xfrm>
          <a:prstGeom prst="curvedConnector3">
            <a:avLst>
              <a:gd name="adj1" fmla="val 487867"/>
            </a:avLst>
          </a:prstGeom>
          <a:ln>
            <a:solidFill>
              <a:schemeClr val="tx1"/>
            </a:solidFill>
            <a:prstDash val="sysDash"/>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46" name="Curved Connector 23"/>
          <p:cNvCxnSpPr>
            <a:endCxn id="22" idx="1"/>
          </p:cNvCxnSpPr>
          <p:nvPr/>
        </p:nvCxnSpPr>
        <p:spPr>
          <a:xfrm rot="5400000" flipH="1" flipV="1">
            <a:off x="4000500" y="1943100"/>
            <a:ext cx="152400" cy="2800910"/>
          </a:xfrm>
          <a:prstGeom prst="curvedConnector3">
            <a:avLst>
              <a:gd name="adj1" fmla="val 342321"/>
            </a:avLst>
          </a:prstGeom>
          <a:ln>
            <a:solidFill>
              <a:schemeClr val="tx1"/>
            </a:solidFill>
            <a:prstDash val="sysDash"/>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49" name="Curved Connector 23"/>
          <p:cNvCxnSpPr>
            <a:stCxn id="22" idx="4"/>
            <a:endCxn id="20" idx="4"/>
          </p:cNvCxnSpPr>
          <p:nvPr/>
        </p:nvCxnSpPr>
        <p:spPr>
          <a:xfrm rot="5400000">
            <a:off x="4800600" y="2895600"/>
            <a:ext cx="76200" cy="1600200"/>
          </a:xfrm>
          <a:prstGeom prst="curvedConnector3">
            <a:avLst>
              <a:gd name="adj1" fmla="val 400000"/>
            </a:avLst>
          </a:prstGeom>
          <a:ln>
            <a:solidFill>
              <a:schemeClr val="tx1"/>
            </a:solidFill>
            <a:prstDash val="sysDash"/>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57" name="Curved Connector 23"/>
          <p:cNvCxnSpPr>
            <a:endCxn id="22" idx="1"/>
          </p:cNvCxnSpPr>
          <p:nvPr/>
        </p:nvCxnSpPr>
        <p:spPr>
          <a:xfrm rot="5400000" flipH="1" flipV="1">
            <a:off x="4000500" y="1943100"/>
            <a:ext cx="152400" cy="2800910"/>
          </a:xfrm>
          <a:prstGeom prst="curvedConnector3">
            <a:avLst>
              <a:gd name="adj1" fmla="val 497160"/>
            </a:avLst>
          </a:prstGeom>
          <a:ln>
            <a:solidFill>
              <a:schemeClr val="tx1"/>
            </a:solidFill>
            <a:prstDash val="sysDash"/>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48" name="Picture 82"/>
          <p:cNvPicPr>
            <a:picLocks noChangeAspect="1" noChangeArrowheads="1"/>
          </p:cNvPicPr>
          <p:nvPr/>
        </p:nvPicPr>
        <p:blipFill>
          <a:blip r:embed="rId2" cstate="print"/>
          <a:srcRect/>
          <a:stretch>
            <a:fillRect/>
          </a:stretch>
        </p:blipFill>
        <p:spPr bwMode="auto">
          <a:xfrm>
            <a:off x="1219200" y="1219200"/>
            <a:ext cx="695325" cy="654867"/>
          </a:xfrm>
          <a:prstGeom prst="rect">
            <a:avLst/>
          </a:prstGeom>
          <a:noFill/>
          <a:ln w="9525">
            <a:noFill/>
            <a:miter lim="800000"/>
            <a:headEnd/>
            <a:tailEnd/>
          </a:ln>
        </p:spPr>
      </p:pic>
      <p:pic>
        <p:nvPicPr>
          <p:cNvPr id="51" name="Picture 22"/>
          <p:cNvPicPr>
            <a:picLocks noChangeAspect="1" noChangeArrowheads="1"/>
          </p:cNvPicPr>
          <p:nvPr/>
        </p:nvPicPr>
        <p:blipFill>
          <a:blip r:embed="rId3" cstate="print"/>
          <a:srcRect/>
          <a:stretch>
            <a:fillRect/>
          </a:stretch>
        </p:blipFill>
        <p:spPr bwMode="auto">
          <a:xfrm>
            <a:off x="2286000" y="3352800"/>
            <a:ext cx="466793" cy="5463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8" grpId="0"/>
      <p:bldP spid="33" grpId="0"/>
      <p:bldP spid="34" grpId="0"/>
      <p:bldP spid="3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68" name="Rectangle 36"/>
          <p:cNvSpPr>
            <a:spLocks noChangeArrowheads="1"/>
          </p:cNvSpPr>
          <p:nvPr/>
        </p:nvSpPr>
        <p:spPr bwMode="auto">
          <a:xfrm>
            <a:off x="0" y="1295400"/>
            <a:ext cx="8458200" cy="990600"/>
          </a:xfrm>
          <a:prstGeom prst="rect">
            <a:avLst/>
          </a:prstGeom>
          <a:noFill/>
          <a:ln w="9525">
            <a:noFill/>
            <a:miter lim="800000"/>
            <a:headEnd/>
            <a:tailEnd/>
          </a:ln>
          <a:effectLst/>
        </p:spPr>
        <p:txBody>
          <a:bodyPr/>
          <a:lstStyle/>
          <a:p>
            <a:pPr marL="342900" indent="-342900" eaLnBrk="1" hangingPunct="1">
              <a:lnSpc>
                <a:spcPct val="80000"/>
              </a:lnSpc>
              <a:spcBef>
                <a:spcPct val="20000"/>
              </a:spcBef>
              <a:buClr>
                <a:schemeClr val="hlink"/>
              </a:buClr>
              <a:buSzPct val="60000"/>
              <a:buFont typeface="Wingdings" pitchFamily="2" charset="2"/>
              <a:buChar char="n"/>
            </a:pPr>
            <a:r>
              <a:rPr lang="en-US" sz="2800" dirty="0"/>
              <a:t>Co-authorship may identify trust relations among scientists regarding sciences</a:t>
            </a:r>
          </a:p>
        </p:txBody>
      </p:sp>
      <p:sp>
        <p:nvSpPr>
          <p:cNvPr id="172034" name="Rectangle 2"/>
          <p:cNvSpPr>
            <a:spLocks noGrp="1" noChangeArrowheads="1"/>
          </p:cNvSpPr>
          <p:nvPr>
            <p:ph type="title"/>
          </p:nvPr>
        </p:nvSpPr>
        <p:spPr>
          <a:xfrm>
            <a:off x="457200" y="0"/>
            <a:ext cx="8229600" cy="1143000"/>
          </a:xfrm>
        </p:spPr>
        <p:txBody>
          <a:bodyPr>
            <a:normAutofit/>
          </a:bodyPr>
          <a:lstStyle/>
          <a:p>
            <a:r>
              <a:rPr lang="en-US" sz="4000" dirty="0" smtClean="0"/>
              <a:t>Trust Relations (2/2)</a:t>
            </a:r>
            <a:endParaRPr lang="en-US" sz="4000" dirty="0"/>
          </a:p>
        </p:txBody>
      </p:sp>
      <p:pic>
        <p:nvPicPr>
          <p:cNvPr id="172035" name="Picture 3"/>
          <p:cNvPicPr>
            <a:picLocks noGrp="1" noChangeAspect="1" noChangeArrowheads="1"/>
          </p:cNvPicPr>
          <p:nvPr>
            <p:ph type="body" idx="1"/>
          </p:nvPr>
        </p:nvPicPr>
        <p:blipFill>
          <a:blip r:embed="rId2" cstate="print"/>
          <a:srcRect/>
          <a:stretch>
            <a:fillRect/>
          </a:stretch>
        </p:blipFill>
        <p:spPr>
          <a:xfrm>
            <a:off x="152400" y="2209800"/>
            <a:ext cx="4800600" cy="4040188"/>
          </a:xfrm>
          <a:noFill/>
          <a:ln/>
        </p:spPr>
      </p:pic>
      <p:sp>
        <p:nvSpPr>
          <p:cNvPr id="172037" name="Line 5"/>
          <p:cNvSpPr>
            <a:spLocks noChangeShapeType="1"/>
          </p:cNvSpPr>
          <p:nvPr/>
        </p:nvSpPr>
        <p:spPr bwMode="auto">
          <a:xfrm>
            <a:off x="533400" y="3276600"/>
            <a:ext cx="304800" cy="1295400"/>
          </a:xfrm>
          <a:prstGeom prst="line">
            <a:avLst/>
          </a:prstGeom>
          <a:noFill/>
          <a:ln w="25400">
            <a:solidFill>
              <a:srgbClr val="990033"/>
            </a:solidFill>
            <a:round/>
            <a:headEnd/>
            <a:tailEnd/>
          </a:ln>
          <a:effectLst/>
        </p:spPr>
        <p:txBody>
          <a:bodyPr/>
          <a:lstStyle/>
          <a:p>
            <a:endParaRPr lang="en-US"/>
          </a:p>
        </p:txBody>
      </p:sp>
      <p:sp>
        <p:nvSpPr>
          <p:cNvPr id="172039" name="Rectangle 7"/>
          <p:cNvSpPr>
            <a:spLocks noChangeArrowheads="1"/>
          </p:cNvSpPr>
          <p:nvPr/>
        </p:nvSpPr>
        <p:spPr bwMode="auto">
          <a:xfrm>
            <a:off x="838200" y="4038600"/>
            <a:ext cx="3276600" cy="533400"/>
          </a:xfrm>
          <a:prstGeom prst="rect">
            <a:avLst/>
          </a:prstGeom>
          <a:noFill/>
          <a:ln w="25400">
            <a:solidFill>
              <a:srgbClr val="990033"/>
            </a:solidFill>
            <a:prstDash val="dash"/>
            <a:miter lim="800000"/>
            <a:headEnd/>
            <a:tailEnd/>
          </a:ln>
          <a:effectLst/>
        </p:spPr>
        <p:txBody>
          <a:bodyPr wrap="none" anchor="ctr"/>
          <a:lstStyle/>
          <a:p>
            <a:endParaRPr lang="en-US"/>
          </a:p>
        </p:txBody>
      </p:sp>
      <p:sp>
        <p:nvSpPr>
          <p:cNvPr id="172041" name="Line 9"/>
          <p:cNvSpPr>
            <a:spLocks noChangeShapeType="1"/>
          </p:cNvSpPr>
          <p:nvPr/>
        </p:nvSpPr>
        <p:spPr bwMode="auto">
          <a:xfrm>
            <a:off x="762000" y="3276600"/>
            <a:ext cx="76200" cy="762000"/>
          </a:xfrm>
          <a:prstGeom prst="line">
            <a:avLst/>
          </a:prstGeom>
          <a:noFill/>
          <a:ln w="25400">
            <a:solidFill>
              <a:srgbClr val="990033"/>
            </a:solidFill>
            <a:round/>
            <a:headEnd/>
            <a:tailEnd/>
          </a:ln>
          <a:effectLst/>
        </p:spPr>
        <p:txBody>
          <a:bodyPr/>
          <a:lstStyle/>
          <a:p>
            <a:endParaRPr lang="en-US"/>
          </a:p>
        </p:txBody>
      </p:sp>
      <p:sp>
        <p:nvSpPr>
          <p:cNvPr id="172055" name="Rectangle 23"/>
          <p:cNvSpPr>
            <a:spLocks noChangeArrowheads="1"/>
          </p:cNvSpPr>
          <p:nvPr/>
        </p:nvSpPr>
        <p:spPr bwMode="auto">
          <a:xfrm>
            <a:off x="4419600" y="4419600"/>
            <a:ext cx="4724400" cy="1905000"/>
          </a:xfrm>
          <a:prstGeom prst="rect">
            <a:avLst/>
          </a:prstGeom>
          <a:solidFill>
            <a:schemeClr val="accent6">
              <a:lumMod val="40000"/>
              <a:lumOff val="60000"/>
            </a:schemeClr>
          </a:solidFill>
          <a:ln w="9525">
            <a:solidFill>
              <a:schemeClr val="tx1"/>
            </a:solidFill>
            <a:miter lim="800000"/>
            <a:headEnd/>
            <a:tailEnd/>
          </a:ln>
          <a:effectLst/>
        </p:spPr>
        <p:txBody>
          <a:bodyPr wrap="none" anchor="ctr"/>
          <a:lstStyle/>
          <a:p>
            <a:endParaRPr lang="en-US"/>
          </a:p>
        </p:txBody>
      </p:sp>
      <p:sp>
        <p:nvSpPr>
          <p:cNvPr id="172042" name="Text Box 10"/>
          <p:cNvSpPr txBox="1">
            <a:spLocks noChangeArrowheads="1"/>
          </p:cNvSpPr>
          <p:nvPr/>
        </p:nvSpPr>
        <p:spPr bwMode="auto">
          <a:xfrm>
            <a:off x="4495800" y="4746625"/>
            <a:ext cx="2827338" cy="1558925"/>
          </a:xfrm>
          <a:prstGeom prst="rect">
            <a:avLst/>
          </a:prstGeom>
          <a:noFill/>
          <a:ln w="9525">
            <a:noFill/>
            <a:miter lim="800000"/>
            <a:headEnd/>
            <a:tailEnd/>
          </a:ln>
          <a:effectLst/>
        </p:spPr>
        <p:txBody>
          <a:bodyPr wrap="none">
            <a:spAutoFit/>
          </a:bodyPr>
          <a:lstStyle/>
          <a:p>
            <a:r>
              <a:rPr lang="en-US" sz="1600" b="1" dirty="0"/>
              <a:t>Edwards          </a:t>
            </a:r>
            <a:r>
              <a:rPr lang="en-US" sz="1600" b="1" dirty="0" err="1"/>
              <a:t>Lozhkin</a:t>
            </a:r>
            <a:endParaRPr lang="en-US" sz="1600" b="1" dirty="0"/>
          </a:p>
          <a:p>
            <a:r>
              <a:rPr lang="en-US" sz="1600" b="1" dirty="0"/>
              <a:t>Edwards          </a:t>
            </a:r>
            <a:r>
              <a:rPr lang="en-US" sz="1600" b="1" dirty="0" err="1"/>
              <a:t>Aharon</a:t>
            </a:r>
            <a:endParaRPr lang="en-US" sz="1600" b="1" dirty="0"/>
          </a:p>
          <a:p>
            <a:r>
              <a:rPr lang="en-US" sz="1600" b="1" dirty="0" err="1"/>
              <a:t>Lozhkin</a:t>
            </a:r>
            <a:r>
              <a:rPr lang="en-US" sz="1600" b="1" dirty="0"/>
              <a:t>           Edwards</a:t>
            </a:r>
          </a:p>
          <a:p>
            <a:r>
              <a:rPr lang="en-US" sz="1600" b="1" dirty="0" err="1"/>
              <a:t>Lozhkin</a:t>
            </a:r>
            <a:r>
              <a:rPr lang="en-US" sz="1600" b="1" dirty="0"/>
              <a:t>           </a:t>
            </a:r>
            <a:r>
              <a:rPr lang="en-US" sz="1600" b="1" dirty="0" err="1"/>
              <a:t>Aharon</a:t>
            </a:r>
            <a:endParaRPr lang="en-US" sz="1600" b="1" dirty="0"/>
          </a:p>
          <a:p>
            <a:r>
              <a:rPr lang="en-US" sz="1600" b="1" dirty="0" err="1"/>
              <a:t>Aharon</a:t>
            </a:r>
            <a:r>
              <a:rPr lang="en-US" sz="1600" b="1" dirty="0"/>
              <a:t>            Edwards</a:t>
            </a:r>
          </a:p>
          <a:p>
            <a:r>
              <a:rPr lang="en-US" sz="1600" b="1" dirty="0" err="1"/>
              <a:t>Aharon</a:t>
            </a:r>
            <a:r>
              <a:rPr lang="en-US" sz="1600" b="1" dirty="0"/>
              <a:t>            </a:t>
            </a:r>
            <a:r>
              <a:rPr lang="en-US" sz="1600" b="1" dirty="0" err="1"/>
              <a:t>Lozhkin</a:t>
            </a:r>
            <a:endParaRPr lang="en-US" sz="1600" b="1" dirty="0"/>
          </a:p>
        </p:txBody>
      </p:sp>
      <p:sp>
        <p:nvSpPr>
          <p:cNvPr id="172056" name="Rectangle 24"/>
          <p:cNvSpPr>
            <a:spLocks noChangeArrowheads="1"/>
          </p:cNvSpPr>
          <p:nvPr/>
        </p:nvSpPr>
        <p:spPr bwMode="auto">
          <a:xfrm>
            <a:off x="4648200" y="4343400"/>
            <a:ext cx="3048000" cy="457200"/>
          </a:xfrm>
          <a:prstGeom prst="rect">
            <a:avLst/>
          </a:prstGeom>
          <a:noFill/>
          <a:ln w="9525">
            <a:noFill/>
            <a:miter lim="800000"/>
            <a:headEnd/>
            <a:tailEnd/>
          </a:ln>
          <a:effectLst/>
        </p:spPr>
        <p:txBody>
          <a:bodyPr>
            <a:spAutoFit/>
          </a:bodyPr>
          <a:lstStyle/>
          <a:p>
            <a:r>
              <a:rPr lang="en-US" sz="2400">
                <a:solidFill>
                  <a:schemeClr val="folHlink"/>
                </a:solidFill>
                <a:effectLst>
                  <a:outerShdw blurRad="38100" dist="38100" dir="2700000" algn="tl">
                    <a:srgbClr val="000000"/>
                  </a:outerShdw>
                </a:effectLst>
              </a:rPr>
              <a:t>Trustee    Trusted</a:t>
            </a:r>
            <a:endParaRPr lang="en-US" sz="2400">
              <a:effectLst>
                <a:outerShdw blurRad="38100" dist="38100" dir="2700000" algn="tl">
                  <a:srgbClr val="000000"/>
                </a:outerShdw>
              </a:effectLst>
            </a:endParaRPr>
          </a:p>
        </p:txBody>
      </p:sp>
      <p:sp>
        <p:nvSpPr>
          <p:cNvPr id="172058" name="Rectangle 26"/>
          <p:cNvSpPr>
            <a:spLocks noChangeArrowheads="1"/>
          </p:cNvSpPr>
          <p:nvPr/>
        </p:nvSpPr>
        <p:spPr bwMode="auto">
          <a:xfrm>
            <a:off x="7924800" y="4343400"/>
            <a:ext cx="1219200" cy="457200"/>
          </a:xfrm>
          <a:prstGeom prst="rect">
            <a:avLst/>
          </a:prstGeom>
          <a:noFill/>
          <a:ln w="9525">
            <a:noFill/>
            <a:miter lim="800000"/>
            <a:headEnd/>
            <a:tailEnd/>
          </a:ln>
          <a:effectLst/>
        </p:spPr>
        <p:txBody>
          <a:bodyPr>
            <a:spAutoFit/>
          </a:bodyPr>
          <a:lstStyle/>
          <a:p>
            <a:pPr algn="ctr"/>
            <a:r>
              <a:rPr lang="en-US" sz="1200" dirty="0">
                <a:solidFill>
                  <a:schemeClr val="folHlink"/>
                </a:solidFill>
                <a:effectLst>
                  <a:outerShdw blurRad="38100" dist="38100" dir="2700000" algn="tl">
                    <a:srgbClr val="000000"/>
                  </a:outerShdw>
                </a:effectLst>
              </a:rPr>
              <a:t>#Co-Author-ship</a:t>
            </a:r>
            <a:endParaRPr lang="en-US" sz="1200" dirty="0">
              <a:effectLst>
                <a:outerShdw blurRad="38100" dist="38100" dir="2700000" algn="tl">
                  <a:srgbClr val="000000"/>
                </a:outerShdw>
              </a:effectLst>
            </a:endParaRPr>
          </a:p>
        </p:txBody>
      </p:sp>
      <p:sp>
        <p:nvSpPr>
          <p:cNvPr id="172059" name="Line 27"/>
          <p:cNvSpPr>
            <a:spLocks noChangeShapeType="1"/>
          </p:cNvSpPr>
          <p:nvPr/>
        </p:nvSpPr>
        <p:spPr bwMode="auto">
          <a:xfrm>
            <a:off x="7848600" y="4419600"/>
            <a:ext cx="0" cy="1905000"/>
          </a:xfrm>
          <a:prstGeom prst="line">
            <a:avLst/>
          </a:prstGeom>
          <a:noFill/>
          <a:ln w="9525">
            <a:solidFill>
              <a:schemeClr val="tx1"/>
            </a:solidFill>
            <a:round/>
            <a:headEnd/>
            <a:tailEnd/>
          </a:ln>
          <a:effectLst/>
        </p:spPr>
        <p:txBody>
          <a:bodyPr/>
          <a:lstStyle/>
          <a:p>
            <a:endParaRPr lang="en-US"/>
          </a:p>
        </p:txBody>
      </p:sp>
      <p:sp>
        <p:nvSpPr>
          <p:cNvPr id="172060" name="Line 28"/>
          <p:cNvSpPr>
            <a:spLocks noChangeShapeType="1"/>
          </p:cNvSpPr>
          <p:nvPr/>
        </p:nvSpPr>
        <p:spPr bwMode="auto">
          <a:xfrm>
            <a:off x="4495800" y="4800600"/>
            <a:ext cx="4648200" cy="0"/>
          </a:xfrm>
          <a:prstGeom prst="line">
            <a:avLst/>
          </a:prstGeom>
          <a:noFill/>
          <a:ln w="9525">
            <a:solidFill>
              <a:schemeClr val="tx1"/>
            </a:solidFill>
            <a:round/>
            <a:headEnd/>
            <a:tailEnd/>
          </a:ln>
          <a:effectLst/>
        </p:spPr>
        <p:txBody>
          <a:bodyPr/>
          <a:lstStyle/>
          <a:p>
            <a:endParaRPr lang="en-US"/>
          </a:p>
        </p:txBody>
      </p:sp>
      <p:sp>
        <p:nvSpPr>
          <p:cNvPr id="172061" name="Text Box 29"/>
          <p:cNvSpPr txBox="1">
            <a:spLocks noChangeArrowheads="1"/>
          </p:cNvSpPr>
          <p:nvPr/>
        </p:nvSpPr>
        <p:spPr bwMode="auto">
          <a:xfrm>
            <a:off x="8305800" y="4746625"/>
            <a:ext cx="328613" cy="1558925"/>
          </a:xfrm>
          <a:prstGeom prst="rect">
            <a:avLst/>
          </a:prstGeom>
          <a:noFill/>
          <a:ln w="9525">
            <a:noFill/>
            <a:miter lim="800000"/>
            <a:headEnd/>
            <a:tailEnd/>
          </a:ln>
          <a:effectLst/>
        </p:spPr>
        <p:txBody>
          <a:bodyPr wrap="none">
            <a:spAutoFit/>
          </a:bodyPr>
          <a:lstStyle/>
          <a:p>
            <a:r>
              <a:rPr lang="en-US" sz="1600" b="1"/>
              <a:t>1</a:t>
            </a:r>
          </a:p>
          <a:p>
            <a:r>
              <a:rPr lang="en-US" sz="1600" b="1"/>
              <a:t>1</a:t>
            </a:r>
          </a:p>
          <a:p>
            <a:r>
              <a:rPr lang="en-US" sz="1600" b="1"/>
              <a:t>1</a:t>
            </a:r>
          </a:p>
          <a:p>
            <a:r>
              <a:rPr lang="en-US" sz="1600" b="1"/>
              <a:t>1</a:t>
            </a:r>
          </a:p>
          <a:p>
            <a:r>
              <a:rPr lang="en-US" sz="1600" b="1"/>
              <a:t>1</a:t>
            </a:r>
          </a:p>
          <a:p>
            <a:r>
              <a:rPr lang="en-US" sz="1600" b="1"/>
              <a:t>1</a:t>
            </a:r>
          </a:p>
        </p:txBody>
      </p:sp>
      <p:sp>
        <p:nvSpPr>
          <p:cNvPr id="172069" name="Line 37"/>
          <p:cNvSpPr>
            <a:spLocks noChangeShapeType="1"/>
          </p:cNvSpPr>
          <p:nvPr/>
        </p:nvSpPr>
        <p:spPr bwMode="auto">
          <a:xfrm flipH="1">
            <a:off x="5715000" y="4419600"/>
            <a:ext cx="0" cy="1905000"/>
          </a:xfrm>
          <a:prstGeom prst="line">
            <a:avLst/>
          </a:prstGeom>
          <a:noFill/>
          <a:ln w="9525">
            <a:solidFill>
              <a:schemeClr val="tx1"/>
            </a:solidFill>
            <a:round/>
            <a:headEnd/>
            <a:tailEnd/>
          </a:ln>
          <a:effectLst/>
        </p:spPr>
        <p:txBody>
          <a:bodyPr/>
          <a:lstStyle/>
          <a:p>
            <a:endParaRPr lang="en-US"/>
          </a:p>
        </p:txBody>
      </p:sp>
      <p:sp>
        <p:nvSpPr>
          <p:cNvPr id="172070" name="Text Box 38"/>
          <p:cNvSpPr txBox="1">
            <a:spLocks noChangeArrowheads="1"/>
          </p:cNvSpPr>
          <p:nvPr/>
        </p:nvSpPr>
        <p:spPr bwMode="auto">
          <a:xfrm>
            <a:off x="5105400" y="2133600"/>
            <a:ext cx="1857375" cy="457200"/>
          </a:xfrm>
          <a:prstGeom prst="rect">
            <a:avLst/>
          </a:prstGeom>
          <a:noFill/>
          <a:ln w="9525">
            <a:noFill/>
            <a:miter lim="800000"/>
            <a:headEnd/>
            <a:tailEnd/>
          </a:ln>
          <a:effectLst/>
        </p:spPr>
        <p:txBody>
          <a:bodyPr wrap="none">
            <a:spAutoFit/>
          </a:bodyPr>
          <a:lstStyle/>
          <a:p>
            <a:r>
              <a:rPr lang="en-US" sz="2400" b="1">
                <a:solidFill>
                  <a:schemeClr val="folHlink"/>
                </a:solidFill>
                <a:effectLst>
                  <a:outerShdw blurRad="38100" dist="38100" dir="2700000" algn="tl">
                    <a:srgbClr val="000000"/>
                  </a:outerShdw>
                </a:effectLst>
              </a:rPr>
              <a:t>P. Aharon</a:t>
            </a:r>
          </a:p>
        </p:txBody>
      </p:sp>
      <p:sp>
        <p:nvSpPr>
          <p:cNvPr id="172071" name="AutoShape 39"/>
          <p:cNvSpPr>
            <a:spLocks noChangeArrowheads="1"/>
          </p:cNvSpPr>
          <p:nvPr/>
        </p:nvSpPr>
        <p:spPr bwMode="auto">
          <a:xfrm rot="2898171">
            <a:off x="4342606" y="2362995"/>
            <a:ext cx="485775" cy="976312"/>
          </a:xfrm>
          <a:prstGeom prst="downArrow">
            <a:avLst>
              <a:gd name="adj1" fmla="val 50000"/>
              <a:gd name="adj2" fmla="val 50245"/>
            </a:avLst>
          </a:prstGeom>
          <a:solidFill>
            <a:srgbClr val="008000"/>
          </a:solidFill>
          <a:ln w="9525">
            <a:solidFill>
              <a:schemeClr val="tx1"/>
            </a:solidFill>
            <a:miter lim="800000"/>
            <a:headEnd/>
            <a:tailEnd/>
          </a:ln>
          <a:effectLst/>
        </p:spPr>
        <p:txBody>
          <a:bodyPr vert="eaVert" wrap="none" anchor="ctr"/>
          <a:lstStyle/>
          <a:p>
            <a:endParaRPr lang="en-US"/>
          </a:p>
        </p:txBody>
      </p:sp>
      <p:pic>
        <p:nvPicPr>
          <p:cNvPr id="172036" name="Picture 4"/>
          <p:cNvPicPr>
            <a:picLocks noChangeAspect="1" noChangeArrowheads="1"/>
          </p:cNvPicPr>
          <p:nvPr/>
        </p:nvPicPr>
        <p:blipFill>
          <a:blip r:embed="rId3" cstate="print"/>
          <a:srcRect/>
          <a:stretch>
            <a:fillRect/>
          </a:stretch>
        </p:blipFill>
        <p:spPr bwMode="auto">
          <a:xfrm>
            <a:off x="457200" y="1981200"/>
            <a:ext cx="7848600" cy="1273175"/>
          </a:xfrm>
          <a:prstGeom prst="rect">
            <a:avLst/>
          </a:prstGeom>
          <a:noFill/>
          <a:ln w="25400">
            <a:solidFill>
              <a:srgbClr val="990033"/>
            </a:solidFill>
            <a:miter lim="800000"/>
            <a:headEnd/>
            <a:tailEnd/>
          </a:ln>
        </p:spPr>
      </p:pic>
      <p:sp>
        <p:nvSpPr>
          <p:cNvPr id="172040" name="Line 8"/>
          <p:cNvSpPr>
            <a:spLocks noChangeShapeType="1"/>
          </p:cNvSpPr>
          <p:nvPr/>
        </p:nvSpPr>
        <p:spPr bwMode="auto">
          <a:xfrm flipH="1">
            <a:off x="4114800" y="3276600"/>
            <a:ext cx="2057400" cy="762000"/>
          </a:xfrm>
          <a:prstGeom prst="line">
            <a:avLst/>
          </a:prstGeom>
          <a:noFill/>
          <a:ln w="25400">
            <a:solidFill>
              <a:srgbClr val="990033"/>
            </a:solidFill>
            <a:round/>
            <a:headEnd/>
            <a:tailEnd/>
          </a:ln>
          <a:effectLst/>
        </p:spPr>
        <p:txBody>
          <a:bodyPr/>
          <a:lstStyle/>
          <a:p>
            <a:endParaRPr lang="en-US"/>
          </a:p>
        </p:txBody>
      </p:sp>
      <p:sp>
        <p:nvSpPr>
          <p:cNvPr id="172038" name="Line 6"/>
          <p:cNvSpPr>
            <a:spLocks noChangeShapeType="1"/>
          </p:cNvSpPr>
          <p:nvPr/>
        </p:nvSpPr>
        <p:spPr bwMode="auto">
          <a:xfrm flipH="1">
            <a:off x="4114800" y="3276600"/>
            <a:ext cx="4267200" cy="1295400"/>
          </a:xfrm>
          <a:prstGeom prst="line">
            <a:avLst/>
          </a:prstGeom>
          <a:noFill/>
          <a:ln w="25400">
            <a:solidFill>
              <a:srgbClr val="990033"/>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20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20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20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20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20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20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20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20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2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7" grpId="0" animBg="1"/>
      <p:bldP spid="172039" grpId="0" animBg="1"/>
      <p:bldP spid="172041" grpId="0" animBg="1"/>
      <p:bldP spid="172042" grpId="0"/>
      <p:bldP spid="172061" grpId="0"/>
      <p:bldP spid="172070" grpId="0"/>
      <p:bldP spid="172071" grpId="0" animBg="1"/>
      <p:bldP spid="172040" grpId="0" animBg="1"/>
      <p:bldP spid="17203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4114800" y="3276600"/>
            <a:ext cx="4648200" cy="335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56" name="Rectangle 55"/>
          <p:cNvSpPr/>
          <p:nvPr/>
        </p:nvSpPr>
        <p:spPr>
          <a:xfrm>
            <a:off x="152400" y="1143000"/>
            <a:ext cx="3657600" cy="548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69" name="TextBox 4"/>
          <p:cNvSpPr txBox="1">
            <a:spLocks noChangeArrowheads="1"/>
          </p:cNvSpPr>
          <p:nvPr/>
        </p:nvSpPr>
        <p:spPr bwMode="auto">
          <a:xfrm>
            <a:off x="152400" y="1143000"/>
            <a:ext cx="710451" cy="369332"/>
          </a:xfrm>
          <a:prstGeom prst="rect">
            <a:avLst/>
          </a:prstGeom>
          <a:noFill/>
          <a:ln w="9525">
            <a:noFill/>
            <a:miter lim="800000"/>
            <a:headEnd/>
            <a:tailEnd/>
          </a:ln>
        </p:spPr>
        <p:txBody>
          <a:bodyPr wrap="none">
            <a:spAutoFit/>
          </a:bodyPr>
          <a:lstStyle/>
          <a:p>
            <a:r>
              <a:rPr lang="en-US" b="1" dirty="0"/>
              <a:t>Thing</a:t>
            </a:r>
          </a:p>
        </p:txBody>
      </p:sp>
      <p:sp>
        <p:nvSpPr>
          <p:cNvPr id="70" name="TextBox 5"/>
          <p:cNvSpPr txBox="1">
            <a:spLocks noChangeArrowheads="1"/>
          </p:cNvSpPr>
          <p:nvPr/>
        </p:nvSpPr>
        <p:spPr bwMode="auto">
          <a:xfrm>
            <a:off x="533400" y="1524000"/>
            <a:ext cx="1689373" cy="369332"/>
          </a:xfrm>
          <a:prstGeom prst="rect">
            <a:avLst/>
          </a:prstGeom>
          <a:noFill/>
          <a:ln w="9525">
            <a:noFill/>
            <a:miter lim="800000"/>
            <a:headEnd/>
            <a:tailEnd/>
          </a:ln>
        </p:spPr>
        <p:txBody>
          <a:bodyPr wrap="none">
            <a:spAutoFit/>
          </a:bodyPr>
          <a:lstStyle/>
          <a:p>
            <a:r>
              <a:rPr lang="en-US" b="1" dirty="0"/>
              <a:t>Identified Thing</a:t>
            </a:r>
          </a:p>
        </p:txBody>
      </p:sp>
      <p:sp>
        <p:nvSpPr>
          <p:cNvPr id="72" name="TextBox 7"/>
          <p:cNvSpPr txBox="1">
            <a:spLocks noChangeArrowheads="1"/>
          </p:cNvSpPr>
          <p:nvPr/>
        </p:nvSpPr>
        <p:spPr bwMode="auto">
          <a:xfrm>
            <a:off x="990600" y="2133600"/>
            <a:ext cx="830612" cy="369332"/>
          </a:xfrm>
          <a:prstGeom prst="rect">
            <a:avLst/>
          </a:prstGeom>
          <a:noFill/>
          <a:ln w="9525">
            <a:noFill/>
            <a:miter lim="800000"/>
            <a:headEnd/>
            <a:tailEnd/>
          </a:ln>
        </p:spPr>
        <p:txBody>
          <a:bodyPr wrap="none">
            <a:spAutoFit/>
          </a:bodyPr>
          <a:lstStyle/>
          <a:p>
            <a:r>
              <a:rPr lang="en-US" b="1" dirty="0"/>
              <a:t>Source</a:t>
            </a:r>
          </a:p>
        </p:txBody>
      </p:sp>
      <p:sp>
        <p:nvSpPr>
          <p:cNvPr id="73" name="TextBox 8"/>
          <p:cNvSpPr txBox="1">
            <a:spLocks noChangeArrowheads="1"/>
          </p:cNvSpPr>
          <p:nvPr/>
        </p:nvSpPr>
        <p:spPr bwMode="auto">
          <a:xfrm>
            <a:off x="1600200" y="2579688"/>
            <a:ext cx="747512" cy="369332"/>
          </a:xfrm>
          <a:prstGeom prst="rect">
            <a:avLst/>
          </a:prstGeom>
          <a:noFill/>
          <a:ln w="9525">
            <a:noFill/>
            <a:miter lim="800000"/>
            <a:headEnd/>
            <a:tailEnd/>
          </a:ln>
        </p:spPr>
        <p:txBody>
          <a:bodyPr wrap="none">
            <a:spAutoFit/>
          </a:bodyPr>
          <a:lstStyle/>
          <a:p>
            <a:r>
              <a:rPr lang="en-US" b="1" dirty="0"/>
              <a:t>Agent</a:t>
            </a:r>
          </a:p>
        </p:txBody>
      </p:sp>
      <p:sp>
        <p:nvSpPr>
          <p:cNvPr id="78" name="TextBox 13"/>
          <p:cNvSpPr txBox="1">
            <a:spLocks noChangeArrowheads="1"/>
          </p:cNvSpPr>
          <p:nvPr/>
        </p:nvSpPr>
        <p:spPr bwMode="auto">
          <a:xfrm>
            <a:off x="2667000" y="3875088"/>
            <a:ext cx="1135439" cy="646331"/>
          </a:xfrm>
          <a:prstGeom prst="rect">
            <a:avLst/>
          </a:prstGeom>
          <a:noFill/>
          <a:ln w="9525">
            <a:noFill/>
            <a:miter lim="800000"/>
            <a:headEnd/>
            <a:tailEnd/>
          </a:ln>
        </p:spPr>
        <p:txBody>
          <a:bodyPr wrap="none">
            <a:spAutoFit/>
          </a:bodyPr>
          <a:lstStyle/>
          <a:p>
            <a:r>
              <a:rPr lang="en-US" b="1" dirty="0"/>
              <a:t>Inference </a:t>
            </a:r>
          </a:p>
          <a:p>
            <a:r>
              <a:rPr lang="en-US" b="1" dirty="0"/>
              <a:t>Engine</a:t>
            </a:r>
          </a:p>
        </p:txBody>
      </p:sp>
      <p:sp>
        <p:nvSpPr>
          <p:cNvPr id="79" name="TextBox 14"/>
          <p:cNvSpPr txBox="1">
            <a:spLocks noChangeArrowheads="1"/>
          </p:cNvSpPr>
          <p:nvPr/>
        </p:nvSpPr>
        <p:spPr bwMode="auto">
          <a:xfrm>
            <a:off x="2743200" y="4408488"/>
            <a:ext cx="869597" cy="646331"/>
          </a:xfrm>
          <a:prstGeom prst="rect">
            <a:avLst/>
          </a:prstGeom>
          <a:noFill/>
          <a:ln w="9525">
            <a:noFill/>
            <a:miter lim="800000"/>
            <a:headEnd/>
            <a:tailEnd/>
          </a:ln>
        </p:spPr>
        <p:txBody>
          <a:bodyPr wrap="none">
            <a:spAutoFit/>
          </a:bodyPr>
          <a:lstStyle/>
          <a:p>
            <a:r>
              <a:rPr lang="en-US" b="1" dirty="0"/>
              <a:t>Web </a:t>
            </a:r>
          </a:p>
          <a:p>
            <a:r>
              <a:rPr lang="en-US" b="1" dirty="0"/>
              <a:t>Service</a:t>
            </a:r>
          </a:p>
        </p:txBody>
      </p:sp>
      <p:sp>
        <p:nvSpPr>
          <p:cNvPr id="80" name="TextBox 15"/>
          <p:cNvSpPr txBox="1">
            <a:spLocks noChangeArrowheads="1"/>
          </p:cNvSpPr>
          <p:nvPr/>
        </p:nvSpPr>
        <p:spPr bwMode="auto">
          <a:xfrm>
            <a:off x="1600200" y="4953000"/>
            <a:ext cx="1178015" cy="369332"/>
          </a:xfrm>
          <a:prstGeom prst="rect">
            <a:avLst/>
          </a:prstGeom>
          <a:noFill/>
          <a:ln w="9525">
            <a:noFill/>
            <a:miter lim="800000"/>
            <a:headEnd/>
            <a:tailEnd/>
          </a:ln>
        </p:spPr>
        <p:txBody>
          <a:bodyPr wrap="none">
            <a:spAutoFit/>
          </a:bodyPr>
          <a:lstStyle/>
          <a:p>
            <a:r>
              <a:rPr lang="en-US" b="1"/>
              <a:t>Document</a:t>
            </a:r>
          </a:p>
        </p:txBody>
      </p:sp>
      <p:sp>
        <p:nvSpPr>
          <p:cNvPr id="81" name="TextBox 16"/>
          <p:cNvSpPr txBox="1">
            <a:spLocks noChangeArrowheads="1"/>
          </p:cNvSpPr>
          <p:nvPr/>
        </p:nvSpPr>
        <p:spPr bwMode="auto">
          <a:xfrm>
            <a:off x="2133600" y="5257800"/>
            <a:ext cx="1077987" cy="369332"/>
          </a:xfrm>
          <a:prstGeom prst="rect">
            <a:avLst/>
          </a:prstGeom>
          <a:noFill/>
          <a:ln w="9525">
            <a:noFill/>
            <a:miter lim="800000"/>
            <a:headEnd/>
            <a:tailEnd/>
          </a:ln>
        </p:spPr>
        <p:txBody>
          <a:bodyPr wrap="none">
            <a:spAutoFit/>
          </a:bodyPr>
          <a:lstStyle/>
          <a:p>
            <a:r>
              <a:rPr lang="en-US" b="1"/>
              <a:t>Database</a:t>
            </a:r>
          </a:p>
        </p:txBody>
      </p:sp>
      <p:sp>
        <p:nvSpPr>
          <p:cNvPr id="82" name="TextBox 17"/>
          <p:cNvSpPr txBox="1">
            <a:spLocks noChangeArrowheads="1"/>
          </p:cNvSpPr>
          <p:nvPr/>
        </p:nvSpPr>
        <p:spPr bwMode="auto">
          <a:xfrm>
            <a:off x="2133600" y="5486400"/>
            <a:ext cx="989823" cy="369332"/>
          </a:xfrm>
          <a:prstGeom prst="rect">
            <a:avLst/>
          </a:prstGeom>
          <a:noFill/>
          <a:ln w="9525">
            <a:noFill/>
            <a:miter lim="800000"/>
            <a:headEnd/>
            <a:tailEnd/>
          </a:ln>
        </p:spPr>
        <p:txBody>
          <a:bodyPr wrap="none">
            <a:spAutoFit/>
          </a:bodyPr>
          <a:lstStyle/>
          <a:p>
            <a:r>
              <a:rPr lang="en-US" b="1"/>
              <a:t>Data Set</a:t>
            </a:r>
          </a:p>
        </p:txBody>
      </p:sp>
      <p:sp>
        <p:nvSpPr>
          <p:cNvPr id="83" name="TextBox 18"/>
          <p:cNvSpPr txBox="1">
            <a:spLocks noChangeArrowheads="1"/>
          </p:cNvSpPr>
          <p:nvPr/>
        </p:nvSpPr>
        <p:spPr bwMode="auto">
          <a:xfrm>
            <a:off x="2133600" y="5715000"/>
            <a:ext cx="1060355" cy="369332"/>
          </a:xfrm>
          <a:prstGeom prst="rect">
            <a:avLst/>
          </a:prstGeom>
          <a:noFill/>
          <a:ln w="9525">
            <a:noFill/>
            <a:miter lim="800000"/>
            <a:headEnd/>
            <a:tailEnd/>
          </a:ln>
        </p:spPr>
        <p:txBody>
          <a:bodyPr wrap="none">
            <a:spAutoFit/>
          </a:bodyPr>
          <a:lstStyle/>
          <a:p>
            <a:r>
              <a:rPr lang="en-US" b="1"/>
              <a:t>Ontology</a:t>
            </a:r>
          </a:p>
        </p:txBody>
      </p:sp>
      <p:sp>
        <p:nvSpPr>
          <p:cNvPr id="84" name="TextBox 19"/>
          <p:cNvSpPr txBox="1">
            <a:spLocks noChangeArrowheads="1"/>
          </p:cNvSpPr>
          <p:nvPr/>
        </p:nvSpPr>
        <p:spPr bwMode="auto">
          <a:xfrm>
            <a:off x="2133600" y="5943600"/>
            <a:ext cx="1256819" cy="369332"/>
          </a:xfrm>
          <a:prstGeom prst="rect">
            <a:avLst/>
          </a:prstGeom>
          <a:noFill/>
          <a:ln w="9525">
            <a:noFill/>
            <a:miter lim="800000"/>
            <a:headEnd/>
            <a:tailEnd/>
          </a:ln>
        </p:spPr>
        <p:txBody>
          <a:bodyPr wrap="none">
            <a:spAutoFit/>
          </a:bodyPr>
          <a:lstStyle/>
          <a:p>
            <a:r>
              <a:rPr lang="en-US" b="1"/>
              <a:t>Publication</a:t>
            </a:r>
          </a:p>
        </p:txBody>
      </p:sp>
      <p:sp>
        <p:nvSpPr>
          <p:cNvPr id="85" name="TextBox 20"/>
          <p:cNvSpPr txBox="1">
            <a:spLocks noChangeArrowheads="1"/>
          </p:cNvSpPr>
          <p:nvPr/>
        </p:nvSpPr>
        <p:spPr bwMode="auto">
          <a:xfrm>
            <a:off x="2133600" y="6259513"/>
            <a:ext cx="1014413" cy="369887"/>
          </a:xfrm>
          <a:prstGeom prst="rect">
            <a:avLst/>
          </a:prstGeom>
          <a:noFill/>
          <a:ln w="9525">
            <a:noFill/>
            <a:miter lim="800000"/>
            <a:headEnd/>
            <a:tailEnd/>
          </a:ln>
        </p:spPr>
        <p:txBody>
          <a:bodyPr>
            <a:spAutoFit/>
          </a:bodyPr>
          <a:lstStyle/>
          <a:p>
            <a:r>
              <a:rPr lang="en-US" b="1"/>
              <a:t>Website</a:t>
            </a:r>
          </a:p>
        </p:txBody>
      </p:sp>
      <p:cxnSp>
        <p:nvCxnSpPr>
          <p:cNvPr id="86" name="Straight Connector 85"/>
          <p:cNvCxnSpPr/>
          <p:nvPr/>
        </p:nvCxnSpPr>
        <p:spPr>
          <a:xfrm rot="5400000">
            <a:off x="342900" y="15621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196056" y="3777456"/>
            <a:ext cx="26781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571500" y="2095500"/>
            <a:ext cx="53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1333500" y="5829300"/>
            <a:ext cx="1143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1371600" y="3341688"/>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2019300" y="4217988"/>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57200" y="1676400"/>
            <a:ext cx="15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38200" y="19812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38200" y="23622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143000" y="5105400"/>
            <a:ext cx="53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828800" y="3798888"/>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905000" y="54102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905000" y="57150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905000" y="59436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905000" y="61722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905000" y="64008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828800" y="3570288"/>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828800" y="3341688"/>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828800" y="3113088"/>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362200" y="4027488"/>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362200" y="4572000"/>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143000" y="2743200"/>
            <a:ext cx="533400"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2286000" y="19812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09" name="Rectangle 108"/>
          <p:cNvSpPr/>
          <p:nvPr/>
        </p:nvSpPr>
        <p:spPr>
          <a:xfrm flipH="1" flipV="1">
            <a:off x="2057400" y="25908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027" name="Rectangle 11"/>
          <p:cNvSpPr>
            <a:spLocks noGrp="1" noChangeArrowheads="1"/>
          </p:cNvSpPr>
          <p:nvPr>
            <p:ph type="title"/>
          </p:nvPr>
        </p:nvSpPr>
        <p:spPr>
          <a:xfrm>
            <a:off x="152400" y="0"/>
            <a:ext cx="8763000" cy="990600"/>
          </a:xfrm>
        </p:spPr>
        <p:txBody>
          <a:bodyPr>
            <a:normAutofit/>
          </a:bodyPr>
          <a:lstStyle/>
          <a:p>
            <a:r>
              <a:rPr lang="en-US" sz="3600" dirty="0" smtClean="0"/>
              <a:t>Provenance and Trust</a:t>
            </a:r>
            <a:endParaRPr lang="en-US" sz="2000" dirty="0" smtClean="0"/>
          </a:p>
        </p:txBody>
      </p:sp>
      <p:sp>
        <p:nvSpPr>
          <p:cNvPr id="1053" name="Text Box 55"/>
          <p:cNvSpPr txBox="1">
            <a:spLocks noChangeArrowheads="1"/>
          </p:cNvSpPr>
          <p:nvPr/>
        </p:nvSpPr>
        <p:spPr bwMode="auto">
          <a:xfrm>
            <a:off x="1219200" y="4114800"/>
            <a:ext cx="1112997" cy="338554"/>
          </a:xfrm>
          <a:prstGeom prst="rect">
            <a:avLst/>
          </a:prstGeom>
          <a:noFill/>
          <a:ln w="9525">
            <a:noFill/>
            <a:miter lim="800000"/>
            <a:headEnd/>
            <a:tailEnd/>
          </a:ln>
        </p:spPr>
        <p:txBody>
          <a:bodyPr wrap="none">
            <a:spAutoFit/>
          </a:bodyPr>
          <a:lstStyle/>
          <a:p>
            <a:r>
              <a:rPr lang="en-US" sz="1600" b="1" dirty="0" err="1"/>
              <a:t>hasCreator</a:t>
            </a:r>
            <a:endParaRPr lang="en-US" sz="1600" b="1" dirty="0"/>
          </a:p>
        </p:txBody>
      </p:sp>
      <p:sp>
        <p:nvSpPr>
          <p:cNvPr id="57" name="Text Box 44"/>
          <p:cNvSpPr txBox="1">
            <a:spLocks noChangeArrowheads="1"/>
          </p:cNvSpPr>
          <p:nvPr/>
        </p:nvSpPr>
        <p:spPr bwMode="auto">
          <a:xfrm>
            <a:off x="990600" y="1828800"/>
            <a:ext cx="1752600" cy="369332"/>
          </a:xfrm>
          <a:prstGeom prst="rect">
            <a:avLst/>
          </a:prstGeom>
          <a:noFill/>
          <a:ln w="9525">
            <a:noFill/>
            <a:miter lim="800000"/>
            <a:headEnd/>
            <a:tailEnd/>
          </a:ln>
        </p:spPr>
        <p:txBody>
          <a:bodyPr>
            <a:spAutoFit/>
          </a:bodyPr>
          <a:lstStyle/>
          <a:p>
            <a:r>
              <a:rPr lang="en-US" b="1" dirty="0" smtClean="0"/>
              <a:t>Information</a:t>
            </a:r>
            <a:endParaRPr lang="en-US" b="1" dirty="0"/>
          </a:p>
        </p:txBody>
      </p:sp>
      <p:sp>
        <p:nvSpPr>
          <p:cNvPr id="59" name="Text Box 44"/>
          <p:cNvSpPr txBox="1">
            <a:spLocks noChangeArrowheads="1"/>
          </p:cNvSpPr>
          <p:nvPr/>
        </p:nvSpPr>
        <p:spPr bwMode="auto">
          <a:xfrm>
            <a:off x="2209800" y="3581400"/>
            <a:ext cx="1752600" cy="400110"/>
          </a:xfrm>
          <a:prstGeom prst="rect">
            <a:avLst/>
          </a:prstGeom>
          <a:noFill/>
          <a:ln w="9525">
            <a:noFill/>
            <a:miter lim="800000"/>
            <a:headEnd/>
            <a:tailEnd/>
          </a:ln>
        </p:spPr>
        <p:txBody>
          <a:bodyPr>
            <a:spAutoFit/>
          </a:bodyPr>
          <a:lstStyle/>
          <a:p>
            <a:r>
              <a:rPr lang="en-US" sz="2000" b="1" dirty="0" smtClean="0"/>
              <a:t>Software</a:t>
            </a:r>
            <a:endParaRPr lang="en-US" sz="1400" b="1" dirty="0"/>
          </a:p>
        </p:txBody>
      </p:sp>
      <p:sp>
        <p:nvSpPr>
          <p:cNvPr id="61" name="Text Box 44"/>
          <p:cNvSpPr txBox="1">
            <a:spLocks noChangeArrowheads="1"/>
          </p:cNvSpPr>
          <p:nvPr/>
        </p:nvSpPr>
        <p:spPr bwMode="auto">
          <a:xfrm>
            <a:off x="2209800" y="3352800"/>
            <a:ext cx="1295400" cy="400110"/>
          </a:xfrm>
          <a:prstGeom prst="rect">
            <a:avLst/>
          </a:prstGeom>
          <a:noFill/>
          <a:ln w="9525">
            <a:noFill/>
            <a:miter lim="800000"/>
            <a:headEnd/>
            <a:tailEnd/>
          </a:ln>
        </p:spPr>
        <p:txBody>
          <a:bodyPr wrap="square">
            <a:spAutoFit/>
          </a:bodyPr>
          <a:lstStyle/>
          <a:p>
            <a:r>
              <a:rPr lang="en-US" sz="2000" b="1" dirty="0" smtClean="0"/>
              <a:t>Person</a:t>
            </a:r>
            <a:endParaRPr lang="en-US" sz="1400" b="1" dirty="0"/>
          </a:p>
        </p:txBody>
      </p:sp>
      <p:sp>
        <p:nvSpPr>
          <p:cNvPr id="63" name="Text Box 44"/>
          <p:cNvSpPr txBox="1">
            <a:spLocks noChangeArrowheads="1"/>
          </p:cNvSpPr>
          <p:nvPr/>
        </p:nvSpPr>
        <p:spPr bwMode="auto">
          <a:xfrm>
            <a:off x="2209800" y="3124200"/>
            <a:ext cx="1295400" cy="400110"/>
          </a:xfrm>
          <a:prstGeom prst="rect">
            <a:avLst/>
          </a:prstGeom>
          <a:noFill/>
          <a:ln w="9525">
            <a:noFill/>
            <a:miter lim="800000"/>
            <a:headEnd/>
            <a:tailEnd/>
          </a:ln>
        </p:spPr>
        <p:txBody>
          <a:bodyPr wrap="square">
            <a:spAutoFit/>
          </a:bodyPr>
          <a:lstStyle/>
          <a:p>
            <a:r>
              <a:rPr lang="en-US" sz="2000" b="1" dirty="0" smtClean="0"/>
              <a:t>Sensor</a:t>
            </a:r>
            <a:endParaRPr lang="en-US" sz="1400" b="1" dirty="0"/>
          </a:p>
        </p:txBody>
      </p:sp>
      <p:sp>
        <p:nvSpPr>
          <p:cNvPr id="65" name="Text Box 44"/>
          <p:cNvSpPr txBox="1">
            <a:spLocks noChangeArrowheads="1"/>
          </p:cNvSpPr>
          <p:nvPr/>
        </p:nvSpPr>
        <p:spPr bwMode="auto">
          <a:xfrm>
            <a:off x="2209800" y="2895600"/>
            <a:ext cx="1600200" cy="369332"/>
          </a:xfrm>
          <a:prstGeom prst="rect">
            <a:avLst/>
          </a:prstGeom>
          <a:noFill/>
          <a:ln w="9525">
            <a:noFill/>
            <a:miter lim="800000"/>
            <a:headEnd/>
            <a:tailEnd/>
          </a:ln>
        </p:spPr>
        <p:txBody>
          <a:bodyPr wrap="square">
            <a:spAutoFit/>
          </a:bodyPr>
          <a:lstStyle/>
          <a:p>
            <a:r>
              <a:rPr lang="en-US" b="1" dirty="0" smtClean="0"/>
              <a:t>Organization</a:t>
            </a:r>
            <a:endParaRPr lang="en-US" b="1" dirty="0"/>
          </a:p>
        </p:txBody>
      </p:sp>
      <p:cxnSp>
        <p:nvCxnSpPr>
          <p:cNvPr id="112" name="Straight Connector 111"/>
          <p:cNvCxnSpPr/>
          <p:nvPr/>
        </p:nvCxnSpPr>
        <p:spPr>
          <a:xfrm rot="10800000">
            <a:off x="4572000" y="49530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Box 66"/>
          <p:cNvSpPr txBox="1">
            <a:spLocks noChangeArrowheads="1"/>
          </p:cNvSpPr>
          <p:nvPr/>
        </p:nvSpPr>
        <p:spPr bwMode="auto">
          <a:xfrm>
            <a:off x="4208463" y="3352800"/>
            <a:ext cx="710451" cy="369332"/>
          </a:xfrm>
          <a:prstGeom prst="rect">
            <a:avLst/>
          </a:prstGeom>
          <a:noFill/>
          <a:ln w="9525">
            <a:noFill/>
            <a:miter lim="800000"/>
            <a:headEnd/>
            <a:tailEnd/>
          </a:ln>
        </p:spPr>
        <p:txBody>
          <a:bodyPr wrap="none">
            <a:spAutoFit/>
          </a:bodyPr>
          <a:lstStyle/>
          <a:p>
            <a:r>
              <a:rPr lang="en-US" b="1" dirty="0"/>
              <a:t>Thing</a:t>
            </a:r>
          </a:p>
        </p:txBody>
      </p:sp>
      <p:sp>
        <p:nvSpPr>
          <p:cNvPr id="114" name="TextBox 67"/>
          <p:cNvSpPr txBox="1">
            <a:spLocks noChangeArrowheads="1"/>
          </p:cNvSpPr>
          <p:nvPr/>
        </p:nvSpPr>
        <p:spPr bwMode="auto">
          <a:xfrm>
            <a:off x="4800600" y="3733800"/>
            <a:ext cx="2757165" cy="646331"/>
          </a:xfrm>
          <a:prstGeom prst="rect">
            <a:avLst/>
          </a:prstGeom>
          <a:noFill/>
          <a:ln w="9525">
            <a:noFill/>
            <a:miter lim="800000"/>
            <a:headEnd/>
            <a:tailEnd/>
          </a:ln>
        </p:spPr>
        <p:txBody>
          <a:bodyPr wrap="none">
            <a:spAutoFit/>
          </a:bodyPr>
          <a:lstStyle/>
          <a:p>
            <a:r>
              <a:rPr lang="en-US" b="1" dirty="0"/>
              <a:t>Node Set (</a:t>
            </a:r>
            <a:r>
              <a:rPr lang="en-US" b="1" dirty="0" err="1"/>
              <a:t>hasConclusion</a:t>
            </a:r>
            <a:r>
              <a:rPr lang="en-US" b="1" dirty="0"/>
              <a:t>, </a:t>
            </a:r>
            <a:endParaRPr lang="en-US" b="1" dirty="0" smtClean="0"/>
          </a:p>
          <a:p>
            <a:r>
              <a:rPr lang="en-US" b="1" dirty="0" smtClean="0"/>
              <a:t>                   </a:t>
            </a:r>
            <a:r>
              <a:rPr lang="en-US" b="1" dirty="0" err="1" smtClean="0"/>
              <a:t>isConsequentOf</a:t>
            </a:r>
            <a:r>
              <a:rPr lang="en-US" b="1" dirty="0" smtClean="0"/>
              <a:t>)</a:t>
            </a:r>
            <a:endParaRPr lang="en-US" b="1" dirty="0"/>
          </a:p>
        </p:txBody>
      </p:sp>
      <p:sp>
        <p:nvSpPr>
          <p:cNvPr id="115" name="TextBox 68"/>
          <p:cNvSpPr txBox="1">
            <a:spLocks noChangeArrowheads="1"/>
          </p:cNvSpPr>
          <p:nvPr/>
        </p:nvSpPr>
        <p:spPr bwMode="auto">
          <a:xfrm>
            <a:off x="4800600" y="4724400"/>
            <a:ext cx="3617785" cy="923330"/>
          </a:xfrm>
          <a:prstGeom prst="rect">
            <a:avLst/>
          </a:prstGeom>
          <a:noFill/>
          <a:ln w="9525">
            <a:noFill/>
            <a:miter lim="800000"/>
            <a:headEnd/>
            <a:tailEnd/>
          </a:ln>
        </p:spPr>
        <p:txBody>
          <a:bodyPr wrap="none">
            <a:spAutoFit/>
          </a:bodyPr>
          <a:lstStyle/>
          <a:p>
            <a:r>
              <a:rPr lang="en-US" b="1" dirty="0" err="1"/>
              <a:t>InferenceStep</a:t>
            </a:r>
            <a:r>
              <a:rPr lang="en-US" b="1" dirty="0"/>
              <a:t> </a:t>
            </a:r>
            <a:r>
              <a:rPr lang="en-US" b="1" dirty="0" smtClean="0"/>
              <a:t>( </a:t>
            </a:r>
            <a:r>
              <a:rPr lang="en-US" b="1" dirty="0" err="1" smtClean="0"/>
              <a:t>hasAntecedent</a:t>
            </a:r>
            <a:r>
              <a:rPr lang="en-US" b="1" dirty="0" smtClean="0"/>
              <a:t>,</a:t>
            </a:r>
            <a:endParaRPr lang="en-US" b="1" dirty="0"/>
          </a:p>
          <a:p>
            <a:r>
              <a:rPr lang="en-US" b="1" dirty="0"/>
              <a:t>                         </a:t>
            </a:r>
            <a:r>
              <a:rPr lang="en-US" b="1" dirty="0" smtClean="0"/>
              <a:t>    </a:t>
            </a:r>
            <a:r>
              <a:rPr lang="en-US" b="1" dirty="0" err="1" smtClean="0"/>
              <a:t>hasInferenceEngine</a:t>
            </a:r>
            <a:r>
              <a:rPr lang="en-US" b="1" dirty="0"/>
              <a:t>,</a:t>
            </a:r>
          </a:p>
          <a:p>
            <a:r>
              <a:rPr lang="en-US" b="1" dirty="0"/>
              <a:t>                         </a:t>
            </a:r>
            <a:r>
              <a:rPr lang="en-US" b="1" dirty="0" smtClean="0"/>
              <a:t>    </a:t>
            </a:r>
            <a:r>
              <a:rPr lang="en-US" b="1" dirty="0" err="1" smtClean="0"/>
              <a:t>hasInferenceRule</a:t>
            </a:r>
            <a:r>
              <a:rPr lang="en-US" b="1" dirty="0" smtClean="0"/>
              <a:t>)</a:t>
            </a:r>
            <a:endParaRPr lang="en-US" b="1" dirty="0"/>
          </a:p>
        </p:txBody>
      </p:sp>
      <p:cxnSp>
        <p:nvCxnSpPr>
          <p:cNvPr id="116" name="Straight Connector 115"/>
          <p:cNvCxnSpPr/>
          <p:nvPr/>
        </p:nvCxnSpPr>
        <p:spPr>
          <a:xfrm rot="5400000">
            <a:off x="3475832" y="4753768"/>
            <a:ext cx="2209800" cy="17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589463" y="38862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Box 91"/>
          <p:cNvSpPr txBox="1">
            <a:spLocks noChangeArrowheads="1"/>
          </p:cNvSpPr>
          <p:nvPr/>
        </p:nvSpPr>
        <p:spPr bwMode="auto">
          <a:xfrm>
            <a:off x="4876800" y="5638800"/>
            <a:ext cx="1507336" cy="369332"/>
          </a:xfrm>
          <a:prstGeom prst="rect">
            <a:avLst/>
          </a:prstGeom>
          <a:noFill/>
          <a:ln w="9525">
            <a:noFill/>
            <a:miter lim="800000"/>
            <a:headEnd/>
            <a:tailEnd/>
          </a:ln>
        </p:spPr>
        <p:txBody>
          <a:bodyPr wrap="none">
            <a:spAutoFit/>
          </a:bodyPr>
          <a:lstStyle/>
          <a:p>
            <a:r>
              <a:rPr lang="en-US" b="1" dirty="0" err="1"/>
              <a:t>InferenceRule</a:t>
            </a:r>
            <a:endParaRPr lang="en-US" b="1" dirty="0"/>
          </a:p>
        </p:txBody>
      </p:sp>
      <p:sp>
        <p:nvSpPr>
          <p:cNvPr id="119" name="TextBox 92"/>
          <p:cNvSpPr txBox="1">
            <a:spLocks noChangeArrowheads="1"/>
          </p:cNvSpPr>
          <p:nvPr/>
        </p:nvSpPr>
        <p:spPr bwMode="auto">
          <a:xfrm>
            <a:off x="5486400" y="5943600"/>
            <a:ext cx="1683794" cy="369332"/>
          </a:xfrm>
          <a:prstGeom prst="rect">
            <a:avLst/>
          </a:prstGeom>
          <a:noFill/>
          <a:ln w="9525">
            <a:noFill/>
            <a:miter lim="800000"/>
            <a:headEnd/>
            <a:tailEnd/>
          </a:ln>
        </p:spPr>
        <p:txBody>
          <a:bodyPr wrap="none">
            <a:spAutoFit/>
          </a:bodyPr>
          <a:lstStyle/>
          <a:p>
            <a:r>
              <a:rPr lang="en-US" b="1" dirty="0" err="1"/>
              <a:t>DeclarativeRule</a:t>
            </a:r>
            <a:endParaRPr lang="en-US" b="1" dirty="0"/>
          </a:p>
        </p:txBody>
      </p:sp>
      <p:sp>
        <p:nvSpPr>
          <p:cNvPr id="120" name="TextBox 93"/>
          <p:cNvSpPr txBox="1">
            <a:spLocks noChangeArrowheads="1"/>
          </p:cNvSpPr>
          <p:nvPr/>
        </p:nvSpPr>
        <p:spPr bwMode="auto">
          <a:xfrm>
            <a:off x="5486400" y="6248400"/>
            <a:ext cx="1375698" cy="369332"/>
          </a:xfrm>
          <a:prstGeom prst="rect">
            <a:avLst/>
          </a:prstGeom>
          <a:noFill/>
          <a:ln w="9525">
            <a:noFill/>
            <a:miter lim="800000"/>
            <a:headEnd/>
            <a:tailEnd/>
          </a:ln>
        </p:spPr>
        <p:txBody>
          <a:bodyPr wrap="none">
            <a:spAutoFit/>
          </a:bodyPr>
          <a:lstStyle/>
          <a:p>
            <a:r>
              <a:rPr lang="en-US" b="1" dirty="0" err="1"/>
              <a:t>MethodRule</a:t>
            </a:r>
            <a:endParaRPr lang="en-US" b="1" dirty="0"/>
          </a:p>
        </p:txBody>
      </p:sp>
      <p:cxnSp>
        <p:nvCxnSpPr>
          <p:cNvPr id="121" name="Straight Connector 120"/>
          <p:cNvCxnSpPr/>
          <p:nvPr/>
        </p:nvCxnSpPr>
        <p:spPr>
          <a:xfrm rot="10800000">
            <a:off x="4572000" y="58674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0800000">
            <a:off x="5181600" y="61722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0800000">
            <a:off x="5181600" y="64008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4961732" y="6163468"/>
            <a:ext cx="457200" cy="17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5791200" y="37338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27" name="Rectangle 126"/>
          <p:cNvSpPr/>
          <p:nvPr/>
        </p:nvSpPr>
        <p:spPr>
          <a:xfrm flipH="1" flipV="1">
            <a:off x="6477000" y="39624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28" name="Rectangle 127"/>
          <p:cNvSpPr/>
          <p:nvPr/>
        </p:nvSpPr>
        <p:spPr>
          <a:xfrm>
            <a:off x="5715000" y="48006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cxnSp>
        <p:nvCxnSpPr>
          <p:cNvPr id="129" name="Curved Connector 112"/>
          <p:cNvCxnSpPr>
            <a:stCxn id="127" idx="0"/>
            <a:endCxn id="128" idx="0"/>
          </p:cNvCxnSpPr>
          <p:nvPr/>
        </p:nvCxnSpPr>
        <p:spPr>
          <a:xfrm rot="5400000">
            <a:off x="5962650" y="4133850"/>
            <a:ext cx="533400" cy="800100"/>
          </a:xfrm>
          <a:prstGeom prst="curvedConnector3">
            <a:avLst>
              <a:gd name="adj1" fmla="val 5000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flipH="1" flipV="1">
            <a:off x="6324600" y="57150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31" name="Rectangle 130"/>
          <p:cNvSpPr/>
          <p:nvPr/>
        </p:nvSpPr>
        <p:spPr>
          <a:xfrm flipH="1" flipV="1">
            <a:off x="8001000" y="53340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cxnSp>
        <p:nvCxnSpPr>
          <p:cNvPr id="132" name="Curved Connector 112"/>
          <p:cNvCxnSpPr>
            <a:stCxn id="131" idx="1"/>
            <a:endCxn id="130" idx="1"/>
          </p:cNvCxnSpPr>
          <p:nvPr/>
        </p:nvCxnSpPr>
        <p:spPr>
          <a:xfrm flipH="1">
            <a:off x="6629400" y="5486400"/>
            <a:ext cx="1676400" cy="381000"/>
          </a:xfrm>
          <a:prstGeom prst="curvedConnector3">
            <a:avLst>
              <a:gd name="adj1" fmla="val -13636"/>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flipH="1" flipV="1">
            <a:off x="6172200" y="51054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74" name="TextBox 156"/>
          <p:cNvSpPr txBox="1">
            <a:spLocks noChangeArrowheads="1"/>
          </p:cNvSpPr>
          <p:nvPr/>
        </p:nvSpPr>
        <p:spPr bwMode="auto">
          <a:xfrm>
            <a:off x="1447800" y="762000"/>
            <a:ext cx="1770063" cy="369888"/>
          </a:xfrm>
          <a:prstGeom prst="rect">
            <a:avLst/>
          </a:prstGeom>
          <a:noFill/>
          <a:ln w="9525">
            <a:noFill/>
            <a:miter lim="800000"/>
            <a:headEnd/>
            <a:tailEnd/>
          </a:ln>
        </p:spPr>
        <p:txBody>
          <a:bodyPr wrap="none">
            <a:spAutoFit/>
          </a:bodyPr>
          <a:lstStyle/>
          <a:p>
            <a:r>
              <a:rPr lang="en-US" b="1" dirty="0"/>
              <a:t>PML-P Module</a:t>
            </a:r>
          </a:p>
        </p:txBody>
      </p:sp>
      <p:sp>
        <p:nvSpPr>
          <p:cNvPr id="75" name="TextBox 156"/>
          <p:cNvSpPr txBox="1">
            <a:spLocks noChangeArrowheads="1"/>
          </p:cNvSpPr>
          <p:nvPr/>
        </p:nvSpPr>
        <p:spPr bwMode="auto">
          <a:xfrm>
            <a:off x="5562600" y="2895600"/>
            <a:ext cx="1552028" cy="369332"/>
          </a:xfrm>
          <a:prstGeom prst="rect">
            <a:avLst/>
          </a:prstGeom>
          <a:noFill/>
          <a:ln w="9525">
            <a:noFill/>
            <a:miter lim="800000"/>
            <a:headEnd/>
            <a:tailEnd/>
          </a:ln>
        </p:spPr>
        <p:txBody>
          <a:bodyPr wrap="none">
            <a:spAutoFit/>
          </a:bodyPr>
          <a:lstStyle/>
          <a:p>
            <a:r>
              <a:rPr lang="en-US" b="1" dirty="0" smtClean="0"/>
              <a:t>PML-J </a:t>
            </a:r>
            <a:r>
              <a:rPr lang="en-US" b="1" dirty="0"/>
              <a:t>Module</a:t>
            </a:r>
          </a:p>
        </p:txBody>
      </p:sp>
      <p:cxnSp>
        <p:nvCxnSpPr>
          <p:cNvPr id="77" name="Curved Connector 112"/>
          <p:cNvCxnSpPr>
            <a:stCxn id="108" idx="0"/>
            <a:endCxn id="114" idx="0"/>
          </p:cNvCxnSpPr>
          <p:nvPr/>
        </p:nvCxnSpPr>
        <p:spPr>
          <a:xfrm rot="16200000" flipH="1">
            <a:off x="3413441" y="968059"/>
            <a:ext cx="1752600" cy="3778883"/>
          </a:xfrm>
          <a:prstGeom prst="curvedConnector3">
            <a:avLst>
              <a:gd name="adj1" fmla="val -13043"/>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Curved Connector 112"/>
          <p:cNvCxnSpPr>
            <a:endCxn id="133" idx="3"/>
          </p:cNvCxnSpPr>
          <p:nvPr/>
        </p:nvCxnSpPr>
        <p:spPr>
          <a:xfrm>
            <a:off x="2286000" y="3962400"/>
            <a:ext cx="3886200" cy="1295400"/>
          </a:xfrm>
          <a:prstGeom prst="curvedConnector3">
            <a:avLst>
              <a:gd name="adj1" fmla="val 5000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5400000">
            <a:off x="342900" y="3924300"/>
            <a:ext cx="2362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Curved Connector 112"/>
          <p:cNvCxnSpPr>
            <a:stCxn id="142" idx="1"/>
            <a:endCxn id="148" idx="1"/>
          </p:cNvCxnSpPr>
          <p:nvPr/>
        </p:nvCxnSpPr>
        <p:spPr>
          <a:xfrm flipH="1" flipV="1">
            <a:off x="7391400" y="3886200"/>
            <a:ext cx="685800" cy="1066800"/>
          </a:xfrm>
          <a:prstGeom prst="curvedConnector3">
            <a:avLst>
              <a:gd name="adj1" fmla="val -33333"/>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2" name="Rectangle 141"/>
          <p:cNvSpPr/>
          <p:nvPr/>
        </p:nvSpPr>
        <p:spPr>
          <a:xfrm flipH="1" flipV="1">
            <a:off x="7772400" y="48006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148" name="Rectangle 147"/>
          <p:cNvSpPr/>
          <p:nvPr/>
        </p:nvSpPr>
        <p:spPr>
          <a:xfrm flipH="1" flipV="1">
            <a:off x="7086600" y="37338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ndParaRPr>
          </a:p>
        </p:txBody>
      </p:sp>
      <p:sp>
        <p:nvSpPr>
          <p:cNvPr id="76" name="AutoShape 47"/>
          <p:cNvSpPr>
            <a:spLocks noChangeArrowheads="1"/>
          </p:cNvSpPr>
          <p:nvPr/>
        </p:nvSpPr>
        <p:spPr bwMode="auto">
          <a:xfrm>
            <a:off x="4419600" y="1143000"/>
            <a:ext cx="1676400" cy="1066800"/>
          </a:xfrm>
          <a:prstGeom prst="wedgeRectCallout">
            <a:avLst>
              <a:gd name="adj1" fmla="val -171568"/>
              <a:gd name="adj2" fmla="val 91947"/>
            </a:avLst>
          </a:prstGeom>
          <a:solidFill>
            <a:srgbClr val="92D050"/>
          </a:solidFill>
          <a:ln w="9525">
            <a:solidFill>
              <a:schemeClr val="tx1"/>
            </a:solidFill>
            <a:miter lim="800000"/>
            <a:headEnd/>
            <a:tailEnd/>
          </a:ln>
          <a:effectLst/>
        </p:spPr>
        <p:txBody>
          <a:bodyPr/>
          <a:lstStyle/>
          <a:p>
            <a:pPr algn="ctr"/>
            <a:r>
              <a:rPr lang="en-US" sz="2000" b="1" dirty="0"/>
              <a:t>An agent may </a:t>
            </a:r>
            <a:r>
              <a:rPr lang="en-US" sz="2000" b="1" i="1" dirty="0"/>
              <a:t>trust</a:t>
            </a:r>
            <a:r>
              <a:rPr lang="en-US" sz="2000" b="1" dirty="0"/>
              <a:t> another agent</a:t>
            </a:r>
          </a:p>
        </p:txBody>
      </p:sp>
      <p:sp>
        <p:nvSpPr>
          <p:cNvPr id="125" name="AutoShape 48"/>
          <p:cNvSpPr>
            <a:spLocks noChangeArrowheads="1"/>
          </p:cNvSpPr>
          <p:nvPr/>
        </p:nvSpPr>
        <p:spPr bwMode="auto">
          <a:xfrm>
            <a:off x="4419600" y="2438400"/>
            <a:ext cx="3429000" cy="1295400"/>
          </a:xfrm>
          <a:prstGeom prst="wedgeRectCallout">
            <a:avLst>
              <a:gd name="adj1" fmla="val -98008"/>
              <a:gd name="adj2" fmla="val 155792"/>
            </a:avLst>
          </a:prstGeom>
          <a:solidFill>
            <a:srgbClr val="92D050"/>
          </a:solidFill>
          <a:ln w="9525">
            <a:solidFill>
              <a:schemeClr val="tx1"/>
            </a:solidFill>
            <a:miter lim="800000"/>
            <a:headEnd/>
            <a:tailEnd/>
          </a:ln>
          <a:effectLst/>
        </p:spPr>
        <p:txBody>
          <a:bodyPr/>
          <a:lstStyle/>
          <a:p>
            <a:pPr algn="ctr"/>
            <a:r>
              <a:rPr lang="en-US" sz="2000" b="1" dirty="0"/>
              <a:t>An agent may be inclined to </a:t>
            </a:r>
            <a:r>
              <a:rPr lang="en-US" sz="2000" b="1" i="1" dirty="0"/>
              <a:t>believe</a:t>
            </a:r>
            <a:r>
              <a:rPr lang="en-US" sz="2000" b="1" dirty="0"/>
              <a:t> a document if the agent trusts the creator(s) of the document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2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2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24"/>
                                        </p:tgtEl>
                                        <p:attrNameLst>
                                          <p:attrName>style.visibility</p:attrName>
                                        </p:attrNameLst>
                                      </p:cBhvr>
                                      <p:to>
                                        <p:strVal val="hidden"/>
                                      </p:to>
                                    </p:set>
                                  </p:childTnLst>
                                </p:cTn>
                              </p:par>
                              <p:par>
                                <p:cTn id="33" presetID="1" presetClass="exit" presetSubtype="0" fill="hold" grpId="0" nodeType="withEffect" nodePh="1">
                                  <p:stCondLst>
                                    <p:cond delay="0"/>
                                  </p:stCondLst>
                                  <p:endCondLst>
                                    <p:cond evt="begin" delay="0">
                                      <p:tn val="33"/>
                                    </p:cond>
                                  </p:endCondLst>
                                  <p:childTnLst>
                                    <p:set>
                                      <p:cBhvr>
                                        <p:cTn id="34" dur="1" fill="hold">
                                          <p:stCondLst>
                                            <p:cond delay="0"/>
                                          </p:stCondLst>
                                        </p:cTn>
                                        <p:tgtEl>
                                          <p:spTgt spid="126"/>
                                        </p:tgtEl>
                                        <p:attrNameLst>
                                          <p:attrName>style.visibility</p:attrName>
                                        </p:attrNameLst>
                                      </p:cBhvr>
                                      <p:to>
                                        <p:strVal val="hidden"/>
                                      </p:to>
                                    </p:set>
                                  </p:childTnLst>
                                </p:cTn>
                              </p:par>
                              <p:par>
                                <p:cTn id="35" presetID="1" presetClass="exit" presetSubtype="0" fill="hold" grpId="0" nodeType="withEffect" nodePh="1">
                                  <p:stCondLst>
                                    <p:cond delay="0"/>
                                  </p:stCondLst>
                                  <p:endCondLst>
                                    <p:cond evt="begin" delay="0">
                                      <p:tn val="35"/>
                                    </p:cond>
                                  </p:endCondLst>
                                  <p:childTnLst>
                                    <p:set>
                                      <p:cBhvr>
                                        <p:cTn id="36" dur="1" fill="hold">
                                          <p:stCondLst>
                                            <p:cond delay="0"/>
                                          </p:stCondLst>
                                        </p:cTn>
                                        <p:tgtEl>
                                          <p:spTgt spid="127"/>
                                        </p:tgtEl>
                                        <p:attrNameLst>
                                          <p:attrName>style.visibility</p:attrName>
                                        </p:attrNameLst>
                                      </p:cBhvr>
                                      <p:to>
                                        <p:strVal val="hidden"/>
                                      </p:to>
                                    </p:set>
                                  </p:childTnLst>
                                </p:cTn>
                              </p:par>
                              <p:par>
                                <p:cTn id="37" presetID="1" presetClass="exit" presetSubtype="0" fill="hold" grpId="0" nodeType="withEffect" nodePh="1">
                                  <p:stCondLst>
                                    <p:cond delay="0"/>
                                  </p:stCondLst>
                                  <p:endCondLst>
                                    <p:cond evt="begin" delay="0">
                                      <p:tn val="37"/>
                                    </p:cond>
                                  </p:endCondLst>
                                  <p:childTnLst>
                                    <p:set>
                                      <p:cBhvr>
                                        <p:cTn id="38" dur="1" fill="hold">
                                          <p:stCondLst>
                                            <p:cond delay="0"/>
                                          </p:stCondLst>
                                        </p:cTn>
                                        <p:tgtEl>
                                          <p:spTgt spid="1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9"/>
                                        </p:tgtEl>
                                        <p:attrNameLst>
                                          <p:attrName>style.visibility</p:attrName>
                                        </p:attrNameLst>
                                      </p:cBhvr>
                                      <p:to>
                                        <p:strVal val="hidden"/>
                                      </p:to>
                                    </p:set>
                                  </p:childTnLst>
                                </p:cTn>
                              </p:par>
                              <p:par>
                                <p:cTn id="41" presetID="1" presetClass="exit" presetSubtype="0" fill="hold" grpId="0" nodeType="withEffect" nodePh="1">
                                  <p:stCondLst>
                                    <p:cond delay="0"/>
                                  </p:stCondLst>
                                  <p:endCondLst>
                                    <p:cond evt="begin" delay="0">
                                      <p:tn val="41"/>
                                    </p:cond>
                                  </p:endCondLst>
                                  <p:childTnLst>
                                    <p:set>
                                      <p:cBhvr>
                                        <p:cTn id="42" dur="1" fill="hold">
                                          <p:stCondLst>
                                            <p:cond delay="0"/>
                                          </p:stCondLst>
                                        </p:cTn>
                                        <p:tgtEl>
                                          <p:spTgt spid="130"/>
                                        </p:tgtEl>
                                        <p:attrNameLst>
                                          <p:attrName>style.visibility</p:attrName>
                                        </p:attrNameLst>
                                      </p:cBhvr>
                                      <p:to>
                                        <p:strVal val="hidden"/>
                                      </p:to>
                                    </p:set>
                                  </p:childTnLst>
                                </p:cTn>
                              </p:par>
                              <p:par>
                                <p:cTn id="43" presetID="1" presetClass="exit" presetSubtype="0" fill="hold" grpId="0" nodeType="withEffect" nodePh="1">
                                  <p:stCondLst>
                                    <p:cond delay="0"/>
                                  </p:stCondLst>
                                  <p:endCondLst>
                                    <p:cond evt="begin" delay="0">
                                      <p:tn val="43"/>
                                    </p:cond>
                                  </p:endCondLst>
                                  <p:childTnLst>
                                    <p:set>
                                      <p:cBhvr>
                                        <p:cTn id="44" dur="1" fill="hold">
                                          <p:stCondLst>
                                            <p:cond delay="0"/>
                                          </p:stCondLst>
                                        </p:cTn>
                                        <p:tgtEl>
                                          <p:spTgt spid="13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2"/>
                                        </p:tgtEl>
                                        <p:attrNameLst>
                                          <p:attrName>style.visibility</p:attrName>
                                        </p:attrNameLst>
                                      </p:cBhvr>
                                      <p:to>
                                        <p:strVal val="hidden"/>
                                      </p:to>
                                    </p:set>
                                  </p:childTnLst>
                                </p:cTn>
                              </p:par>
                              <p:par>
                                <p:cTn id="47" presetID="1" presetClass="exit" presetSubtype="0" fill="hold" grpId="0" nodeType="withEffect" nodePh="1">
                                  <p:stCondLst>
                                    <p:cond delay="0"/>
                                  </p:stCondLst>
                                  <p:endCondLst>
                                    <p:cond evt="begin" delay="0">
                                      <p:tn val="47"/>
                                    </p:cond>
                                  </p:endCondLst>
                                  <p:childTnLst>
                                    <p:set>
                                      <p:cBhvr>
                                        <p:cTn id="48" dur="1" fill="hold">
                                          <p:stCondLst>
                                            <p:cond delay="0"/>
                                          </p:stCondLst>
                                        </p:cTn>
                                        <p:tgtEl>
                                          <p:spTgt spid="133"/>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7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45"/>
                                        </p:tgtEl>
                                        <p:attrNameLst>
                                          <p:attrName>style.visibility</p:attrName>
                                        </p:attrNameLst>
                                      </p:cBhvr>
                                      <p:to>
                                        <p:strVal val="hidden"/>
                                      </p:to>
                                    </p:set>
                                  </p:childTnLst>
                                </p:cTn>
                              </p:par>
                              <p:par>
                                <p:cTn id="53" presetID="1" presetClass="exit" presetSubtype="0" fill="hold" grpId="0" nodeType="withEffect" nodePh="1">
                                  <p:stCondLst>
                                    <p:cond delay="0"/>
                                  </p:stCondLst>
                                  <p:endCondLst>
                                    <p:cond evt="begin" delay="0">
                                      <p:tn val="53"/>
                                    </p:cond>
                                  </p:endCondLst>
                                  <p:childTnLst>
                                    <p:set>
                                      <p:cBhvr>
                                        <p:cTn id="54" dur="1" fill="hold">
                                          <p:stCondLst>
                                            <p:cond delay="0"/>
                                          </p:stCondLst>
                                        </p:cTn>
                                        <p:tgtEl>
                                          <p:spTgt spid="142"/>
                                        </p:tgtEl>
                                        <p:attrNameLst>
                                          <p:attrName>style.visibility</p:attrName>
                                        </p:attrNameLst>
                                      </p:cBhvr>
                                      <p:to>
                                        <p:strVal val="hidden"/>
                                      </p:to>
                                    </p:set>
                                  </p:childTnLst>
                                </p:cTn>
                              </p:par>
                              <p:par>
                                <p:cTn id="55" presetID="1" presetClass="exit" presetSubtype="0" fill="hold" grpId="0" nodeType="withEffect" nodePh="1">
                                  <p:stCondLst>
                                    <p:cond delay="0"/>
                                  </p:stCondLst>
                                  <p:endCondLst>
                                    <p:cond evt="begin" delay="0">
                                      <p:tn val="55"/>
                                    </p:cond>
                                  </p:endCondLst>
                                  <p:childTnLst>
                                    <p:set>
                                      <p:cBhvr>
                                        <p:cTn id="56" dur="1" fill="hold">
                                          <p:stCondLst>
                                            <p:cond delay="0"/>
                                          </p:stCondLst>
                                        </p:cTn>
                                        <p:tgtEl>
                                          <p:spTgt spid="14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7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1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93"/>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7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0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05"/>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91"/>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78" grpId="0"/>
      <p:bldP spid="79" grpId="0"/>
      <p:bldP spid="57" grpId="0"/>
      <p:bldP spid="113" grpId="0"/>
      <p:bldP spid="114" grpId="0"/>
      <p:bldP spid="115" grpId="0"/>
      <p:bldP spid="118" grpId="0"/>
      <p:bldP spid="119" grpId="0"/>
      <p:bldP spid="120" grpId="0"/>
      <p:bldP spid="126" grpId="0"/>
      <p:bldP spid="127" grpId="0"/>
      <p:bldP spid="128" grpId="0"/>
      <p:bldP spid="130" grpId="0"/>
      <p:bldP spid="131" grpId="0"/>
      <p:bldP spid="133" grpId="0"/>
      <p:bldP spid="75" grpId="0"/>
      <p:bldP spid="142" grpId="0"/>
      <p:bldP spid="148" grpId="0"/>
      <p:bldP spid="76" grpId="0" animBg="1"/>
      <p:bldP spid="1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Overview</a:t>
            </a:r>
            <a:endParaRPr lang="en-US" dirty="0"/>
          </a:p>
        </p:txBody>
      </p:sp>
      <p:sp>
        <p:nvSpPr>
          <p:cNvPr id="6" name="Content Placeholder 5"/>
          <p:cNvSpPr>
            <a:spLocks noGrp="1"/>
          </p:cNvSpPr>
          <p:nvPr>
            <p:ph idx="1"/>
          </p:nvPr>
        </p:nvSpPr>
        <p:spPr/>
        <p:txBody>
          <a:bodyPr/>
          <a:lstStyle/>
          <a:p>
            <a:pPr marL="514350" indent="-514350">
              <a:buNone/>
            </a:pPr>
            <a:r>
              <a:rPr lang="en-US" b="1" dirty="0" smtClean="0">
                <a:solidFill>
                  <a:schemeClr val="bg1">
                    <a:lumMod val="50000"/>
                  </a:schemeClr>
                </a:solidFill>
              </a:rPr>
              <a:t>Motivation</a:t>
            </a:r>
          </a:p>
          <a:p>
            <a:pPr marL="514350" indent="-514350">
              <a:buNone/>
            </a:pPr>
            <a:r>
              <a:rPr lang="en-US" b="1" dirty="0" smtClean="0"/>
              <a:t>Knowledge Enhanced Science</a:t>
            </a:r>
          </a:p>
          <a:p>
            <a:pPr marL="514350" indent="-514350">
              <a:buNone/>
            </a:pPr>
            <a:r>
              <a:rPr lang="en-US" b="1" dirty="0" smtClean="0"/>
              <a:t>Knowledge Enhanced Scientific Collaboration</a:t>
            </a:r>
          </a:p>
          <a:p>
            <a:pPr marL="514350" indent="-514350">
              <a:buNone/>
            </a:pPr>
            <a:r>
              <a:rPr lang="en-US" b="1" dirty="0" smtClean="0"/>
              <a:t>Evaluations</a:t>
            </a:r>
          </a:p>
          <a:p>
            <a:pPr marL="514350" indent="-514350">
              <a:buNone/>
            </a:pPr>
            <a:r>
              <a:rPr lang="en-US" b="1" dirty="0" smtClean="0"/>
              <a:t>Conclusions</a:t>
            </a:r>
            <a:endParaRPr lang="en-US"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err="1" smtClean="0"/>
              <a:t>EigenTrust</a:t>
            </a:r>
            <a:r>
              <a:rPr lang="en-US" dirty="0" smtClean="0"/>
              <a:t> [</a:t>
            </a:r>
            <a:r>
              <a:rPr lang="en-US" dirty="0" err="1" smtClean="0"/>
              <a:t>Kamvar</a:t>
            </a:r>
            <a:r>
              <a:rPr lang="en-US" dirty="0" smtClean="0"/>
              <a:t> et al., 2003]</a:t>
            </a:r>
            <a:endParaRPr lang="en-US" dirty="0"/>
          </a:p>
        </p:txBody>
      </p:sp>
      <p:sp>
        <p:nvSpPr>
          <p:cNvPr id="3" name="Content Placeholder 2"/>
          <p:cNvSpPr>
            <a:spLocks noGrp="1"/>
          </p:cNvSpPr>
          <p:nvPr>
            <p:ph idx="1"/>
          </p:nvPr>
        </p:nvSpPr>
        <p:spPr>
          <a:xfrm>
            <a:off x="990600" y="2895600"/>
            <a:ext cx="8153400" cy="3810000"/>
          </a:xfrm>
        </p:spPr>
        <p:txBody>
          <a:bodyPr>
            <a:normAutofit/>
          </a:bodyPr>
          <a:lstStyle/>
          <a:p>
            <a:r>
              <a:rPr lang="en-US" sz="2800" dirty="0" smtClean="0"/>
              <a:t>s</a:t>
            </a:r>
            <a:r>
              <a:rPr lang="en-US" sz="2800" baseline="-25000" dirty="0" smtClean="0"/>
              <a:t>12</a:t>
            </a:r>
            <a:r>
              <a:rPr lang="en-US" sz="2800" dirty="0" smtClean="0"/>
              <a:t>=1, s</a:t>
            </a:r>
            <a:r>
              <a:rPr lang="en-US" sz="2800" baseline="-25000" dirty="0" smtClean="0"/>
              <a:t>21</a:t>
            </a:r>
            <a:r>
              <a:rPr lang="en-US" sz="2800" dirty="0" smtClean="0"/>
              <a:t>=1, s</a:t>
            </a:r>
            <a:r>
              <a:rPr lang="en-US" sz="2800" baseline="-25000" dirty="0" smtClean="0"/>
              <a:t>13</a:t>
            </a:r>
            <a:r>
              <a:rPr lang="en-US" sz="2800" dirty="0" smtClean="0"/>
              <a:t>=2, s</a:t>
            </a:r>
            <a:r>
              <a:rPr lang="en-US" sz="2800" baseline="-25000" dirty="0" smtClean="0"/>
              <a:t>31</a:t>
            </a:r>
            <a:r>
              <a:rPr lang="en-US" sz="2800" dirty="0" smtClean="0"/>
              <a:t>=2, s</a:t>
            </a:r>
            <a:r>
              <a:rPr lang="en-US" sz="2800" baseline="-25000" dirty="0" smtClean="0"/>
              <a:t>23</a:t>
            </a:r>
            <a:r>
              <a:rPr lang="en-US" sz="2800" dirty="0" smtClean="0"/>
              <a:t>=1, s</a:t>
            </a:r>
            <a:r>
              <a:rPr lang="en-US" sz="2800" baseline="-25000" dirty="0" smtClean="0"/>
              <a:t>32</a:t>
            </a:r>
            <a:r>
              <a:rPr lang="en-US" sz="2800" dirty="0" smtClean="0"/>
              <a:t>=1</a:t>
            </a:r>
          </a:p>
          <a:p>
            <a:pPr>
              <a:buNone/>
            </a:pPr>
            <a:endParaRPr lang="en-US" sz="2800" dirty="0" smtClean="0"/>
          </a:p>
          <a:p>
            <a:pPr>
              <a:buNone/>
            </a:pPr>
            <a:endParaRPr lang="en-US" sz="2800" dirty="0" smtClean="0"/>
          </a:p>
          <a:p>
            <a:r>
              <a:rPr lang="en-US" sz="2800" dirty="0" smtClean="0"/>
              <a:t>c</a:t>
            </a:r>
            <a:r>
              <a:rPr lang="en-US" sz="2800" baseline="-25000" dirty="0" smtClean="0"/>
              <a:t>21</a:t>
            </a:r>
            <a:r>
              <a:rPr lang="en-US" sz="2800" dirty="0" smtClean="0"/>
              <a:t>=0.5, c</a:t>
            </a:r>
            <a:r>
              <a:rPr lang="en-US" sz="2800" baseline="-25000" dirty="0" smtClean="0"/>
              <a:t>13</a:t>
            </a:r>
            <a:r>
              <a:rPr lang="en-US" sz="2800" dirty="0" smtClean="0"/>
              <a:t>=0.67, c</a:t>
            </a:r>
            <a:r>
              <a:rPr lang="en-US" sz="2800" baseline="-25000" dirty="0" smtClean="0"/>
              <a:t>31</a:t>
            </a:r>
            <a:r>
              <a:rPr lang="en-US" sz="2800" dirty="0" smtClean="0"/>
              <a:t>=0.67, c</a:t>
            </a:r>
            <a:r>
              <a:rPr lang="en-US" sz="2800" baseline="-25000" dirty="0" smtClean="0"/>
              <a:t>23</a:t>
            </a:r>
            <a:r>
              <a:rPr lang="en-US" sz="2800" dirty="0" smtClean="0"/>
              <a:t>=0.5, c</a:t>
            </a:r>
            <a:r>
              <a:rPr lang="en-US" sz="2800" baseline="-25000" dirty="0" smtClean="0"/>
              <a:t>32</a:t>
            </a:r>
            <a:r>
              <a:rPr lang="en-US" sz="2800" dirty="0" smtClean="0"/>
              <a:t>=0.33</a:t>
            </a:r>
          </a:p>
          <a:p>
            <a:pPr>
              <a:buNone/>
            </a:pPr>
            <a:endParaRPr lang="en-US" sz="2800" dirty="0" smtClean="0"/>
          </a:p>
          <a:p>
            <a:endParaRPr lang="en-US" sz="2800" dirty="0" smtClean="0"/>
          </a:p>
          <a:p>
            <a:r>
              <a:rPr lang="en-US" sz="2800" dirty="0" smtClean="0"/>
              <a:t>t</a:t>
            </a:r>
            <a:r>
              <a:rPr lang="en-US" sz="2800" baseline="-25000" dirty="0" smtClean="0"/>
              <a:t>21 </a:t>
            </a:r>
            <a:r>
              <a:rPr lang="en-US" sz="2800" dirty="0" smtClean="0"/>
              <a:t>= 0.33, t</a:t>
            </a:r>
            <a:r>
              <a:rPr lang="en-US" sz="2800" baseline="-25000" dirty="0" smtClean="0"/>
              <a:t>13</a:t>
            </a:r>
            <a:r>
              <a:rPr lang="en-US" sz="2800" dirty="0" smtClean="0"/>
              <a:t>=0.16, t</a:t>
            </a:r>
            <a:r>
              <a:rPr lang="en-US" sz="2800" baseline="-25000" dirty="0" smtClean="0"/>
              <a:t>31</a:t>
            </a:r>
            <a:r>
              <a:rPr lang="en-US" sz="2800" dirty="0" smtClean="0"/>
              <a:t>=0.16, t</a:t>
            </a:r>
            <a:r>
              <a:rPr lang="en-US" sz="2800" baseline="-25000" dirty="0" smtClean="0"/>
              <a:t>23</a:t>
            </a:r>
            <a:r>
              <a:rPr lang="en-US" sz="2800" dirty="0" smtClean="0"/>
              <a:t>=0.33, t</a:t>
            </a:r>
            <a:r>
              <a:rPr lang="en-US" sz="2800" baseline="-25000" dirty="0" smtClean="0"/>
              <a:t>32</a:t>
            </a:r>
            <a:r>
              <a:rPr lang="en-US" sz="2800" dirty="0" smtClean="0"/>
              <a:t>=0.22</a:t>
            </a:r>
          </a:p>
          <a:p>
            <a:pPr>
              <a:buNone/>
            </a:pPr>
            <a:endParaRPr lang="en-US" sz="2800" dirty="0" smtClean="0"/>
          </a:p>
          <a:p>
            <a:endParaRPr lang="en-US" sz="2800" dirty="0" smtClean="0"/>
          </a:p>
          <a:p>
            <a:endParaRPr lang="en-US" sz="2800" dirty="0" smtClean="0"/>
          </a:p>
          <a:p>
            <a:endParaRPr lang="en-US" dirty="0"/>
          </a:p>
        </p:txBody>
      </p:sp>
      <p:sp>
        <p:nvSpPr>
          <p:cNvPr id="5" name="Smiley Face 4"/>
          <p:cNvSpPr/>
          <p:nvPr/>
        </p:nvSpPr>
        <p:spPr>
          <a:xfrm>
            <a:off x="4191000" y="1905000"/>
            <a:ext cx="457200" cy="457200"/>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p:cNvSpPr/>
          <p:nvPr/>
        </p:nvSpPr>
        <p:spPr>
          <a:xfrm>
            <a:off x="5791200" y="1828800"/>
            <a:ext cx="457200" cy="457200"/>
          </a:xfrm>
          <a:prstGeom prst="smileyFac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48400" y="1905000"/>
            <a:ext cx="533400" cy="369332"/>
          </a:xfrm>
          <a:prstGeom prst="rect">
            <a:avLst/>
          </a:prstGeom>
          <a:noFill/>
        </p:spPr>
        <p:txBody>
          <a:bodyPr wrap="square" rtlCol="0">
            <a:spAutoFit/>
          </a:bodyPr>
          <a:lstStyle/>
          <a:p>
            <a:r>
              <a:rPr lang="en-US" dirty="0" smtClean="0"/>
              <a:t>S3</a:t>
            </a:r>
            <a:endParaRPr lang="en-US" dirty="0"/>
          </a:p>
        </p:txBody>
      </p:sp>
      <p:cxnSp>
        <p:nvCxnSpPr>
          <p:cNvPr id="8" name="Curved Connector 23"/>
          <p:cNvCxnSpPr>
            <a:endCxn id="5" idx="1"/>
          </p:cNvCxnSpPr>
          <p:nvPr/>
        </p:nvCxnSpPr>
        <p:spPr>
          <a:xfrm rot="5400000" flipH="1" flipV="1">
            <a:off x="3619500" y="1409700"/>
            <a:ext cx="76200" cy="1200710"/>
          </a:xfrm>
          <a:prstGeom prst="curvedConnector3">
            <a:avLst>
              <a:gd name="adj1" fmla="val 487867"/>
            </a:avLst>
          </a:prstGeom>
          <a:ln>
            <a:solidFill>
              <a:schemeClr val="tx1"/>
            </a:solidFill>
            <a:prstDash val="sysDash"/>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 name="Curved Connector 23"/>
          <p:cNvCxnSpPr>
            <a:endCxn id="6" idx="1"/>
          </p:cNvCxnSpPr>
          <p:nvPr/>
        </p:nvCxnSpPr>
        <p:spPr>
          <a:xfrm rot="5400000" flipH="1" flipV="1">
            <a:off x="4381500" y="571500"/>
            <a:ext cx="152400" cy="2800910"/>
          </a:xfrm>
          <a:prstGeom prst="curvedConnector3">
            <a:avLst>
              <a:gd name="adj1" fmla="val 419740"/>
            </a:avLst>
          </a:prstGeom>
          <a:ln>
            <a:solidFill>
              <a:schemeClr val="tx1"/>
            </a:solidFill>
            <a:prstDash val="sysDash"/>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Curved Connector 23"/>
          <p:cNvCxnSpPr>
            <a:stCxn id="6" idx="4"/>
            <a:endCxn id="5" idx="4"/>
          </p:cNvCxnSpPr>
          <p:nvPr/>
        </p:nvCxnSpPr>
        <p:spPr>
          <a:xfrm rot="5400000">
            <a:off x="5181600" y="1524000"/>
            <a:ext cx="76200" cy="1600200"/>
          </a:xfrm>
          <a:prstGeom prst="curvedConnector3">
            <a:avLst>
              <a:gd name="adj1" fmla="val 651613"/>
            </a:avLst>
          </a:prstGeom>
          <a:ln>
            <a:solidFill>
              <a:schemeClr val="tx1"/>
            </a:solidFill>
            <a:prstDash val="sysDash"/>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24200" y="2057400"/>
            <a:ext cx="533400" cy="369332"/>
          </a:xfrm>
          <a:prstGeom prst="rect">
            <a:avLst/>
          </a:prstGeom>
          <a:noFill/>
        </p:spPr>
        <p:txBody>
          <a:bodyPr wrap="square" rtlCol="0">
            <a:spAutoFit/>
          </a:bodyPr>
          <a:lstStyle/>
          <a:p>
            <a:r>
              <a:rPr lang="en-US" dirty="0" smtClean="0"/>
              <a:t>S1</a:t>
            </a:r>
            <a:endParaRPr lang="en-US" dirty="0"/>
          </a:p>
        </p:txBody>
      </p:sp>
      <p:sp>
        <p:nvSpPr>
          <p:cNvPr id="12" name="TextBox 11"/>
          <p:cNvSpPr txBox="1"/>
          <p:nvPr/>
        </p:nvSpPr>
        <p:spPr>
          <a:xfrm>
            <a:off x="4800600" y="2209800"/>
            <a:ext cx="533400" cy="369332"/>
          </a:xfrm>
          <a:prstGeom prst="rect">
            <a:avLst/>
          </a:prstGeom>
          <a:noFill/>
        </p:spPr>
        <p:txBody>
          <a:bodyPr wrap="square" rtlCol="0">
            <a:spAutoFit/>
          </a:bodyPr>
          <a:lstStyle/>
          <a:p>
            <a:r>
              <a:rPr lang="en-US" dirty="0" smtClean="0"/>
              <a:t>S2</a:t>
            </a:r>
            <a:endParaRPr lang="en-US" dirty="0"/>
          </a:p>
        </p:txBody>
      </p:sp>
      <p:cxnSp>
        <p:nvCxnSpPr>
          <p:cNvPr id="19" name="Curved Connector 23"/>
          <p:cNvCxnSpPr>
            <a:endCxn id="6" idx="1"/>
          </p:cNvCxnSpPr>
          <p:nvPr/>
        </p:nvCxnSpPr>
        <p:spPr>
          <a:xfrm rot="5400000" flipH="1" flipV="1">
            <a:off x="4381500" y="571500"/>
            <a:ext cx="152400" cy="2800910"/>
          </a:xfrm>
          <a:prstGeom prst="curvedConnector3">
            <a:avLst>
              <a:gd name="adj1" fmla="val 526192"/>
            </a:avLst>
          </a:prstGeom>
          <a:ln>
            <a:solidFill>
              <a:schemeClr val="tx1"/>
            </a:solidFill>
            <a:prstDash val="sysDash"/>
            <a:headEnd type="arrow" w="lg" len="lg"/>
            <a:tailEnd type="arrow" w="lg" len="lg"/>
          </a:ln>
        </p:spPr>
        <p:style>
          <a:lnRef idx="1">
            <a:schemeClr val="accent1"/>
          </a:lnRef>
          <a:fillRef idx="0">
            <a:schemeClr val="accent1"/>
          </a:fillRef>
          <a:effectRef idx="0">
            <a:schemeClr val="accent1"/>
          </a:effectRef>
          <a:fontRef idx="minor">
            <a:schemeClr val="tx1"/>
          </a:fontRef>
        </p:style>
      </p:cxnSp>
      <p:graphicFrame>
        <p:nvGraphicFramePr>
          <p:cNvPr id="23" name="Object 22"/>
          <p:cNvGraphicFramePr>
            <a:graphicFrameLocks noChangeAspect="1"/>
          </p:cNvGraphicFramePr>
          <p:nvPr/>
        </p:nvGraphicFramePr>
        <p:xfrm>
          <a:off x="381000" y="3505200"/>
          <a:ext cx="2362200" cy="1143000"/>
        </p:xfrm>
        <a:graphic>
          <a:graphicData uri="http://schemas.openxmlformats.org/presentationml/2006/ole">
            <p:oleObj spid="_x0000_s48130" name="Equation" r:id="rId3" imgW="1155600" imgH="583920" progId="Equation.3">
              <p:embed/>
            </p:oleObj>
          </a:graphicData>
        </a:graphic>
      </p:graphicFrame>
      <p:graphicFrame>
        <p:nvGraphicFramePr>
          <p:cNvPr id="24" name="Object 23"/>
          <p:cNvGraphicFramePr>
            <a:graphicFrameLocks noChangeAspect="1"/>
          </p:cNvGraphicFramePr>
          <p:nvPr/>
        </p:nvGraphicFramePr>
        <p:xfrm>
          <a:off x="381000" y="5334000"/>
          <a:ext cx="1752600" cy="766763"/>
        </p:xfrm>
        <a:graphic>
          <a:graphicData uri="http://schemas.openxmlformats.org/presentationml/2006/ole">
            <p:oleObj spid="_x0000_s48131" name="Equation" r:id="rId4" imgW="812520" imgH="355320" progId="Equation.3">
              <p:embed/>
            </p:oleObj>
          </a:graphicData>
        </a:graphic>
      </p:graphicFrame>
      <p:graphicFrame>
        <p:nvGraphicFramePr>
          <p:cNvPr id="21508" name="Object 4"/>
          <p:cNvGraphicFramePr>
            <a:graphicFrameLocks noChangeAspect="1"/>
          </p:cNvGraphicFramePr>
          <p:nvPr/>
        </p:nvGraphicFramePr>
        <p:xfrm>
          <a:off x="2971800" y="3505200"/>
          <a:ext cx="5503862" cy="1093787"/>
        </p:xfrm>
        <a:graphic>
          <a:graphicData uri="http://schemas.openxmlformats.org/presentationml/2006/ole">
            <p:oleObj spid="_x0000_s48132" name="Equation" r:id="rId5" imgW="2692080" imgH="558720" progId="Equation.3">
              <p:embed/>
            </p:oleObj>
          </a:graphicData>
        </a:graphic>
      </p:graphicFrame>
      <p:graphicFrame>
        <p:nvGraphicFramePr>
          <p:cNvPr id="21509" name="Object 5"/>
          <p:cNvGraphicFramePr>
            <a:graphicFrameLocks noChangeAspect="1"/>
          </p:cNvGraphicFramePr>
          <p:nvPr/>
        </p:nvGraphicFramePr>
        <p:xfrm>
          <a:off x="2743200" y="5334000"/>
          <a:ext cx="5476875" cy="766763"/>
        </p:xfrm>
        <a:graphic>
          <a:graphicData uri="http://schemas.openxmlformats.org/presentationml/2006/ole">
            <p:oleObj spid="_x0000_s48133" name="Equation" r:id="rId6" imgW="2539800" imgH="355320" progId="Equation.3">
              <p:embed/>
            </p:oleObj>
          </a:graphicData>
        </a:graphic>
      </p:graphicFrame>
      <p:pic>
        <p:nvPicPr>
          <p:cNvPr id="18" name="Picture 22"/>
          <p:cNvPicPr>
            <a:picLocks noChangeAspect="1" noChangeArrowheads="1"/>
          </p:cNvPicPr>
          <p:nvPr/>
        </p:nvPicPr>
        <p:blipFill>
          <a:blip r:embed="rId7" cstate="print"/>
          <a:srcRect/>
          <a:stretch>
            <a:fillRect/>
          </a:stretch>
        </p:blipFill>
        <p:spPr bwMode="auto">
          <a:xfrm>
            <a:off x="2743200" y="2057400"/>
            <a:ext cx="466793" cy="5463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EigenTrust</a:t>
            </a:r>
            <a:r>
              <a:rPr lang="en-US" dirty="0" smtClean="0"/>
              <a:t> (cont’.)</a:t>
            </a:r>
            <a:endParaRPr lang="en-US" dirty="0"/>
          </a:p>
        </p:txBody>
      </p:sp>
      <p:sp>
        <p:nvSpPr>
          <p:cNvPr id="3" name="Content Placeholder 2"/>
          <p:cNvSpPr>
            <a:spLocks noGrp="1"/>
          </p:cNvSpPr>
          <p:nvPr>
            <p:ph idx="1"/>
          </p:nvPr>
        </p:nvSpPr>
        <p:spPr/>
        <p:txBody>
          <a:bodyPr>
            <a:normAutofit/>
          </a:bodyPr>
          <a:lstStyle/>
          <a:p>
            <a:r>
              <a:rPr lang="en-US" dirty="0" smtClean="0"/>
              <a:t>If </a:t>
            </a:r>
            <a:r>
              <a:rPr lang="en-US" i="1" dirty="0" smtClean="0"/>
              <a:t>C = [</a:t>
            </a:r>
            <a:r>
              <a:rPr lang="en-US" i="1" dirty="0" err="1" smtClean="0"/>
              <a:t>c</a:t>
            </a:r>
            <a:r>
              <a:rPr lang="en-US" i="1" baseline="-25000" dirty="0" err="1" smtClean="0"/>
              <a:t>ij</a:t>
            </a:r>
            <a:r>
              <a:rPr lang="en-US" i="1" dirty="0" smtClean="0"/>
              <a:t>] </a:t>
            </a:r>
            <a:r>
              <a:rPr lang="en-US" dirty="0" smtClean="0"/>
              <a:t>and</a:t>
            </a:r>
            <a:r>
              <a:rPr lang="en-US" i="1" dirty="0" smtClean="0"/>
              <a:t> </a:t>
            </a:r>
            <a:r>
              <a:rPr lang="en-US" i="1" dirty="0" err="1" smtClean="0"/>
              <a:t>t</a:t>
            </a:r>
            <a:r>
              <a:rPr lang="en-US" i="1" baseline="-25000" dirty="0" err="1" smtClean="0"/>
              <a:t>i</a:t>
            </a:r>
            <a:r>
              <a:rPr lang="en-US" i="1" dirty="0" smtClean="0"/>
              <a:t> </a:t>
            </a:r>
            <a:r>
              <a:rPr lang="en-US" dirty="0" smtClean="0"/>
              <a:t>the vector containing the values of</a:t>
            </a:r>
            <a:r>
              <a:rPr lang="en-US" i="1" dirty="0" smtClean="0"/>
              <a:t> </a:t>
            </a:r>
            <a:r>
              <a:rPr lang="en-US" i="1" dirty="0" err="1" smtClean="0"/>
              <a:t>t</a:t>
            </a:r>
            <a:r>
              <a:rPr lang="en-US" i="1" baseline="-25000" dirty="0" err="1" smtClean="0"/>
              <a:t>ij</a:t>
            </a:r>
            <a:r>
              <a:rPr lang="en-US" i="1" dirty="0" smtClean="0"/>
              <a:t> </a:t>
            </a:r>
            <a:r>
              <a:rPr lang="en-US" dirty="0" smtClean="0"/>
              <a:t>then </a:t>
            </a:r>
            <a:r>
              <a:rPr lang="en-US" i="1" dirty="0" err="1" smtClean="0"/>
              <a:t>t</a:t>
            </a:r>
            <a:r>
              <a:rPr lang="en-US" i="1" baseline="-25000" dirty="0" err="1" smtClean="0"/>
              <a:t>i</a:t>
            </a:r>
            <a:r>
              <a:rPr lang="en-US" i="1" baseline="-25000" dirty="0" smtClean="0"/>
              <a:t> </a:t>
            </a:r>
            <a:r>
              <a:rPr lang="en-US" i="1" dirty="0" smtClean="0"/>
              <a:t>= </a:t>
            </a:r>
            <a:r>
              <a:rPr lang="en-US" i="1" dirty="0" err="1" smtClean="0"/>
              <a:t>C</a:t>
            </a:r>
            <a:r>
              <a:rPr lang="en-US" i="1" baseline="30000" dirty="0" err="1" smtClean="0"/>
              <a:t>T</a:t>
            </a:r>
            <a:r>
              <a:rPr lang="en-US" i="1" dirty="0" err="1" smtClean="0"/>
              <a:t>c</a:t>
            </a:r>
            <a:r>
              <a:rPr lang="en-US" i="1" baseline="-25000" dirty="0" err="1" smtClean="0"/>
              <a:t>i</a:t>
            </a:r>
            <a:endParaRPr lang="en-US" i="1" baseline="-25000" dirty="0" smtClean="0"/>
          </a:p>
          <a:p>
            <a:r>
              <a:rPr lang="en-US" dirty="0" smtClean="0"/>
              <a:t>Probabilistic interpretation:</a:t>
            </a:r>
          </a:p>
          <a:p>
            <a:pPr lvl="1"/>
            <a:r>
              <a:rPr lang="en-US" dirty="0" smtClean="0"/>
              <a:t>“If an agent were searching for reputable peers, it can crawl the network using the following rule: at each peer </a:t>
            </a:r>
            <a:r>
              <a:rPr lang="en-US" i="1" dirty="0" err="1" smtClean="0"/>
              <a:t>i</a:t>
            </a:r>
            <a:r>
              <a:rPr lang="en-US" dirty="0" smtClean="0"/>
              <a:t>, it will crawl to peer </a:t>
            </a:r>
            <a:r>
              <a:rPr lang="en-US" i="1" dirty="0" smtClean="0"/>
              <a:t>j</a:t>
            </a:r>
            <a:r>
              <a:rPr lang="en-US" dirty="0" smtClean="0"/>
              <a:t> with probability </a:t>
            </a:r>
            <a:r>
              <a:rPr lang="en-US" i="1" dirty="0" err="1" smtClean="0"/>
              <a:t>c</a:t>
            </a:r>
            <a:r>
              <a:rPr lang="en-US" i="1" baseline="-25000" dirty="0" err="1" smtClean="0"/>
              <a:t>ij</a:t>
            </a:r>
            <a:r>
              <a:rPr lang="en-US" dirty="0" smtClean="0"/>
              <a:t> . After crawling for a while in this manner, the agent is more likely to be at reputable peers than </a:t>
            </a:r>
            <a:r>
              <a:rPr lang="en-US" dirty="0" err="1" smtClean="0"/>
              <a:t>unreputable</a:t>
            </a:r>
            <a:r>
              <a:rPr lang="en-US" dirty="0" smtClean="0"/>
              <a:t> peers.”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p:cNvPicPr>
            <a:picLocks noGrp="1" noChangeAspect="1" noChangeArrowheads="1"/>
          </p:cNvPicPr>
          <p:nvPr>
            <p:ph idx="1"/>
          </p:nvPr>
        </p:nvPicPr>
        <p:blipFill>
          <a:blip r:embed="rId2" cstate="print"/>
          <a:srcRect/>
          <a:stretch>
            <a:fillRect/>
          </a:stretch>
        </p:blipFill>
        <p:spPr bwMode="auto">
          <a:xfrm>
            <a:off x="4191000" y="2362200"/>
            <a:ext cx="4897686" cy="4267200"/>
          </a:xfrm>
          <a:prstGeom prst="rect">
            <a:avLst/>
          </a:prstGeom>
          <a:noFill/>
          <a:ln w="9525">
            <a:noFill/>
            <a:miter lim="800000"/>
            <a:headEnd/>
            <a:tailEnd/>
          </a:ln>
        </p:spPr>
      </p:pic>
      <p:sp>
        <p:nvSpPr>
          <p:cNvPr id="1027" name="Rectangle 11"/>
          <p:cNvSpPr>
            <a:spLocks noGrp="1" noChangeArrowheads="1"/>
          </p:cNvSpPr>
          <p:nvPr>
            <p:ph type="title"/>
          </p:nvPr>
        </p:nvSpPr>
        <p:spPr>
          <a:xfrm>
            <a:off x="152400" y="0"/>
            <a:ext cx="8763000" cy="1143000"/>
          </a:xfrm>
        </p:spPr>
        <p:txBody>
          <a:bodyPr>
            <a:normAutofit/>
          </a:bodyPr>
          <a:lstStyle/>
          <a:p>
            <a:pPr eaLnBrk="1" hangingPunct="1"/>
            <a:r>
              <a:rPr lang="en-US" sz="3600" dirty="0" smtClean="0"/>
              <a:t>Trust Support for Provenance</a:t>
            </a:r>
            <a:endParaRPr lang="en-US" sz="2000" dirty="0" smtClean="0"/>
          </a:p>
        </p:txBody>
      </p:sp>
      <p:sp>
        <p:nvSpPr>
          <p:cNvPr id="1038" name="Text Box 70"/>
          <p:cNvSpPr txBox="1">
            <a:spLocks noChangeArrowheads="1"/>
          </p:cNvSpPr>
          <p:nvPr/>
        </p:nvSpPr>
        <p:spPr bwMode="auto">
          <a:xfrm>
            <a:off x="6248400" y="5867400"/>
            <a:ext cx="2743200" cy="274638"/>
          </a:xfrm>
          <a:prstGeom prst="rect">
            <a:avLst/>
          </a:prstGeom>
          <a:noFill/>
          <a:ln w="9525">
            <a:noFill/>
            <a:miter lim="800000"/>
            <a:headEnd/>
            <a:tailEnd/>
          </a:ln>
        </p:spPr>
        <p:txBody>
          <a:bodyPr>
            <a:spAutoFit/>
          </a:bodyPr>
          <a:lstStyle/>
          <a:p>
            <a:r>
              <a:rPr lang="en-US" sz="1200" b="1" dirty="0"/>
              <a:t>(http://utep.edu/myGravityMap.gif)</a:t>
            </a:r>
          </a:p>
        </p:txBody>
      </p:sp>
      <p:pic>
        <p:nvPicPr>
          <p:cNvPr id="3154" name="Picture 82"/>
          <p:cNvPicPr>
            <a:picLocks noChangeAspect="1" noChangeArrowheads="1"/>
          </p:cNvPicPr>
          <p:nvPr/>
        </p:nvPicPr>
        <p:blipFill>
          <a:blip r:embed="rId3" cstate="print"/>
          <a:srcRect/>
          <a:stretch>
            <a:fillRect/>
          </a:stretch>
        </p:blipFill>
        <p:spPr bwMode="auto">
          <a:xfrm>
            <a:off x="5791200" y="838200"/>
            <a:ext cx="1609725" cy="1516063"/>
          </a:xfrm>
          <a:prstGeom prst="rect">
            <a:avLst/>
          </a:prstGeom>
          <a:noFill/>
          <a:ln w="9525">
            <a:noFill/>
            <a:miter lim="800000"/>
            <a:headEnd/>
            <a:tailEnd/>
          </a:ln>
        </p:spPr>
      </p:pic>
      <p:sp>
        <p:nvSpPr>
          <p:cNvPr id="54" name="AutoShape 47"/>
          <p:cNvSpPr>
            <a:spLocks noChangeArrowheads="1"/>
          </p:cNvSpPr>
          <p:nvPr/>
        </p:nvSpPr>
        <p:spPr bwMode="auto">
          <a:xfrm>
            <a:off x="7543800" y="762000"/>
            <a:ext cx="1600200" cy="990600"/>
          </a:xfrm>
          <a:prstGeom prst="wedgeRoundRectCallout">
            <a:avLst>
              <a:gd name="adj1" fmla="val -78875"/>
              <a:gd name="adj2" fmla="val -1890"/>
              <a:gd name="adj3" fmla="val 16667"/>
            </a:avLst>
          </a:prstGeom>
          <a:solidFill>
            <a:srgbClr val="FFCC99"/>
          </a:solidFill>
          <a:ln w="9525">
            <a:solidFill>
              <a:schemeClr val="tx1"/>
            </a:solidFill>
            <a:miter lim="800000"/>
            <a:headEnd/>
            <a:tailEnd/>
          </a:ln>
        </p:spPr>
        <p:txBody>
          <a:bodyPr/>
          <a:lstStyle/>
          <a:p>
            <a:pPr algn="ctr"/>
            <a:r>
              <a:rPr lang="en-US" dirty="0"/>
              <a:t>Can I trust  that this is a quality map?</a:t>
            </a:r>
          </a:p>
        </p:txBody>
      </p:sp>
      <p:pic>
        <p:nvPicPr>
          <p:cNvPr id="57" name="Picture 5"/>
          <p:cNvPicPr>
            <a:picLocks noChangeAspect="1" noChangeArrowheads="1"/>
          </p:cNvPicPr>
          <p:nvPr/>
        </p:nvPicPr>
        <p:blipFill>
          <a:blip r:embed="rId4" cstate="print"/>
          <a:srcRect/>
          <a:stretch>
            <a:fillRect/>
          </a:stretch>
        </p:blipFill>
        <p:spPr bwMode="auto">
          <a:xfrm>
            <a:off x="0" y="2379955"/>
            <a:ext cx="4114800" cy="4478045"/>
          </a:xfrm>
          <a:prstGeom prst="rect">
            <a:avLst/>
          </a:prstGeom>
          <a:noFill/>
          <a:ln w="9525">
            <a:noFill/>
            <a:miter lim="800000"/>
            <a:headEnd/>
            <a:tailEnd/>
          </a:ln>
          <a:effectLst/>
        </p:spPr>
      </p:pic>
      <p:sp>
        <p:nvSpPr>
          <p:cNvPr id="51" name="AutoShape 47"/>
          <p:cNvSpPr>
            <a:spLocks noChangeArrowheads="1"/>
          </p:cNvSpPr>
          <p:nvPr/>
        </p:nvSpPr>
        <p:spPr bwMode="auto">
          <a:xfrm>
            <a:off x="2819400" y="1066800"/>
            <a:ext cx="2209800" cy="990600"/>
          </a:xfrm>
          <a:prstGeom prst="wedgeRoundRectCallout">
            <a:avLst>
              <a:gd name="adj1" fmla="val 108650"/>
              <a:gd name="adj2" fmla="val 16571"/>
              <a:gd name="adj3" fmla="val 16667"/>
            </a:avLst>
          </a:prstGeom>
          <a:solidFill>
            <a:srgbClr val="FFCC99"/>
          </a:solidFill>
          <a:ln w="9525">
            <a:solidFill>
              <a:schemeClr val="tx1"/>
            </a:solidFill>
            <a:miter lim="800000"/>
            <a:headEnd/>
            <a:tailEnd/>
          </a:ln>
        </p:spPr>
        <p:txBody>
          <a:bodyPr/>
          <a:lstStyle/>
          <a:p>
            <a:pPr algn="ctr"/>
            <a:r>
              <a:rPr lang="en-US" dirty="0"/>
              <a:t>Can I </a:t>
            </a:r>
            <a:r>
              <a:rPr lang="en-US" dirty="0" smtClean="0"/>
              <a:t>believe that this is a genuine gravity feature?</a:t>
            </a:r>
            <a:endParaRPr lang="en-US" dirty="0"/>
          </a:p>
        </p:txBody>
      </p:sp>
      <p:sp>
        <p:nvSpPr>
          <p:cNvPr id="52" name="Oval 51"/>
          <p:cNvSpPr/>
          <p:nvPr/>
        </p:nvSpPr>
        <p:spPr>
          <a:xfrm>
            <a:off x="2362200" y="3048000"/>
            <a:ext cx="1524000" cy="762000"/>
          </a:xfrm>
          <a:prstGeom prst="ellipse">
            <a:avLst/>
          </a:prstGeom>
          <a:noFill/>
          <a:ln w="508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096000" y="3200400"/>
            <a:ext cx="1524000" cy="762000"/>
          </a:xfrm>
          <a:prstGeom prst="ellipse">
            <a:avLst/>
          </a:prstGeom>
          <a:noFill/>
          <a:ln w="508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620000" y="5181600"/>
            <a:ext cx="1524000" cy="1066800"/>
          </a:xfrm>
          <a:prstGeom prst="ellipse">
            <a:avLst/>
          </a:prstGeom>
          <a:noFill/>
          <a:ln w="508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Evaluations</a:t>
            </a:r>
            <a:endParaRPr lang="en-US" dirty="0"/>
          </a:p>
        </p:txBody>
      </p:sp>
      <p:pic>
        <p:nvPicPr>
          <p:cNvPr id="9" name="Picture 4" descr="IMG_1558"/>
          <p:cNvPicPr>
            <a:picLocks noChangeAspect="1" noChangeArrowheads="1"/>
          </p:cNvPicPr>
          <p:nvPr/>
        </p:nvPicPr>
        <p:blipFill>
          <a:blip r:embed="rId2" cstate="print"/>
          <a:srcRect/>
          <a:stretch>
            <a:fillRect/>
          </a:stretch>
        </p:blipFill>
        <p:spPr bwMode="auto">
          <a:xfrm>
            <a:off x="0" y="0"/>
            <a:ext cx="5638800" cy="4229100"/>
          </a:xfrm>
          <a:prstGeom prst="rect">
            <a:avLst/>
          </a:prstGeom>
          <a:noFill/>
        </p:spPr>
      </p:pic>
      <p:pic>
        <p:nvPicPr>
          <p:cNvPr id="340994" name="Picture 2"/>
          <p:cNvPicPr>
            <a:picLocks noChangeAspect="1" noChangeArrowheads="1"/>
          </p:cNvPicPr>
          <p:nvPr/>
        </p:nvPicPr>
        <p:blipFill>
          <a:blip r:embed="rId3" cstate="print"/>
          <a:srcRect/>
          <a:stretch>
            <a:fillRect/>
          </a:stretch>
        </p:blipFill>
        <p:spPr bwMode="auto">
          <a:xfrm>
            <a:off x="5638800" y="0"/>
            <a:ext cx="3505200" cy="2384490"/>
          </a:xfrm>
          <a:prstGeom prst="rect">
            <a:avLst/>
          </a:prstGeom>
          <a:noFill/>
          <a:ln w="9525">
            <a:noFill/>
            <a:miter lim="800000"/>
            <a:headEnd/>
            <a:tailEnd/>
          </a:ln>
        </p:spPr>
      </p:pic>
      <p:pic>
        <p:nvPicPr>
          <p:cNvPr id="340995" name="Picture 3"/>
          <p:cNvPicPr>
            <a:picLocks noChangeAspect="1" noChangeArrowheads="1"/>
          </p:cNvPicPr>
          <p:nvPr/>
        </p:nvPicPr>
        <p:blipFill>
          <a:blip r:embed="rId4" cstate="print"/>
          <a:srcRect/>
          <a:stretch>
            <a:fillRect/>
          </a:stretch>
        </p:blipFill>
        <p:spPr bwMode="auto">
          <a:xfrm>
            <a:off x="5638800" y="2133600"/>
            <a:ext cx="3505200" cy="20864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609600"/>
          </a:xfrm>
        </p:spPr>
        <p:txBody>
          <a:bodyPr>
            <a:normAutofit fontScale="90000"/>
          </a:bodyPr>
          <a:lstStyle/>
          <a:p>
            <a:pPr eaLnBrk="1" hangingPunct="1">
              <a:defRPr/>
            </a:pPr>
            <a:r>
              <a:rPr lang="en-US" sz="4000" dirty="0" smtClean="0"/>
              <a:t>Provenance (PML) Case Studies</a:t>
            </a:r>
          </a:p>
        </p:txBody>
      </p:sp>
      <p:sp>
        <p:nvSpPr>
          <p:cNvPr id="8195" name="Rectangle 3"/>
          <p:cNvSpPr>
            <a:spLocks noGrp="1" noChangeArrowheads="1"/>
          </p:cNvSpPr>
          <p:nvPr>
            <p:ph type="body" idx="1"/>
          </p:nvPr>
        </p:nvSpPr>
        <p:spPr>
          <a:xfrm>
            <a:off x="0" y="533400"/>
            <a:ext cx="9144000" cy="5943600"/>
          </a:xfrm>
        </p:spPr>
        <p:txBody>
          <a:bodyPr>
            <a:noAutofit/>
          </a:bodyPr>
          <a:lstStyle/>
          <a:p>
            <a:pPr eaLnBrk="1" hangingPunct="1">
              <a:lnSpc>
                <a:spcPct val="80000"/>
              </a:lnSpc>
              <a:defRPr/>
            </a:pPr>
            <a:r>
              <a:rPr lang="en-US" sz="1800" b="1" dirty="0" smtClean="0">
                <a:solidFill>
                  <a:srgbClr val="C00000"/>
                </a:solidFill>
              </a:rPr>
              <a:t>Information extraction </a:t>
            </a:r>
            <a:r>
              <a:rPr lang="en-US" sz="1800" b="1" dirty="0" smtClean="0"/>
              <a:t>–IBM (UIMA), Stanford (TAP)</a:t>
            </a:r>
          </a:p>
          <a:p>
            <a:pPr eaLnBrk="1" hangingPunct="1">
              <a:lnSpc>
                <a:spcPct val="80000"/>
              </a:lnSpc>
              <a:defRPr/>
            </a:pPr>
            <a:r>
              <a:rPr lang="en-US" sz="1800" b="1" dirty="0" smtClean="0">
                <a:solidFill>
                  <a:srgbClr val="C00000"/>
                </a:solidFill>
              </a:rPr>
              <a:t>Information integration </a:t>
            </a:r>
            <a:r>
              <a:rPr lang="en-US" sz="1800" b="1" dirty="0" smtClean="0"/>
              <a:t>– USC ISI (Prometheus/Mediator); Rutgers University (Prolog/</a:t>
            </a:r>
            <a:r>
              <a:rPr lang="en-US" sz="1800" b="1" dirty="0" err="1" smtClean="0"/>
              <a:t>Datalog</a:t>
            </a:r>
            <a:r>
              <a:rPr lang="en-US" sz="1800" b="1" dirty="0" smtClean="0"/>
              <a:t>)</a:t>
            </a:r>
          </a:p>
          <a:p>
            <a:pPr eaLnBrk="1" hangingPunct="1">
              <a:lnSpc>
                <a:spcPct val="80000"/>
              </a:lnSpc>
              <a:defRPr/>
            </a:pPr>
            <a:r>
              <a:rPr lang="en-US" sz="1800" b="1" dirty="0" smtClean="0">
                <a:solidFill>
                  <a:srgbClr val="C00000"/>
                </a:solidFill>
              </a:rPr>
              <a:t>Task processing </a:t>
            </a:r>
            <a:r>
              <a:rPr lang="en-US" sz="1800" b="1" dirty="0" smtClean="0"/>
              <a:t>– SRI International (SPARK/CALO)</a:t>
            </a:r>
          </a:p>
          <a:p>
            <a:pPr eaLnBrk="1" hangingPunct="1">
              <a:lnSpc>
                <a:spcPct val="80000"/>
              </a:lnSpc>
              <a:defRPr/>
            </a:pPr>
            <a:r>
              <a:rPr lang="en-US" sz="1800" b="1" dirty="0" smtClean="0">
                <a:solidFill>
                  <a:srgbClr val="C00000"/>
                </a:solidFill>
              </a:rPr>
              <a:t>Theorem proving</a:t>
            </a:r>
          </a:p>
          <a:p>
            <a:pPr lvl="1" eaLnBrk="1" hangingPunct="1">
              <a:lnSpc>
                <a:spcPct val="80000"/>
              </a:lnSpc>
              <a:defRPr/>
            </a:pPr>
            <a:r>
              <a:rPr lang="en-US" sz="1800" b="1" dirty="0" smtClean="0"/>
              <a:t>Portable proofs across </a:t>
            </a:r>
            <a:r>
              <a:rPr lang="en-US" sz="1800" b="1" dirty="0" err="1" smtClean="0"/>
              <a:t>reasoners</a:t>
            </a:r>
            <a:r>
              <a:rPr lang="en-US" sz="1800" b="1" dirty="0" smtClean="0"/>
              <a:t>: JTP (with temporal and context </a:t>
            </a:r>
            <a:r>
              <a:rPr lang="en-US" sz="1800" b="1" dirty="0" err="1" smtClean="0"/>
              <a:t>reasoners</a:t>
            </a:r>
            <a:r>
              <a:rPr lang="en-US" sz="1800" b="1" dirty="0" smtClean="0"/>
              <a:t> (Stanford); CWM (W3C), SNARK(SRI), KM (University of Texas, Austin), JEOPS (Univ. of Fortaleza)</a:t>
            </a:r>
          </a:p>
          <a:p>
            <a:pPr lvl="1" eaLnBrk="1" hangingPunct="1">
              <a:lnSpc>
                <a:spcPct val="80000"/>
              </a:lnSpc>
              <a:defRPr/>
            </a:pPr>
            <a:r>
              <a:rPr lang="en-US" sz="1800" b="1" dirty="0" err="1" smtClean="0"/>
              <a:t>SATisfiability</a:t>
            </a:r>
            <a:r>
              <a:rPr lang="en-US" sz="1800" b="1" dirty="0" smtClean="0"/>
              <a:t> Solvers – University of Trento (J-SAT)</a:t>
            </a:r>
          </a:p>
          <a:p>
            <a:pPr lvl="1" eaLnBrk="1" hangingPunct="1">
              <a:lnSpc>
                <a:spcPct val="80000"/>
              </a:lnSpc>
              <a:defRPr/>
            </a:pPr>
            <a:r>
              <a:rPr lang="en-US" sz="1800" b="1" dirty="0" smtClean="0"/>
              <a:t>More than 30 theorem </a:t>
            </a:r>
            <a:r>
              <a:rPr lang="en-US" sz="1800" b="1" dirty="0" err="1" smtClean="0"/>
              <a:t>provers</a:t>
            </a:r>
            <a:r>
              <a:rPr lang="en-US" sz="1800" b="1" dirty="0" smtClean="0"/>
              <a:t> through TPTP (University of Miami, FL) </a:t>
            </a:r>
          </a:p>
          <a:p>
            <a:pPr eaLnBrk="1" hangingPunct="1">
              <a:lnSpc>
                <a:spcPct val="80000"/>
              </a:lnSpc>
              <a:defRPr/>
            </a:pPr>
            <a:r>
              <a:rPr lang="en-US" sz="1800" b="1" dirty="0" smtClean="0">
                <a:solidFill>
                  <a:srgbClr val="C00000"/>
                </a:solidFill>
              </a:rPr>
              <a:t>Service composition </a:t>
            </a:r>
            <a:r>
              <a:rPr lang="en-US" sz="1800" b="1" dirty="0" smtClean="0"/>
              <a:t>- Stanford, University of Toronto, UCSF (SNRC)</a:t>
            </a:r>
          </a:p>
          <a:p>
            <a:pPr eaLnBrk="1" hangingPunct="1">
              <a:lnSpc>
                <a:spcPct val="80000"/>
              </a:lnSpc>
              <a:defRPr/>
            </a:pPr>
            <a:r>
              <a:rPr lang="en-US" sz="1800" b="1" dirty="0" smtClean="0">
                <a:solidFill>
                  <a:srgbClr val="C00000"/>
                </a:solidFill>
              </a:rPr>
              <a:t>Semantic matching </a:t>
            </a:r>
            <a:r>
              <a:rPr lang="en-US" sz="1800" b="1" dirty="0" smtClean="0"/>
              <a:t>– University of Trento (S-Match)</a:t>
            </a:r>
          </a:p>
          <a:p>
            <a:pPr eaLnBrk="1" hangingPunct="1">
              <a:lnSpc>
                <a:spcPct val="80000"/>
              </a:lnSpc>
              <a:defRPr/>
            </a:pPr>
            <a:r>
              <a:rPr lang="en-US" sz="1800" b="1" dirty="0" smtClean="0">
                <a:solidFill>
                  <a:srgbClr val="C00000"/>
                </a:solidFill>
              </a:rPr>
              <a:t>Scientific provenance</a:t>
            </a:r>
          </a:p>
          <a:p>
            <a:pPr lvl="1" eaLnBrk="1" hangingPunct="1">
              <a:lnSpc>
                <a:spcPct val="80000"/>
              </a:lnSpc>
              <a:defRPr/>
            </a:pPr>
            <a:r>
              <a:rPr lang="en-US" sz="1800" b="1" dirty="0" smtClean="0"/>
              <a:t>University of Texas at El Paso (GEON, CEON, </a:t>
            </a:r>
            <a:r>
              <a:rPr lang="en-US" sz="1800" b="1" dirty="0" err="1" smtClean="0"/>
              <a:t>EarthScope</a:t>
            </a:r>
            <a:r>
              <a:rPr lang="en-US" sz="1800" b="1" dirty="0" smtClean="0"/>
              <a:t>)</a:t>
            </a:r>
          </a:p>
          <a:p>
            <a:pPr lvl="1" eaLnBrk="1" hangingPunct="1">
              <a:lnSpc>
                <a:spcPct val="80000"/>
              </a:lnSpc>
              <a:defRPr/>
            </a:pPr>
            <a:r>
              <a:rPr lang="en-US" sz="1800" b="1" dirty="0" err="1" smtClean="0"/>
              <a:t>Rensselear</a:t>
            </a:r>
            <a:r>
              <a:rPr lang="en-US" sz="1800" b="1" dirty="0" smtClean="0"/>
              <a:t> </a:t>
            </a:r>
            <a:r>
              <a:rPr lang="en-US" sz="1800" b="1" dirty="0" err="1" smtClean="0"/>
              <a:t>Politechnic</a:t>
            </a:r>
            <a:r>
              <a:rPr lang="en-US" sz="1800" b="1" dirty="0" smtClean="0"/>
              <a:t> Institute ; National Center for Atmospheric Research (VSTO, SPCDIS, SESDI) </a:t>
            </a:r>
          </a:p>
          <a:p>
            <a:pPr eaLnBrk="1" hangingPunct="1">
              <a:lnSpc>
                <a:spcPct val="80000"/>
              </a:lnSpc>
              <a:defRPr/>
            </a:pPr>
            <a:r>
              <a:rPr lang="en-US" sz="1800" b="1" dirty="0" smtClean="0">
                <a:solidFill>
                  <a:srgbClr val="C00000"/>
                </a:solidFill>
              </a:rPr>
              <a:t>Intelligence analysts’ tools  </a:t>
            </a:r>
            <a:r>
              <a:rPr lang="en-US" sz="1800" b="1" dirty="0" smtClean="0"/>
              <a:t>- PNNL, IBM, Stanford (NIMD/KANI) </a:t>
            </a:r>
          </a:p>
          <a:p>
            <a:pPr eaLnBrk="1" hangingPunct="1">
              <a:lnSpc>
                <a:spcPct val="80000"/>
              </a:lnSpc>
              <a:defRPr/>
            </a:pPr>
            <a:r>
              <a:rPr lang="en-US" sz="1800" b="1" dirty="0" smtClean="0">
                <a:solidFill>
                  <a:srgbClr val="C00000"/>
                </a:solidFill>
              </a:rPr>
              <a:t>Border Security (</a:t>
            </a:r>
            <a:r>
              <a:rPr lang="en-US" sz="1800" b="1" dirty="0" smtClean="0"/>
              <a:t>UTEP/DHS-Scientific Leadership)</a:t>
            </a:r>
          </a:p>
          <a:p>
            <a:pPr eaLnBrk="1" hangingPunct="1">
              <a:lnSpc>
                <a:spcPct val="80000"/>
              </a:lnSpc>
              <a:defRPr/>
            </a:pPr>
            <a:r>
              <a:rPr lang="en-US" sz="1800" b="1" dirty="0" smtClean="0">
                <a:solidFill>
                  <a:srgbClr val="C00000"/>
                </a:solidFill>
              </a:rPr>
              <a:t>Learning systems </a:t>
            </a:r>
          </a:p>
          <a:p>
            <a:pPr lvl="1" eaLnBrk="1" hangingPunct="1">
              <a:lnSpc>
                <a:spcPct val="80000"/>
              </a:lnSpc>
              <a:defRPr/>
            </a:pPr>
            <a:r>
              <a:rPr lang="en-US" sz="1800" b="1" dirty="0" smtClean="0"/>
              <a:t>Procedure learning (TAILOR, LAPDOG, / CALO) </a:t>
            </a:r>
          </a:p>
          <a:p>
            <a:pPr lvl="1" eaLnBrk="1" hangingPunct="1">
              <a:lnSpc>
                <a:spcPct val="80000"/>
              </a:lnSpc>
              <a:defRPr/>
            </a:pPr>
            <a:r>
              <a:rPr lang="en-US" sz="1800" b="1" dirty="0" smtClean="0"/>
              <a:t>Integrated learning systems (GILA)</a:t>
            </a:r>
          </a:p>
          <a:p>
            <a:pPr eaLnBrk="1" hangingPunct="1">
              <a:lnSpc>
                <a:spcPct val="80000"/>
              </a:lnSpc>
              <a:defRPr/>
            </a:pPr>
            <a:r>
              <a:rPr lang="en-US" sz="1800" b="1" dirty="0" smtClean="0">
                <a:solidFill>
                  <a:srgbClr val="C00000"/>
                </a:solidFill>
              </a:rPr>
              <a:t>Privacy policy law validation </a:t>
            </a:r>
            <a:r>
              <a:rPr lang="en-US" sz="1800" b="1" dirty="0" smtClean="0"/>
              <a:t>(TAMI) </a:t>
            </a:r>
          </a:p>
          <a:p>
            <a:pPr eaLnBrk="1" hangingPunct="1">
              <a:lnSpc>
                <a:spcPct val="80000"/>
              </a:lnSpc>
              <a:defRPr/>
            </a:pPr>
            <a:r>
              <a:rPr lang="en-US" sz="1800" b="1" dirty="0" smtClean="0"/>
              <a:t>Trus</a:t>
            </a:r>
            <a:r>
              <a:rPr lang="en-US" sz="1800" b="1" dirty="0" smtClean="0">
                <a:solidFill>
                  <a:srgbClr val="C00000"/>
                </a:solidFill>
              </a:rPr>
              <a:t>t in social collaborative networks </a:t>
            </a:r>
            <a:r>
              <a:rPr lang="en-US" sz="1800" b="1" dirty="0" smtClean="0"/>
              <a:t>(Wikipedia </a:t>
            </a:r>
            <a:r>
              <a:rPr lang="en-US" sz="1800" b="1" dirty="0" err="1" smtClean="0"/>
              <a:t>TrustTab</a:t>
            </a:r>
            <a:r>
              <a:rPr lang="en-US" sz="1800" b="1" dirty="0" smtClean="0"/>
              <a:t>) </a:t>
            </a:r>
          </a:p>
        </p:txBody>
      </p:sp>
      <p:sp>
        <p:nvSpPr>
          <p:cNvPr id="282628" name="Rectangle 4"/>
          <p:cNvSpPr>
            <a:spLocks noChangeArrowheads="1"/>
          </p:cNvSpPr>
          <p:nvPr/>
        </p:nvSpPr>
        <p:spPr bwMode="auto">
          <a:xfrm>
            <a:off x="762000" y="6019800"/>
            <a:ext cx="7772400" cy="838200"/>
          </a:xfrm>
          <a:prstGeom prst="rect">
            <a:avLst/>
          </a:prstGeom>
          <a:solidFill>
            <a:srgbClr val="FFFF99"/>
          </a:solidFill>
          <a:ln w="9525">
            <a:solidFill>
              <a:srgbClr val="800000"/>
            </a:solidFill>
            <a:miter lim="800000"/>
            <a:headEnd/>
            <a:tailEnd/>
          </a:ln>
          <a:effectLst/>
        </p:spPr>
        <p:txBody>
          <a:bodyPr/>
          <a:lstStyle/>
          <a:p>
            <a:pPr marL="342900" indent="-342900" algn="ctr" eaLnBrk="0" hangingPunct="0">
              <a:spcBef>
                <a:spcPct val="20000"/>
              </a:spcBef>
              <a:buClr>
                <a:schemeClr val="hlink"/>
              </a:buClr>
              <a:buSzPct val="60000"/>
              <a:buFont typeface="Wingdings" pitchFamily="2" charset="2"/>
              <a:buNone/>
              <a:defRPr/>
            </a:pPr>
            <a:r>
              <a:rPr lang="en-US" b="1" dirty="0">
                <a:solidFill>
                  <a:srgbClr val="800000"/>
                </a:solidFill>
                <a:effectLst>
                  <a:outerShdw blurRad="38100" dist="38100" dir="2700000" algn="tl">
                    <a:srgbClr val="000000"/>
                  </a:outerShdw>
                </a:effectLst>
              </a:rPr>
              <a:t>    </a:t>
            </a:r>
            <a:r>
              <a:rPr lang="en-US" sz="2800" b="1" dirty="0" smtClean="0">
                <a:solidFill>
                  <a:srgbClr val="800000"/>
                </a:solidFill>
                <a:effectLst>
                  <a:outerShdw blurRad="38100" dist="38100" dir="2700000" algn="tl">
                    <a:srgbClr val="000000"/>
                  </a:outerShdw>
                </a:effectLst>
              </a:rPr>
              <a:t>PML- </a:t>
            </a:r>
            <a:r>
              <a:rPr lang="en-US" sz="2400" b="1" dirty="0" smtClean="0">
                <a:solidFill>
                  <a:srgbClr val="800000"/>
                </a:solidFill>
                <a:effectLst>
                  <a:outerShdw blurRad="38100" dist="38100" dir="2700000" algn="tl">
                    <a:srgbClr val="000000"/>
                  </a:outerShdw>
                </a:effectLst>
              </a:rPr>
              <a:t>A </a:t>
            </a:r>
            <a:r>
              <a:rPr lang="en-US" sz="2400" b="1" dirty="0">
                <a:solidFill>
                  <a:srgbClr val="800000"/>
                </a:solidFill>
                <a:effectLst>
                  <a:outerShdw blurRad="38100" dist="38100" dir="2700000" algn="tl">
                    <a:srgbClr val="000000"/>
                  </a:outerShdw>
                </a:effectLst>
              </a:rPr>
              <a:t>single </a:t>
            </a:r>
            <a:r>
              <a:rPr lang="en-US" sz="2400" b="1" dirty="0" smtClean="0">
                <a:solidFill>
                  <a:srgbClr val="800000"/>
                </a:solidFill>
                <a:effectLst>
                  <a:outerShdw blurRad="38100" dist="38100" dir="2700000" algn="tl">
                    <a:srgbClr val="000000"/>
                  </a:outerShdw>
                </a:effectLst>
              </a:rPr>
              <a:t>provenance </a:t>
            </a:r>
            <a:r>
              <a:rPr lang="en-US" sz="2400" b="1" dirty="0">
                <a:solidFill>
                  <a:srgbClr val="800000"/>
                </a:solidFill>
                <a:effectLst>
                  <a:outerShdw blurRad="38100" dist="38100" dir="2700000" algn="tl">
                    <a:srgbClr val="000000"/>
                  </a:outerShdw>
                </a:effectLst>
              </a:rPr>
              <a:t>approach that has </a:t>
            </a:r>
            <a:r>
              <a:rPr lang="en-US" sz="2400" b="1" dirty="0" smtClean="0">
                <a:solidFill>
                  <a:srgbClr val="800000"/>
                </a:solidFill>
                <a:effectLst>
                  <a:outerShdw blurRad="38100" dist="38100" dir="2700000" algn="tl">
                    <a:srgbClr val="000000"/>
                  </a:outerShdw>
                </a:effectLst>
              </a:rPr>
              <a:t>been used </a:t>
            </a:r>
            <a:r>
              <a:rPr lang="en-US" sz="2400" b="1" dirty="0">
                <a:solidFill>
                  <a:srgbClr val="800000"/>
                </a:solidFill>
                <a:effectLst>
                  <a:outerShdw blurRad="38100" dist="38100" dir="2700000" algn="tl">
                    <a:srgbClr val="000000"/>
                  </a:outerShdw>
                </a:effectLst>
              </a:rPr>
              <a:t>in multiple diversified areas</a:t>
            </a:r>
            <a:endParaRPr lang="en-US" sz="1600" b="1" dirty="0">
              <a:solidFill>
                <a:srgbClr val="80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2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8229600" cy="941388"/>
          </a:xfrm>
        </p:spPr>
        <p:txBody>
          <a:bodyPr>
            <a:normAutofit fontScale="90000"/>
          </a:bodyPr>
          <a:lstStyle/>
          <a:p>
            <a:pPr eaLnBrk="1" hangingPunct="1">
              <a:defRPr/>
            </a:pPr>
            <a:r>
              <a:rPr lang="en-US" dirty="0" smtClean="0"/>
              <a:t>Provenance Experiments:  User Studies</a:t>
            </a:r>
          </a:p>
        </p:txBody>
      </p:sp>
      <p:sp>
        <p:nvSpPr>
          <p:cNvPr id="31750" name="Rectangle 9"/>
          <p:cNvSpPr>
            <a:spLocks noChangeArrowheads="1"/>
          </p:cNvSpPr>
          <p:nvPr/>
        </p:nvSpPr>
        <p:spPr bwMode="auto">
          <a:xfrm>
            <a:off x="381000" y="914400"/>
            <a:ext cx="8534400" cy="990600"/>
          </a:xfrm>
          <a:prstGeom prst="rect">
            <a:avLst/>
          </a:prstGeom>
          <a:solidFill>
            <a:schemeClr val="accent1">
              <a:lumMod val="20000"/>
              <a:lumOff val="80000"/>
            </a:schemeClr>
          </a:solidFill>
          <a:ln w="12700">
            <a:solidFill>
              <a:srgbClr val="800000"/>
            </a:solidFill>
            <a:miter lim="800000"/>
            <a:headEnd/>
            <a:tailEnd/>
          </a:ln>
        </p:spPr>
        <p:txBody>
          <a:bodyPr wrap="none" anchor="ctr"/>
          <a:lstStyle/>
          <a:p>
            <a:pPr algn="ctr" eaLnBrk="0" hangingPunct="0"/>
            <a:r>
              <a:rPr lang="en-US" sz="2000" b="1" i="1" u="sng">
                <a:solidFill>
                  <a:srgbClr val="800000"/>
                </a:solidFill>
              </a:rPr>
              <a:t>Hypothesis</a:t>
            </a:r>
            <a:r>
              <a:rPr lang="en-US" sz="2000" i="1">
                <a:solidFill>
                  <a:srgbClr val="800000"/>
                </a:solidFill>
              </a:rPr>
              <a:t>:Scientists with access to provenance can identify </a:t>
            </a:r>
          </a:p>
          <a:p>
            <a:pPr algn="ctr" eaLnBrk="0" hangingPunct="0"/>
            <a:r>
              <a:rPr lang="en-US" sz="2000" i="1">
                <a:solidFill>
                  <a:srgbClr val="800000"/>
                </a:solidFill>
              </a:rPr>
              <a:t>and explain the quality of maps more accurately than scientists </a:t>
            </a:r>
          </a:p>
          <a:p>
            <a:pPr algn="ctr" eaLnBrk="0" hangingPunct="0"/>
            <a:r>
              <a:rPr lang="en-US" sz="2000" i="1">
                <a:solidFill>
                  <a:srgbClr val="800000"/>
                </a:solidFill>
              </a:rPr>
              <a:t>without access to provenance</a:t>
            </a:r>
            <a:endParaRPr lang="en-US" sz="2000"/>
          </a:p>
        </p:txBody>
      </p:sp>
      <p:sp>
        <p:nvSpPr>
          <p:cNvPr id="8" name="Text Box 3"/>
          <p:cNvSpPr txBox="1">
            <a:spLocks noChangeArrowheads="1"/>
          </p:cNvSpPr>
          <p:nvPr/>
        </p:nvSpPr>
        <p:spPr bwMode="auto">
          <a:xfrm>
            <a:off x="533400" y="2133600"/>
            <a:ext cx="8610600" cy="4544834"/>
          </a:xfrm>
          <a:prstGeom prst="rect">
            <a:avLst/>
          </a:prstGeom>
          <a:noFill/>
          <a:ln w="9525">
            <a:noFill/>
            <a:miter lim="800000"/>
            <a:headEnd/>
            <a:tailEnd/>
          </a:ln>
        </p:spPr>
        <p:txBody>
          <a:bodyPr>
            <a:spAutoFit/>
          </a:bodyPr>
          <a:lstStyle/>
          <a:p>
            <a:pPr marL="342900" indent="-342900" eaLnBrk="0" hangingPunct="0"/>
            <a:r>
              <a:rPr lang="en-US" sz="2000" b="1" dirty="0" smtClean="0"/>
              <a:t>50+ subjects:</a:t>
            </a:r>
          </a:p>
          <a:p>
            <a:pPr marL="342900" indent="-342900" eaLnBrk="0" hangingPunct="0"/>
            <a:endParaRPr lang="en-US" sz="2000" b="1" dirty="0" smtClean="0"/>
          </a:p>
          <a:p>
            <a:pPr marL="342900" indent="-342900" eaLnBrk="0" hangingPunct="0"/>
            <a:endParaRPr lang="en-US" sz="2000" b="1" dirty="0" smtClean="0"/>
          </a:p>
          <a:p>
            <a:pPr marL="342900" indent="-342900" eaLnBrk="0" hangingPunct="0"/>
            <a:r>
              <a:rPr lang="en-US" sz="2000" b="1" dirty="0" smtClean="0"/>
              <a:t>The </a:t>
            </a:r>
            <a:r>
              <a:rPr lang="en-US" sz="2000" b="1" dirty="0"/>
              <a:t>results indicate that our hypothesis is correct; there </a:t>
            </a:r>
            <a:r>
              <a:rPr lang="en-US" sz="2000" b="1" i="1" dirty="0"/>
              <a:t>was</a:t>
            </a:r>
            <a:r>
              <a:rPr lang="en-US" sz="2000" b="1" dirty="0"/>
              <a:t> a </a:t>
            </a:r>
            <a:r>
              <a:rPr lang="en-US" sz="2000" b="1" i="1" dirty="0"/>
              <a:t>significant</a:t>
            </a:r>
            <a:r>
              <a:rPr lang="en-US" sz="2000" b="1" dirty="0"/>
              <a:t> difference between the mean accuracy of results provided by scientists when accessing provenance and when not accessing provenance</a:t>
            </a:r>
            <a:r>
              <a:rPr lang="en-US" sz="2000" b="1" baseline="30000" dirty="0"/>
              <a:t>*</a:t>
            </a:r>
          </a:p>
          <a:p>
            <a:pPr marL="342900" indent="-342900" eaLnBrk="0" hangingPunct="0"/>
            <a:endParaRPr lang="en-US" b="1" dirty="0"/>
          </a:p>
          <a:p>
            <a:pPr marL="342900" indent="-342900" eaLnBrk="0" hangingPunct="0"/>
            <a:endParaRPr lang="en-US" dirty="0"/>
          </a:p>
          <a:p>
            <a:pPr marL="342900" indent="-342900" eaLnBrk="0" hangingPunct="0"/>
            <a:endParaRPr lang="en-US" sz="1600" dirty="0"/>
          </a:p>
          <a:p>
            <a:pPr marL="342900" indent="-342900" eaLnBrk="0" hangingPunct="0"/>
            <a:endParaRPr lang="en-US" sz="1600" dirty="0"/>
          </a:p>
          <a:p>
            <a:pPr marL="342900" indent="-342900" eaLnBrk="0" hangingPunct="0"/>
            <a:endParaRPr lang="en-US" sz="1600" dirty="0"/>
          </a:p>
          <a:p>
            <a:pPr marL="342900" indent="-342900" eaLnBrk="0" hangingPunct="0"/>
            <a:endParaRPr lang="en-US" sz="1600" dirty="0"/>
          </a:p>
          <a:p>
            <a:pPr marL="342900" indent="-342900" eaLnBrk="0" hangingPunct="0"/>
            <a:endParaRPr lang="en-US" sz="1600" dirty="0"/>
          </a:p>
          <a:p>
            <a:pPr marL="342900" indent="-342900" eaLnBrk="0" hangingPunct="0"/>
            <a:endParaRPr lang="en-US" sz="2000" b="1" dirty="0"/>
          </a:p>
          <a:p>
            <a:pPr marL="342900" indent="-342900" eaLnBrk="0" hangingPunct="0"/>
            <a:endParaRPr lang="en-US" sz="2000" b="1" baseline="30000" dirty="0" smtClean="0"/>
          </a:p>
          <a:p>
            <a:pPr marL="342900" indent="-342900" eaLnBrk="0" hangingPunct="0"/>
            <a:r>
              <a:rPr lang="en-US" sz="2000" b="1" baseline="30000" dirty="0" smtClean="0"/>
              <a:t>*</a:t>
            </a:r>
            <a:r>
              <a:rPr lang="en-US" sz="2000" b="1" dirty="0"/>
              <a:t>Significance was verified using a two sample t-test at </a:t>
            </a:r>
            <a:r>
              <a:rPr lang="en-US" sz="2000" b="1" dirty="0" smtClean="0"/>
              <a:t> 95</a:t>
            </a:r>
            <a:r>
              <a:rPr lang="en-US" sz="2000" b="1" dirty="0"/>
              <a:t>% confidence</a:t>
            </a:r>
          </a:p>
        </p:txBody>
      </p:sp>
      <p:graphicFrame>
        <p:nvGraphicFramePr>
          <p:cNvPr id="9" name="Object 2"/>
          <p:cNvGraphicFramePr>
            <a:graphicFrameLocks noChangeAspect="1"/>
          </p:cNvGraphicFramePr>
          <p:nvPr>
            <p:ph idx="1"/>
          </p:nvPr>
        </p:nvGraphicFramePr>
        <p:xfrm>
          <a:off x="3581400" y="4038600"/>
          <a:ext cx="3733800" cy="1401763"/>
        </p:xfrm>
        <a:graphic>
          <a:graphicData uri="http://schemas.openxmlformats.org/presentationml/2006/ole">
            <p:oleObj spid="_x0000_s311297" name="Bitmap Image" r:id="rId3" imgW="2790476" imgH="1047619" progId="PBrush">
              <p:embed/>
            </p:oleObj>
          </a:graphicData>
        </a:graphic>
      </p:graphicFrame>
      <p:sp>
        <p:nvSpPr>
          <p:cNvPr id="10" name="AutoShape 5"/>
          <p:cNvSpPr>
            <a:spLocks/>
          </p:cNvSpPr>
          <p:nvPr/>
        </p:nvSpPr>
        <p:spPr bwMode="auto">
          <a:xfrm>
            <a:off x="3276600" y="4572000"/>
            <a:ext cx="152400" cy="381000"/>
          </a:xfrm>
          <a:prstGeom prst="leftBrace">
            <a:avLst>
              <a:gd name="adj1" fmla="val 20833"/>
              <a:gd name="adj2" fmla="val 50000"/>
            </a:avLst>
          </a:prstGeom>
          <a:noFill/>
          <a:ln w="9525">
            <a:solidFill>
              <a:schemeClr val="tx1"/>
            </a:solidFill>
            <a:round/>
            <a:headEnd/>
            <a:tailEnd/>
          </a:ln>
        </p:spPr>
        <p:txBody>
          <a:bodyPr wrap="none" anchor="ctr"/>
          <a:lstStyle/>
          <a:p>
            <a:pPr eaLnBrk="0" hangingPunct="0"/>
            <a:endParaRPr lang="en-US"/>
          </a:p>
        </p:txBody>
      </p:sp>
      <p:sp>
        <p:nvSpPr>
          <p:cNvPr id="11" name="AutoShape 6"/>
          <p:cNvSpPr>
            <a:spLocks/>
          </p:cNvSpPr>
          <p:nvPr/>
        </p:nvSpPr>
        <p:spPr bwMode="auto">
          <a:xfrm>
            <a:off x="3276600" y="4953000"/>
            <a:ext cx="152400" cy="457200"/>
          </a:xfrm>
          <a:prstGeom prst="leftBrace">
            <a:avLst>
              <a:gd name="adj1" fmla="val 25000"/>
              <a:gd name="adj2" fmla="val 50000"/>
            </a:avLst>
          </a:prstGeom>
          <a:noFill/>
          <a:ln w="9525">
            <a:solidFill>
              <a:schemeClr val="tx1"/>
            </a:solidFill>
            <a:round/>
            <a:headEnd/>
            <a:tailEnd/>
          </a:ln>
        </p:spPr>
        <p:txBody>
          <a:bodyPr wrap="none" anchor="ctr"/>
          <a:lstStyle/>
          <a:p>
            <a:pPr eaLnBrk="0" hangingPunct="0"/>
            <a:endParaRPr lang="en-US"/>
          </a:p>
        </p:txBody>
      </p:sp>
      <p:sp>
        <p:nvSpPr>
          <p:cNvPr id="12" name="Text Box 7"/>
          <p:cNvSpPr txBox="1">
            <a:spLocks noChangeArrowheads="1"/>
          </p:cNvSpPr>
          <p:nvPr/>
        </p:nvSpPr>
        <p:spPr bwMode="auto">
          <a:xfrm>
            <a:off x="1371600" y="4572000"/>
            <a:ext cx="2667000" cy="369888"/>
          </a:xfrm>
          <a:prstGeom prst="rect">
            <a:avLst/>
          </a:prstGeom>
          <a:noFill/>
          <a:ln w="9525">
            <a:noFill/>
            <a:miter lim="800000"/>
            <a:headEnd/>
            <a:tailEnd/>
          </a:ln>
        </p:spPr>
        <p:txBody>
          <a:bodyPr>
            <a:spAutoFit/>
          </a:bodyPr>
          <a:lstStyle/>
          <a:p>
            <a:pPr eaLnBrk="0" hangingPunct="0">
              <a:spcBef>
                <a:spcPct val="50000"/>
              </a:spcBef>
            </a:pPr>
            <a:r>
              <a:rPr lang="en-US" b="1" dirty="0"/>
              <a:t>Identification Task</a:t>
            </a:r>
          </a:p>
        </p:txBody>
      </p:sp>
      <p:sp>
        <p:nvSpPr>
          <p:cNvPr id="13" name="Text Box 8"/>
          <p:cNvSpPr txBox="1">
            <a:spLocks noChangeArrowheads="1"/>
          </p:cNvSpPr>
          <p:nvPr/>
        </p:nvSpPr>
        <p:spPr bwMode="auto">
          <a:xfrm>
            <a:off x="1524000" y="4953000"/>
            <a:ext cx="2667000" cy="369888"/>
          </a:xfrm>
          <a:prstGeom prst="rect">
            <a:avLst/>
          </a:prstGeom>
          <a:noFill/>
          <a:ln w="9525">
            <a:noFill/>
            <a:miter lim="800000"/>
            <a:headEnd/>
            <a:tailEnd/>
          </a:ln>
        </p:spPr>
        <p:txBody>
          <a:bodyPr>
            <a:spAutoFit/>
          </a:bodyPr>
          <a:lstStyle/>
          <a:p>
            <a:pPr eaLnBrk="0" hangingPunct="0">
              <a:spcBef>
                <a:spcPct val="50000"/>
              </a:spcBef>
            </a:pPr>
            <a:r>
              <a:rPr lang="en-US" b="1" dirty="0"/>
              <a:t>Explanation Task</a:t>
            </a:r>
          </a:p>
        </p:txBody>
      </p:sp>
      <p:pic>
        <p:nvPicPr>
          <p:cNvPr id="311298" name="Picture 2"/>
          <p:cNvPicPr>
            <a:picLocks noChangeAspect="1" noChangeArrowheads="1"/>
          </p:cNvPicPr>
          <p:nvPr/>
        </p:nvPicPr>
        <p:blipFill>
          <a:blip r:embed="rId4" cstate="print"/>
          <a:srcRect/>
          <a:stretch>
            <a:fillRect/>
          </a:stretch>
        </p:blipFill>
        <p:spPr bwMode="auto">
          <a:xfrm>
            <a:off x="533400" y="4114800"/>
            <a:ext cx="4953000" cy="2563178"/>
          </a:xfrm>
          <a:prstGeom prst="rect">
            <a:avLst/>
          </a:prstGeom>
          <a:noFill/>
          <a:ln w="9525">
            <a:noFill/>
            <a:miter lim="800000"/>
            <a:headEnd/>
            <a:tailEnd/>
          </a:ln>
        </p:spPr>
      </p:pic>
      <p:pic>
        <p:nvPicPr>
          <p:cNvPr id="311299" name="Picture 3"/>
          <p:cNvPicPr>
            <a:picLocks noChangeAspect="1" noChangeArrowheads="1"/>
          </p:cNvPicPr>
          <p:nvPr/>
        </p:nvPicPr>
        <p:blipFill>
          <a:blip r:embed="rId5" cstate="print"/>
          <a:srcRect/>
          <a:stretch>
            <a:fillRect/>
          </a:stretch>
        </p:blipFill>
        <p:spPr bwMode="auto">
          <a:xfrm>
            <a:off x="2133600" y="2133600"/>
            <a:ext cx="3114675" cy="904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85800" y="0"/>
            <a:ext cx="8153400" cy="990600"/>
          </a:xfrm>
        </p:spPr>
        <p:txBody>
          <a:bodyPr rtlCol="0">
            <a:normAutofit fontScale="90000"/>
          </a:bodyPr>
          <a:lstStyle/>
          <a:p>
            <a:pPr eaLnBrk="1" fontAlgn="auto" hangingPunct="1">
              <a:spcAft>
                <a:spcPts val="0"/>
              </a:spcAft>
              <a:defRPr/>
            </a:pPr>
            <a:r>
              <a:rPr lang="en-US" dirty="0" smtClean="0"/>
              <a:t>Documenting Scientific Processes with </a:t>
            </a:r>
            <a:r>
              <a:rPr lang="en-US" dirty="0" err="1" smtClean="0"/>
              <a:t>Ontologies</a:t>
            </a:r>
            <a:r>
              <a:rPr lang="en-US" dirty="0" smtClean="0"/>
              <a:t> and Abstract Workflows</a:t>
            </a:r>
            <a:endParaRPr lang="en-US" dirty="0"/>
          </a:p>
        </p:txBody>
      </p:sp>
      <p:sp>
        <p:nvSpPr>
          <p:cNvPr id="4" name="Content Placeholder 3"/>
          <p:cNvSpPr>
            <a:spLocks noGrp="1"/>
          </p:cNvSpPr>
          <p:nvPr>
            <p:ph sz="quarter" idx="1"/>
          </p:nvPr>
        </p:nvSpPr>
        <p:spPr>
          <a:xfrm>
            <a:off x="381000" y="1447800"/>
            <a:ext cx="8229600" cy="4525963"/>
          </a:xfrm>
        </p:spPr>
        <p:txBody>
          <a:bodyPr/>
          <a:lstStyle/>
          <a:p>
            <a:r>
              <a:rPr lang="en-US" dirty="0" smtClean="0"/>
              <a:t>Some efforts where WDOs and SAWs are being used</a:t>
            </a:r>
            <a:endParaRPr lang="en-US" dirty="0"/>
          </a:p>
        </p:txBody>
      </p:sp>
      <p:pic>
        <p:nvPicPr>
          <p:cNvPr id="6" name="Picture 5" descr="PC310338.jpg"/>
          <p:cNvPicPr/>
          <p:nvPr/>
        </p:nvPicPr>
        <p:blipFill>
          <a:blip r:embed="rId2" cstate="print"/>
          <a:stretch>
            <a:fillRect/>
          </a:stretch>
        </p:blipFill>
        <p:spPr>
          <a:xfrm>
            <a:off x="6248400" y="2590800"/>
            <a:ext cx="2286000" cy="1471535"/>
          </a:xfrm>
          <a:prstGeom prst="rect">
            <a:avLst/>
          </a:prstGeom>
        </p:spPr>
      </p:pic>
      <p:pic>
        <p:nvPicPr>
          <p:cNvPr id="5" name="Picture 4" descr="PictureGSmtg 234.jpg"/>
          <p:cNvPicPr/>
          <p:nvPr/>
        </p:nvPicPr>
        <p:blipFill>
          <a:blip r:embed="rId3" cstate="print"/>
          <a:stretch>
            <a:fillRect/>
          </a:stretch>
        </p:blipFill>
        <p:spPr>
          <a:xfrm>
            <a:off x="4572000" y="2514600"/>
            <a:ext cx="2286000" cy="17526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4495800" y="4191000"/>
            <a:ext cx="2819400" cy="211455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6172200" y="4648200"/>
            <a:ext cx="2489200" cy="18669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228600" y="4495800"/>
            <a:ext cx="2362201" cy="1880392"/>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a:stretch>
            <a:fillRect/>
          </a:stretch>
        </p:blipFill>
        <p:spPr bwMode="auto">
          <a:xfrm>
            <a:off x="1981200" y="4495800"/>
            <a:ext cx="1984942" cy="1290638"/>
          </a:xfrm>
          <a:prstGeom prst="rect">
            <a:avLst/>
          </a:prstGeom>
          <a:noFill/>
          <a:ln w="9525">
            <a:noFill/>
            <a:miter lim="800000"/>
            <a:headEnd/>
            <a:tailEnd/>
          </a:ln>
        </p:spPr>
      </p:pic>
      <p:sp>
        <p:nvSpPr>
          <p:cNvPr id="12" name="TextBox 11"/>
          <p:cNvSpPr txBox="1"/>
          <p:nvPr/>
        </p:nvSpPr>
        <p:spPr>
          <a:xfrm>
            <a:off x="304800" y="2590800"/>
            <a:ext cx="4428328" cy="923330"/>
          </a:xfrm>
          <a:prstGeom prst="rect">
            <a:avLst/>
          </a:prstGeom>
          <a:noFill/>
        </p:spPr>
        <p:txBody>
          <a:bodyPr wrap="none" rtlCol="0">
            <a:spAutoFit/>
          </a:bodyPr>
          <a:lstStyle/>
          <a:p>
            <a:r>
              <a:rPr lang="en-US" dirty="0" smtClean="0"/>
              <a:t>Environmental data collection at </a:t>
            </a:r>
          </a:p>
          <a:p>
            <a:pPr>
              <a:buFont typeface="Arial" pitchFamily="34" charset="0"/>
              <a:buChar char="•"/>
            </a:pPr>
            <a:r>
              <a:rPr lang="en-US" dirty="0" smtClean="0"/>
              <a:t> La </a:t>
            </a:r>
            <a:r>
              <a:rPr lang="en-US" dirty="0" err="1" smtClean="0"/>
              <a:t>Jornada</a:t>
            </a:r>
            <a:r>
              <a:rPr lang="en-US" dirty="0" smtClean="0"/>
              <a:t> Experimental Range (LTER)</a:t>
            </a:r>
          </a:p>
          <a:p>
            <a:pPr>
              <a:buFont typeface="Arial" pitchFamily="34" charset="0"/>
              <a:buChar char="•"/>
            </a:pPr>
            <a:r>
              <a:rPr lang="en-US" dirty="0" smtClean="0"/>
              <a:t> The arctic region (Barrow, Alaska)</a:t>
            </a:r>
            <a:endParaRPr lang="en-US" dirty="0"/>
          </a:p>
        </p:txBody>
      </p:sp>
      <p:sp>
        <p:nvSpPr>
          <p:cNvPr id="13" name="TextBox 12"/>
          <p:cNvSpPr txBox="1"/>
          <p:nvPr/>
        </p:nvSpPr>
        <p:spPr>
          <a:xfrm>
            <a:off x="152400" y="3773269"/>
            <a:ext cx="4267200" cy="646331"/>
          </a:xfrm>
          <a:prstGeom prst="rect">
            <a:avLst/>
          </a:prstGeom>
          <a:noFill/>
        </p:spPr>
        <p:txBody>
          <a:bodyPr wrap="square" rtlCol="0">
            <a:spAutoFit/>
          </a:bodyPr>
          <a:lstStyle/>
          <a:p>
            <a:r>
              <a:rPr lang="en-US" dirty="0" smtClean="0"/>
              <a:t>Seismic refraction experiments at </a:t>
            </a:r>
            <a:r>
              <a:rPr lang="en-US" dirty="0" err="1" smtClean="0"/>
              <a:t>Potrillo</a:t>
            </a:r>
            <a:r>
              <a:rPr lang="en-US" dirty="0" smtClean="0"/>
              <a:t> mountains</a:t>
            </a:r>
            <a:endParaRPr lang="en-US" dirty="0"/>
          </a:p>
        </p:txBody>
      </p:sp>
      <p:graphicFrame>
        <p:nvGraphicFramePr>
          <p:cNvPr id="14" name="Group 1707"/>
          <p:cNvGraphicFramePr>
            <a:graphicFrameLocks noGrp="1"/>
          </p:cNvGraphicFramePr>
          <p:nvPr/>
        </p:nvGraphicFramePr>
        <p:xfrm>
          <a:off x="152400" y="1219200"/>
          <a:ext cx="8763000" cy="5382214"/>
        </p:xfrm>
        <a:graphic>
          <a:graphicData uri="http://schemas.openxmlformats.org/drawingml/2006/table">
            <a:tbl>
              <a:tblPr/>
              <a:tblGrid>
                <a:gridCol w="2132663"/>
                <a:gridCol w="2287612"/>
                <a:gridCol w="2171363"/>
                <a:gridCol w="2171362"/>
              </a:tblGrid>
              <a:tr h="379889">
                <a:tc gridSpan="2">
                  <a:txBody>
                    <a:bodyPr/>
                    <a:lstStyle/>
                    <a:p>
                      <a:pPr marL="342900" marR="0" lvl="0" indent="-342900" algn="ctr" defTabSz="914400" rtl="0" eaLnBrk="1" fontAlgn="ctr"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Scientific Process</a:t>
                      </a:r>
                      <a:endParaRPr kumimoji="0" lang="en-US" sz="3600" b="1"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rowSpan="2">
                  <a:txBody>
                    <a:bodyPr/>
                    <a:lstStyle/>
                    <a:p>
                      <a:pPr marL="342900" marR="0" lvl="0" indent="-342900" algn="ctr" defTabSz="914400" rtl="0" eaLnBrk="1" fontAlgn="ctr"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Abstract</a:t>
                      </a:r>
                    </a:p>
                    <a:p>
                      <a:pPr marL="342900" marR="0" lvl="0" indent="-342900" algn="ctr" defTabSz="914400" rtl="0" eaLnBrk="1" fontAlgn="ctr"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 Workflow</a:t>
                      </a:r>
                      <a:endParaRPr kumimoji="0" lang="en-US" sz="36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rowSpan="2">
                  <a:txBody>
                    <a:bodyPr/>
                    <a:lstStyle/>
                    <a:p>
                      <a:pPr marL="342900" marR="0" lvl="0" indent="-342900" algn="ctr" defTabSz="914400" rtl="0" eaLnBrk="1" fontAlgn="ctr"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Provenance</a:t>
                      </a:r>
                      <a:endParaRPr kumimoji="0" lang="en-US"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r>
              <a:tr h="449226">
                <a:tc>
                  <a:txBody>
                    <a:bodyPr/>
                    <a:lstStyle/>
                    <a:p>
                      <a:pPr marL="342900" marR="0" lvl="0" indent="-342900" algn="ctr" defTabSz="914400" rtl="0" eaLnBrk="1" fontAlgn="ctr"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Name</a:t>
                      </a:r>
                      <a:endParaRPr kumimoji="0" lang="en-US" sz="3600" b="1"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0" eaLnBrk="1" fontAlgn="ctr"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Domain</a:t>
                      </a:r>
                      <a:endParaRPr kumimoji="0" lang="en-US" sz="36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vMerge="1">
                  <a:txBody>
                    <a:bodyPr/>
                    <a:lstStyle/>
                    <a:p>
                      <a:endParaRPr lang="en-US"/>
                    </a:p>
                  </a:txBody>
                  <a:tcPr/>
                </a:tc>
                <a:tc vMerge="1">
                  <a:txBody>
                    <a:bodyPr/>
                    <a:lstStyle/>
                    <a:p>
                      <a:endParaRPr lang="en-US"/>
                    </a:p>
                  </a:txBody>
                  <a:tcPr/>
                </a:tc>
              </a:tr>
              <a:tr h="492864">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Holes Code</a:t>
                      </a:r>
                      <a:endParaRPr kumimoji="0" lang="en-US" sz="3600" b="1" i="0" u="none" strike="noStrike" cap="none" normalizeH="0" baseline="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Earth science</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done</a:t>
                      </a:r>
                      <a:endParaRPr kumimoji="0" lang="en-US" sz="3600" b="1" i="0" u="none" strike="noStrike" cap="none" normalizeH="0" baseline="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done</a:t>
                      </a:r>
                      <a:endParaRPr kumimoji="0" lang="en-US" sz="36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502124">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Crustal Model</a:t>
                      </a:r>
                      <a:endParaRPr kumimoji="0" lang="en-US" sz="3600" b="1" i="0" u="none" strike="noStrike" cap="none" normalizeH="0" baseline="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Earth science</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done</a:t>
                      </a:r>
                      <a:endParaRPr kumimoji="0" lang="en-US" sz="3600" b="1" i="0" u="none" strike="noStrike" cap="none" normalizeH="0" baseline="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under develop.</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56172">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CEON</a:t>
                      </a:r>
                    </a:p>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Reflectance</a:t>
                      </a:r>
                      <a:endParaRPr kumimoji="0" lang="en-US" sz="3600" b="1" i="0" u="none" strike="noStrike" cap="none" normalizeH="0" baseline="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Environmental</a:t>
                      </a:r>
                    </a:p>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science</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done</a:t>
                      </a:r>
                      <a:endParaRPr kumimoji="0" lang="en-US" sz="3600" b="1" i="0" u="none" strike="noStrike" cap="none" normalizeH="0" baseline="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under</a:t>
                      </a:r>
                    </a:p>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development</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56172">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Jornada</a:t>
                      </a:r>
                    </a:p>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Antenna</a:t>
                      </a:r>
                      <a:endParaRPr kumimoji="0" lang="en-US" sz="3600" b="1" i="0" u="none" strike="noStrike" cap="none" normalizeH="0" baseline="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Environmental</a:t>
                      </a:r>
                    </a:p>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science</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under develop.</a:t>
                      </a:r>
                      <a:endParaRPr kumimoji="0" lang="en-US" sz="3600" b="1" i="0" u="none" strike="noStrike" cap="none" normalizeH="0" baseline="0" dirty="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 </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r h="656172">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Cargo</a:t>
                      </a:r>
                    </a:p>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Inspection</a:t>
                      </a:r>
                      <a:endParaRPr kumimoji="0" lang="en-US" sz="3600" b="1" i="0" u="none" strike="noStrike" cap="none" normalizeH="0" baseline="0" dirty="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Homeland security</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 </a:t>
                      </a:r>
                      <a:endParaRPr kumimoji="0" lang="en-US" sz="3600" b="1" i="0" u="none" strike="noStrike" cap="none" normalizeH="0" baseline="0" dirty="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done</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447391">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Quicklook</a:t>
                      </a:r>
                      <a:endParaRPr kumimoji="0" lang="en-US" sz="3600" b="1" i="0" u="none" strike="noStrike" cap="none" normalizeH="0" baseline="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Solar physics</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done</a:t>
                      </a:r>
                      <a:endParaRPr kumimoji="0" lang="en-US" sz="3600" b="1" i="0" u="none" strike="noStrike" cap="none" normalizeH="0" baseline="0" dirty="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done</a:t>
                      </a:r>
                      <a:endParaRPr kumimoji="0" lang="en-US" sz="36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502124">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MLSO CHIP</a:t>
                      </a:r>
                      <a:endParaRPr kumimoji="0" lang="en-US" sz="3600" b="1" i="0" u="none" strike="noStrike" cap="none" normalizeH="0" baseline="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Solar physics</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under develop.</a:t>
                      </a:r>
                      <a:endParaRPr kumimoji="0" lang="en-US" sz="3600" b="1" i="0" u="none" strike="noStrike" cap="none" normalizeH="0" baseline="0" dirty="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 </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49226">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smtClean="0">
                          <a:ln>
                            <a:noFill/>
                          </a:ln>
                          <a:solidFill>
                            <a:schemeClr val="tx1"/>
                          </a:solidFill>
                          <a:effectLst/>
                          <a:latin typeface="Arial" charset="0"/>
                          <a:cs typeface="Arial" charset="0"/>
                        </a:rPr>
                        <a:t>TPTP</a:t>
                      </a:r>
                      <a:endParaRPr kumimoji="0" lang="en-US" sz="3600" b="1" i="0" u="none" strike="noStrike" cap="none" normalizeH="0" baseline="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Artificial intelligence</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 </a:t>
                      </a:r>
                      <a:endParaRPr kumimoji="0" lang="en-US" sz="3600" b="1" i="0" u="none" strike="noStrike" cap="none" normalizeH="0" baseline="0" dirty="0" smtClean="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
                          <a:schemeClr val="tx2"/>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done</a:t>
                      </a:r>
                      <a:endParaRPr kumimoji="0" lang="en-US"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CC"/>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953000"/>
            <a:ext cx="7772400" cy="1362075"/>
          </a:xfrm>
        </p:spPr>
        <p:txBody>
          <a:bodyPr/>
          <a:lstStyle/>
          <a:p>
            <a:r>
              <a:rPr lang="en-US" dirty="0" smtClean="0"/>
              <a:t>Conclusions</a:t>
            </a:r>
            <a:endParaRPr lang="en-US" dirty="0"/>
          </a:p>
        </p:txBody>
      </p:sp>
      <p:pic>
        <p:nvPicPr>
          <p:cNvPr id="334849" name="Picture 1"/>
          <p:cNvPicPr>
            <a:picLocks noChangeAspect="1" noChangeArrowheads="1"/>
          </p:cNvPicPr>
          <p:nvPr/>
        </p:nvPicPr>
        <p:blipFill>
          <a:blip r:embed="rId2" cstate="print"/>
          <a:srcRect/>
          <a:stretch>
            <a:fillRect/>
          </a:stretch>
        </p:blipFill>
        <p:spPr bwMode="auto">
          <a:xfrm>
            <a:off x="0" y="0"/>
            <a:ext cx="3149600" cy="2362200"/>
          </a:xfrm>
          <a:prstGeom prst="rect">
            <a:avLst/>
          </a:prstGeom>
          <a:noFill/>
          <a:ln w="9525">
            <a:noFill/>
            <a:miter lim="800000"/>
            <a:headEnd/>
            <a:tailEnd/>
          </a:ln>
        </p:spPr>
      </p:pic>
      <p:pic>
        <p:nvPicPr>
          <p:cNvPr id="334850" name="Picture 2"/>
          <p:cNvPicPr>
            <a:picLocks noChangeAspect="1" noChangeArrowheads="1"/>
          </p:cNvPicPr>
          <p:nvPr/>
        </p:nvPicPr>
        <p:blipFill>
          <a:blip r:embed="rId3" cstate="print"/>
          <a:srcRect/>
          <a:stretch>
            <a:fillRect/>
          </a:stretch>
        </p:blipFill>
        <p:spPr bwMode="auto">
          <a:xfrm>
            <a:off x="5994400" y="0"/>
            <a:ext cx="3149600" cy="2362200"/>
          </a:xfrm>
          <a:prstGeom prst="rect">
            <a:avLst/>
          </a:prstGeom>
          <a:noFill/>
          <a:ln w="9525">
            <a:noFill/>
            <a:miter lim="800000"/>
            <a:headEnd/>
            <a:tailEnd/>
          </a:ln>
        </p:spPr>
      </p:pic>
      <p:pic>
        <p:nvPicPr>
          <p:cNvPr id="334851" name="Picture 3"/>
          <p:cNvPicPr>
            <a:picLocks noChangeAspect="1" noChangeArrowheads="1"/>
          </p:cNvPicPr>
          <p:nvPr/>
        </p:nvPicPr>
        <p:blipFill>
          <a:blip r:embed="rId4" cstate="print"/>
          <a:srcRect/>
          <a:stretch>
            <a:fillRect/>
          </a:stretch>
        </p:blipFill>
        <p:spPr bwMode="auto">
          <a:xfrm>
            <a:off x="2971800" y="0"/>
            <a:ext cx="3149600" cy="2362200"/>
          </a:xfrm>
          <a:prstGeom prst="rect">
            <a:avLst/>
          </a:prstGeom>
          <a:noFill/>
          <a:ln w="9525">
            <a:noFill/>
            <a:miter lim="800000"/>
            <a:headEnd/>
            <a:tailEnd/>
          </a:ln>
        </p:spPr>
      </p:pic>
      <p:pic>
        <p:nvPicPr>
          <p:cNvPr id="334852" name="Picture 4"/>
          <p:cNvPicPr>
            <a:picLocks noChangeAspect="1" noChangeArrowheads="1"/>
          </p:cNvPicPr>
          <p:nvPr/>
        </p:nvPicPr>
        <p:blipFill>
          <a:blip r:embed="rId5" cstate="print"/>
          <a:srcRect/>
          <a:stretch>
            <a:fillRect/>
          </a:stretch>
        </p:blipFill>
        <p:spPr bwMode="auto">
          <a:xfrm>
            <a:off x="0" y="2362200"/>
            <a:ext cx="2971800" cy="2228850"/>
          </a:xfrm>
          <a:prstGeom prst="rect">
            <a:avLst/>
          </a:prstGeom>
          <a:noFill/>
          <a:ln w="9525">
            <a:noFill/>
            <a:miter lim="800000"/>
            <a:headEnd/>
            <a:tailEnd/>
          </a:ln>
        </p:spPr>
      </p:pic>
      <p:pic>
        <p:nvPicPr>
          <p:cNvPr id="334853" name="Picture 5"/>
          <p:cNvPicPr>
            <a:picLocks noChangeAspect="1" noChangeArrowheads="1"/>
          </p:cNvPicPr>
          <p:nvPr/>
        </p:nvPicPr>
        <p:blipFill>
          <a:blip r:embed="rId6" cstate="print"/>
          <a:srcRect/>
          <a:stretch>
            <a:fillRect/>
          </a:stretch>
        </p:blipFill>
        <p:spPr bwMode="auto">
          <a:xfrm>
            <a:off x="2971800" y="2362200"/>
            <a:ext cx="3124200" cy="2228850"/>
          </a:xfrm>
          <a:prstGeom prst="rect">
            <a:avLst/>
          </a:prstGeom>
          <a:noFill/>
          <a:ln w="9525">
            <a:noFill/>
            <a:miter lim="800000"/>
            <a:headEnd/>
            <a:tailEnd/>
          </a:ln>
        </p:spPr>
      </p:pic>
      <p:pic>
        <p:nvPicPr>
          <p:cNvPr id="334854" name="Picture 6"/>
          <p:cNvPicPr>
            <a:picLocks noChangeAspect="1" noChangeArrowheads="1"/>
          </p:cNvPicPr>
          <p:nvPr/>
        </p:nvPicPr>
        <p:blipFill>
          <a:blip r:embed="rId7" cstate="print"/>
          <a:srcRect/>
          <a:stretch>
            <a:fillRect/>
          </a:stretch>
        </p:blipFill>
        <p:spPr bwMode="auto">
          <a:xfrm>
            <a:off x="6019800" y="2247900"/>
            <a:ext cx="3124200" cy="234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0"/>
            <a:ext cx="8229600" cy="1143000"/>
          </a:xfrm>
        </p:spPr>
        <p:txBody>
          <a:bodyPr/>
          <a:lstStyle/>
          <a:p>
            <a:r>
              <a:rPr lang="en-US" dirty="0" smtClean="0"/>
              <a:t>Accomplishments</a:t>
            </a:r>
            <a:endParaRPr lang="en-US" dirty="0"/>
          </a:p>
        </p:txBody>
      </p:sp>
      <p:pic>
        <p:nvPicPr>
          <p:cNvPr id="75" name="Picture 3"/>
          <p:cNvPicPr>
            <a:picLocks noChangeAspect="1" noChangeArrowheads="1"/>
          </p:cNvPicPr>
          <p:nvPr/>
        </p:nvPicPr>
        <p:blipFill>
          <a:blip r:embed="rId3" cstate="print"/>
          <a:srcRect/>
          <a:stretch>
            <a:fillRect/>
          </a:stretch>
        </p:blipFill>
        <p:spPr>
          <a:xfrm>
            <a:off x="6477000" y="2285999"/>
            <a:ext cx="2699266" cy="1234561"/>
          </a:xfrm>
          <a:prstGeom prst="rect">
            <a:avLst/>
          </a:prstGeom>
        </p:spPr>
      </p:pic>
      <p:grpSp>
        <p:nvGrpSpPr>
          <p:cNvPr id="33" name="Group 32"/>
          <p:cNvGrpSpPr/>
          <p:nvPr/>
        </p:nvGrpSpPr>
        <p:grpSpPr>
          <a:xfrm>
            <a:off x="2590800" y="4323520"/>
            <a:ext cx="1066800" cy="2534480"/>
            <a:chOff x="3733800" y="1828800"/>
            <a:chExt cx="1985555" cy="4591879"/>
          </a:xfrm>
        </p:grpSpPr>
        <p:sp>
          <p:nvSpPr>
            <p:cNvPr id="26" name="Rectangle 20"/>
            <p:cNvSpPr>
              <a:spLocks noChangeArrowheads="1"/>
            </p:cNvSpPr>
            <p:nvPr/>
          </p:nvSpPr>
          <p:spPr bwMode="auto">
            <a:xfrm>
              <a:off x="3733800" y="1828800"/>
              <a:ext cx="1985555" cy="4591879"/>
            </a:xfrm>
            <a:prstGeom prst="rect">
              <a:avLst/>
            </a:prstGeom>
            <a:solidFill>
              <a:schemeClr val="bg1"/>
            </a:solidFill>
            <a:ln w="9525">
              <a:solidFill>
                <a:schemeClr val="tx1"/>
              </a:solidFill>
              <a:miter lim="800000"/>
              <a:headEnd/>
              <a:tailEnd/>
            </a:ln>
          </p:spPr>
          <p:txBody>
            <a:bodyPr wrap="none" anchor="t" anchorCtr="0"/>
            <a:lstStyle/>
            <a:p>
              <a:pPr algn="ctr"/>
              <a:r>
                <a:rPr lang="en-US" sz="900" b="1" dirty="0" smtClean="0"/>
                <a:t>Ontology</a:t>
              </a:r>
              <a:endParaRPr lang="en-US" sz="900" b="1" i="1" dirty="0"/>
            </a:p>
          </p:txBody>
        </p:sp>
        <p:sp>
          <p:nvSpPr>
            <p:cNvPr id="27" name="Rectangle 18"/>
            <p:cNvSpPr>
              <a:spLocks noChangeArrowheads="1"/>
            </p:cNvSpPr>
            <p:nvPr/>
          </p:nvSpPr>
          <p:spPr bwMode="auto">
            <a:xfrm>
              <a:off x="3886200" y="2209800"/>
              <a:ext cx="1661160" cy="4045226"/>
            </a:xfrm>
            <a:prstGeom prst="rect">
              <a:avLst/>
            </a:prstGeom>
            <a:solidFill>
              <a:schemeClr val="bg1"/>
            </a:solidFill>
            <a:ln w="9525">
              <a:solidFill>
                <a:schemeClr val="tx1"/>
              </a:solidFill>
              <a:miter lim="800000"/>
              <a:headEnd/>
              <a:tailEnd/>
            </a:ln>
          </p:spPr>
          <p:txBody>
            <a:bodyPr wrap="none" anchor="t" anchorCtr="0"/>
            <a:lstStyle/>
            <a:p>
              <a:pPr algn="ctr"/>
              <a:r>
                <a:rPr lang="en-US" sz="900" b="1" dirty="0" smtClean="0"/>
                <a:t>Abstract</a:t>
              </a:r>
            </a:p>
            <a:p>
              <a:pPr algn="ctr"/>
              <a:r>
                <a:rPr lang="en-US" sz="900" b="1" dirty="0" smtClean="0"/>
                <a:t>Workflow</a:t>
              </a:r>
              <a:endParaRPr lang="en-US" sz="900" b="1" dirty="0"/>
            </a:p>
          </p:txBody>
        </p:sp>
        <p:sp>
          <p:nvSpPr>
            <p:cNvPr id="28" name="Rectangle 19"/>
            <p:cNvSpPr>
              <a:spLocks noChangeArrowheads="1"/>
            </p:cNvSpPr>
            <p:nvPr/>
          </p:nvSpPr>
          <p:spPr bwMode="auto">
            <a:xfrm>
              <a:off x="3962400" y="4114800"/>
              <a:ext cx="1489166" cy="1967947"/>
            </a:xfrm>
            <a:prstGeom prst="rect">
              <a:avLst/>
            </a:prstGeom>
            <a:solidFill>
              <a:schemeClr val="bg1"/>
            </a:solidFill>
            <a:ln w="9525">
              <a:solidFill>
                <a:schemeClr val="tx1"/>
              </a:solidFill>
              <a:miter lim="800000"/>
              <a:headEnd/>
              <a:tailEnd/>
            </a:ln>
          </p:spPr>
          <p:txBody>
            <a:bodyPr wrap="none" anchor="t" anchorCtr="0"/>
            <a:lstStyle/>
            <a:p>
              <a:pPr algn="ctr"/>
              <a:r>
                <a:rPr lang="en-US" sz="900" b="1" dirty="0" smtClean="0"/>
                <a:t>Provenance</a:t>
              </a:r>
              <a:endParaRPr lang="en-US" sz="900" b="1" dirty="0"/>
            </a:p>
          </p:txBody>
        </p:sp>
        <p:sp>
          <p:nvSpPr>
            <p:cNvPr id="29" name="TextBox 54"/>
            <p:cNvSpPr txBox="1">
              <a:spLocks noChangeArrowheads="1"/>
            </p:cNvSpPr>
            <p:nvPr/>
          </p:nvSpPr>
          <p:spPr bwMode="auto">
            <a:xfrm>
              <a:off x="4114801" y="5333999"/>
              <a:ext cx="1071152" cy="631189"/>
            </a:xfrm>
            <a:prstGeom prst="rect">
              <a:avLst/>
            </a:prstGeom>
            <a:noFill/>
            <a:ln w="9525">
              <a:noFill/>
              <a:miter lim="800000"/>
              <a:headEnd/>
              <a:tailEnd/>
            </a:ln>
          </p:spPr>
          <p:txBody>
            <a:bodyPr wrap="square">
              <a:spAutoFit/>
            </a:bodyPr>
            <a:lstStyle/>
            <a:p>
              <a:pPr algn="ctr"/>
              <a:r>
                <a:rPr lang="en-US" sz="900" b="1" dirty="0" smtClean="0"/>
                <a:t>Scientific</a:t>
              </a:r>
            </a:p>
            <a:p>
              <a:pPr algn="ctr"/>
              <a:r>
                <a:rPr lang="en-US" sz="900" b="1" dirty="0" smtClean="0"/>
                <a:t>Product</a:t>
              </a:r>
              <a:endParaRPr lang="en-US" sz="900" b="1" dirty="0"/>
            </a:p>
          </p:txBody>
        </p:sp>
        <p:graphicFrame>
          <p:nvGraphicFramePr>
            <p:cNvPr id="30" name="Object 10"/>
            <p:cNvGraphicFramePr>
              <a:graphicFrameLocks noChangeAspect="1"/>
            </p:cNvGraphicFramePr>
            <p:nvPr/>
          </p:nvGraphicFramePr>
          <p:xfrm>
            <a:off x="4114800" y="4572000"/>
            <a:ext cx="1140380" cy="609600"/>
          </p:xfrm>
          <a:graphic>
            <a:graphicData uri="http://schemas.openxmlformats.org/presentationml/2006/ole">
              <p:oleObj spid="_x0000_s344066" name="Image" r:id="rId4" imgW="9363475" imgH="4681737" progId="">
                <p:embed/>
              </p:oleObj>
            </a:graphicData>
          </a:graphic>
        </p:graphicFrame>
        <p:pic>
          <p:nvPicPr>
            <p:cNvPr id="31" name="Picture 3" descr="C:\Documents and Settings\leonardo\Desktop\flowchart.PNG"/>
            <p:cNvPicPr>
              <a:picLocks noChangeAspect="1" noChangeArrowheads="1"/>
            </p:cNvPicPr>
            <p:nvPr/>
          </p:nvPicPr>
          <p:blipFill>
            <a:blip r:embed="rId5" cstate="print"/>
            <a:srcRect/>
            <a:stretch>
              <a:fillRect/>
            </a:stretch>
          </p:blipFill>
          <p:spPr bwMode="auto">
            <a:xfrm>
              <a:off x="4267200" y="2971800"/>
              <a:ext cx="871762" cy="946181"/>
            </a:xfrm>
            <a:prstGeom prst="rect">
              <a:avLst/>
            </a:prstGeom>
            <a:noFill/>
          </p:spPr>
        </p:pic>
        <p:sp>
          <p:nvSpPr>
            <p:cNvPr id="32" name="TextBox 31"/>
            <p:cNvSpPr txBox="1"/>
            <p:nvPr/>
          </p:nvSpPr>
          <p:spPr>
            <a:xfrm>
              <a:off x="4648199" y="2895599"/>
              <a:ext cx="885518" cy="420792"/>
            </a:xfrm>
            <a:prstGeom prst="rect">
              <a:avLst/>
            </a:prstGeom>
            <a:noFill/>
          </p:spPr>
          <p:txBody>
            <a:bodyPr wrap="square" rtlCol="0">
              <a:spAutoFit/>
            </a:bodyPr>
            <a:lstStyle/>
            <a:p>
              <a:r>
                <a:rPr lang="en-US" sz="1000" b="1" dirty="0" smtClean="0"/>
                <a:t>GMG</a:t>
              </a:r>
            </a:p>
          </p:txBody>
        </p:sp>
      </p:grpSp>
      <p:grpSp>
        <p:nvGrpSpPr>
          <p:cNvPr id="47" name="Group 46"/>
          <p:cNvGrpSpPr/>
          <p:nvPr/>
        </p:nvGrpSpPr>
        <p:grpSpPr>
          <a:xfrm>
            <a:off x="7391400" y="609600"/>
            <a:ext cx="1295400" cy="1600200"/>
            <a:chOff x="6172200" y="1371600"/>
            <a:chExt cx="1295400" cy="1600200"/>
          </a:xfrm>
        </p:grpSpPr>
        <p:sp>
          <p:nvSpPr>
            <p:cNvPr id="41" name="Flowchart: Alternate Process 40"/>
            <p:cNvSpPr/>
            <p:nvPr/>
          </p:nvSpPr>
          <p:spPr>
            <a:xfrm>
              <a:off x="6172200" y="1371600"/>
              <a:ext cx="1295400" cy="1600200"/>
            </a:xfrm>
            <a:prstGeom prst="flowChartAlternateProcess">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descr="dataflow20080603"/>
            <p:cNvPicPr>
              <a:picLocks noChangeAspect="1" noChangeArrowheads="1"/>
            </p:cNvPicPr>
            <p:nvPr/>
          </p:nvPicPr>
          <p:blipFill>
            <a:blip r:embed="rId6" cstate="print"/>
            <a:srcRect/>
            <a:stretch>
              <a:fillRect/>
            </a:stretch>
          </p:blipFill>
          <p:spPr bwMode="auto">
            <a:xfrm>
              <a:off x="6400800" y="1524000"/>
              <a:ext cx="924499" cy="1303045"/>
            </a:xfrm>
            <a:prstGeom prst="rect">
              <a:avLst/>
            </a:prstGeom>
            <a:noFill/>
            <a:ln w="9525">
              <a:noFill/>
              <a:miter lim="800000"/>
              <a:headEnd/>
              <a:tailEnd/>
            </a:ln>
          </p:spPr>
        </p:pic>
      </p:grpSp>
      <p:pic>
        <p:nvPicPr>
          <p:cNvPr id="48" name="Picture 2"/>
          <p:cNvPicPr>
            <a:picLocks noChangeAspect="1" noChangeArrowheads="1"/>
          </p:cNvPicPr>
          <p:nvPr/>
        </p:nvPicPr>
        <p:blipFill>
          <a:blip r:embed="rId7" cstate="print"/>
          <a:srcRect/>
          <a:stretch>
            <a:fillRect/>
          </a:stretch>
        </p:blipFill>
        <p:spPr bwMode="auto">
          <a:xfrm>
            <a:off x="5257800" y="4849647"/>
            <a:ext cx="2305091" cy="2008353"/>
          </a:xfrm>
          <a:prstGeom prst="rect">
            <a:avLst/>
          </a:prstGeom>
          <a:noFill/>
          <a:ln w="9525">
            <a:noFill/>
            <a:miter lim="800000"/>
            <a:headEnd/>
            <a:tailEnd/>
          </a:ln>
        </p:spPr>
      </p:pic>
      <p:pic>
        <p:nvPicPr>
          <p:cNvPr id="49" name="Picture 4"/>
          <p:cNvPicPr>
            <a:picLocks noChangeAspect="1" noChangeArrowheads="1"/>
          </p:cNvPicPr>
          <p:nvPr/>
        </p:nvPicPr>
        <p:blipFill>
          <a:blip r:embed="rId8" cstate="print"/>
          <a:srcRect/>
          <a:stretch>
            <a:fillRect/>
          </a:stretch>
        </p:blipFill>
        <p:spPr bwMode="auto">
          <a:xfrm>
            <a:off x="457200" y="1143000"/>
            <a:ext cx="2639637" cy="2133600"/>
          </a:xfrm>
          <a:prstGeom prst="rect">
            <a:avLst/>
          </a:prstGeom>
          <a:noFill/>
          <a:ln w="9525">
            <a:noFill/>
            <a:miter lim="800000"/>
            <a:headEnd/>
            <a:tailEnd/>
          </a:ln>
          <a:effectLst/>
        </p:spPr>
      </p:pic>
      <p:pic>
        <p:nvPicPr>
          <p:cNvPr id="70" name="Picture 2" descr="http://trust.utep.edu/2009/ContourMap/CreateGravityContourMapSAW"/>
          <p:cNvPicPr>
            <a:picLocks noChangeAspect="1" noChangeArrowheads="1"/>
          </p:cNvPicPr>
          <p:nvPr/>
        </p:nvPicPr>
        <p:blipFill>
          <a:blip r:embed="rId9" cstate="print"/>
          <a:srcRect/>
          <a:stretch>
            <a:fillRect/>
          </a:stretch>
        </p:blipFill>
        <p:spPr bwMode="auto">
          <a:xfrm>
            <a:off x="5334000" y="838200"/>
            <a:ext cx="1752600" cy="1797309"/>
          </a:xfrm>
          <a:prstGeom prst="rect">
            <a:avLst/>
          </a:prstGeom>
          <a:noFill/>
          <a:ln w="9525">
            <a:noFill/>
            <a:miter lim="800000"/>
            <a:headEnd/>
            <a:tailEnd/>
          </a:ln>
        </p:spPr>
      </p:pic>
      <p:pic>
        <p:nvPicPr>
          <p:cNvPr id="72" name="Picture 10"/>
          <p:cNvPicPr>
            <a:picLocks noChangeAspect="1" noChangeArrowheads="1"/>
          </p:cNvPicPr>
          <p:nvPr/>
        </p:nvPicPr>
        <p:blipFill>
          <a:blip r:embed="rId10" cstate="print"/>
          <a:srcRect/>
          <a:stretch>
            <a:fillRect/>
          </a:stretch>
        </p:blipFill>
        <p:spPr bwMode="auto">
          <a:xfrm>
            <a:off x="533399" y="4104236"/>
            <a:ext cx="1905001" cy="1991764"/>
          </a:xfrm>
          <a:prstGeom prst="rect">
            <a:avLst/>
          </a:prstGeom>
          <a:noFill/>
          <a:ln w="9525">
            <a:noFill/>
            <a:miter lim="800000"/>
            <a:headEnd/>
            <a:tailEnd/>
          </a:ln>
          <a:effectLst/>
        </p:spPr>
      </p:pic>
      <p:pic>
        <p:nvPicPr>
          <p:cNvPr id="73" name="Picture 2"/>
          <p:cNvPicPr>
            <a:picLocks noChangeAspect="1" noChangeArrowheads="1"/>
          </p:cNvPicPr>
          <p:nvPr/>
        </p:nvPicPr>
        <p:blipFill>
          <a:blip r:embed="rId11" cstate="print"/>
          <a:srcRect/>
          <a:stretch>
            <a:fillRect/>
          </a:stretch>
        </p:blipFill>
        <p:spPr bwMode="auto">
          <a:xfrm>
            <a:off x="7239000" y="3657599"/>
            <a:ext cx="1524000" cy="1831141"/>
          </a:xfrm>
          <a:prstGeom prst="rect">
            <a:avLst/>
          </a:prstGeom>
          <a:noFill/>
          <a:ln w="9525">
            <a:noFill/>
            <a:miter lim="800000"/>
            <a:headEnd/>
            <a:tailEnd/>
          </a:ln>
        </p:spPr>
      </p:pic>
      <p:grpSp>
        <p:nvGrpSpPr>
          <p:cNvPr id="88" name="Group 87"/>
          <p:cNvGrpSpPr/>
          <p:nvPr/>
        </p:nvGrpSpPr>
        <p:grpSpPr>
          <a:xfrm>
            <a:off x="2971800" y="914400"/>
            <a:ext cx="2133600" cy="1267692"/>
            <a:chOff x="4191000" y="2819400"/>
            <a:chExt cx="2133600" cy="1267692"/>
          </a:xfrm>
        </p:grpSpPr>
        <p:sp>
          <p:nvSpPr>
            <p:cNvPr id="89" name="Oval 88"/>
            <p:cNvSpPr/>
            <p:nvPr/>
          </p:nvSpPr>
          <p:spPr>
            <a:xfrm>
              <a:off x="4267200" y="2819400"/>
              <a:ext cx="886691" cy="457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err="1" smtClean="0"/>
                <a:t>myOntology</a:t>
              </a:r>
              <a:endParaRPr lang="en-US" sz="700" b="1" dirty="0" smtClean="0"/>
            </a:p>
            <a:p>
              <a:pPr algn="ctr"/>
              <a:r>
                <a:rPr lang="en-US" sz="700" b="1" dirty="0" smtClean="0"/>
                <a:t>#Richland</a:t>
              </a:r>
              <a:endParaRPr lang="en-US" sz="700" b="1" dirty="0"/>
            </a:p>
          </p:txBody>
        </p:sp>
        <p:sp>
          <p:nvSpPr>
            <p:cNvPr id="90" name="Oval 89"/>
            <p:cNvSpPr/>
            <p:nvPr/>
          </p:nvSpPr>
          <p:spPr>
            <a:xfrm>
              <a:off x="5410200" y="2971800"/>
              <a:ext cx="9144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46,155</a:t>
              </a:r>
              <a:endParaRPr lang="en-US" sz="1100" b="1" dirty="0"/>
            </a:p>
          </p:txBody>
        </p:sp>
        <p:sp>
          <p:nvSpPr>
            <p:cNvPr id="91" name="Oval 90"/>
            <p:cNvSpPr/>
            <p:nvPr/>
          </p:nvSpPr>
          <p:spPr>
            <a:xfrm>
              <a:off x="5257800" y="3657600"/>
              <a:ext cx="762001" cy="429492"/>
            </a:xfrm>
            <a:prstGeom prst="ellipse">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19.2%</a:t>
              </a:r>
              <a:endParaRPr lang="en-US" sz="1100" b="1" dirty="0"/>
            </a:p>
          </p:txBody>
        </p:sp>
        <p:sp>
          <p:nvSpPr>
            <p:cNvPr id="92" name="Oval 91"/>
            <p:cNvSpPr/>
            <p:nvPr/>
          </p:nvSpPr>
          <p:spPr>
            <a:xfrm>
              <a:off x="4191000" y="3657600"/>
              <a:ext cx="914400" cy="304800"/>
            </a:xfrm>
            <a:prstGeom prst="ellipse">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55,016</a:t>
              </a:r>
              <a:endParaRPr lang="en-US" sz="1050" b="1" dirty="0"/>
            </a:p>
          </p:txBody>
        </p:sp>
        <p:cxnSp>
          <p:nvCxnSpPr>
            <p:cNvPr id="93" name="Straight Connector 92"/>
            <p:cNvCxnSpPr>
              <a:stCxn id="89" idx="6"/>
              <a:endCxn id="90" idx="2"/>
            </p:cNvCxnSpPr>
            <p:nvPr/>
          </p:nvCxnSpPr>
          <p:spPr>
            <a:xfrm>
              <a:off x="5153891" y="3048000"/>
              <a:ext cx="256309" cy="762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89" idx="5"/>
              <a:endCxn id="91" idx="1"/>
            </p:cNvCxnSpPr>
            <p:nvPr/>
          </p:nvCxnSpPr>
          <p:spPr>
            <a:xfrm rot="16200000" flipH="1">
              <a:off x="4941288" y="3292393"/>
              <a:ext cx="510854" cy="34535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2" idx="0"/>
              <a:endCxn id="89" idx="4"/>
            </p:cNvCxnSpPr>
            <p:nvPr/>
          </p:nvCxnSpPr>
          <p:spPr>
            <a:xfrm rot="5400000" flipH="1" flipV="1">
              <a:off x="4488873" y="3435927"/>
              <a:ext cx="381001" cy="62346"/>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97" name="7-Point Star 96"/>
          <p:cNvSpPr/>
          <p:nvPr/>
        </p:nvSpPr>
        <p:spPr>
          <a:xfrm>
            <a:off x="1828800" y="1600200"/>
            <a:ext cx="5410200" cy="4419600"/>
          </a:xfrm>
          <a:prstGeom prst="star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3276600" y="2895600"/>
            <a:ext cx="2452456" cy="1929684"/>
            <a:chOff x="609600" y="1219200"/>
            <a:chExt cx="4953000" cy="4419600"/>
          </a:xfrm>
        </p:grpSpPr>
        <p:sp>
          <p:nvSpPr>
            <p:cNvPr id="14" name="Rounded Rectangle 13"/>
            <p:cNvSpPr/>
            <p:nvPr/>
          </p:nvSpPr>
          <p:spPr>
            <a:xfrm>
              <a:off x="1981200" y="1828800"/>
              <a:ext cx="3581400" cy="685800"/>
            </a:xfrm>
            <a:prstGeom prst="roundRect">
              <a:avLst>
                <a:gd name="adj" fmla="val 1279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Domain </a:t>
              </a:r>
              <a:r>
                <a:rPr lang="en-US" sz="1100" b="1" dirty="0" err="1" smtClean="0"/>
                <a:t>Ontologies</a:t>
              </a:r>
              <a:endParaRPr lang="en-US" sz="1100" b="1" dirty="0"/>
            </a:p>
          </p:txBody>
        </p:sp>
        <p:sp>
          <p:nvSpPr>
            <p:cNvPr id="15" name="Rounded Rectangle 14"/>
            <p:cNvSpPr/>
            <p:nvPr/>
          </p:nvSpPr>
          <p:spPr>
            <a:xfrm>
              <a:off x="2057400" y="2590800"/>
              <a:ext cx="3505200" cy="990600"/>
            </a:xfrm>
            <a:prstGeom prst="roundRect">
              <a:avLst>
                <a:gd name="adj" fmla="val 1050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Task </a:t>
              </a:r>
              <a:r>
                <a:rPr lang="en-US" sz="1050" b="1" dirty="0" err="1" smtClean="0"/>
                <a:t>Ontologies</a:t>
              </a:r>
              <a:r>
                <a:rPr lang="en-US" sz="1050" b="1" dirty="0" smtClean="0"/>
                <a:t> </a:t>
              </a:r>
            </a:p>
            <a:p>
              <a:pPr algn="ctr"/>
              <a:r>
                <a:rPr lang="en-US" sz="1050" b="1" dirty="0" smtClean="0"/>
                <a:t>(Abstract Workflow </a:t>
              </a:r>
            </a:p>
            <a:p>
              <a:pPr algn="ctr"/>
              <a:r>
                <a:rPr lang="en-US" sz="1050" b="1" dirty="0" smtClean="0"/>
                <a:t>Specification)</a:t>
              </a:r>
            </a:p>
          </p:txBody>
        </p:sp>
        <p:sp>
          <p:nvSpPr>
            <p:cNvPr id="16" name="Rounded Rectangle 15"/>
            <p:cNvSpPr/>
            <p:nvPr/>
          </p:nvSpPr>
          <p:spPr>
            <a:xfrm>
              <a:off x="609600" y="4343400"/>
              <a:ext cx="4953000" cy="1295400"/>
            </a:xfrm>
            <a:prstGeom prst="roundRect">
              <a:avLst>
                <a:gd name="adj" fmla="val 1252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            Provenance</a:t>
              </a:r>
              <a:endParaRPr lang="en-US" sz="1000" b="1" dirty="0"/>
            </a:p>
          </p:txBody>
        </p:sp>
        <p:sp>
          <p:nvSpPr>
            <p:cNvPr id="17" name="Rounded Rectangle 16"/>
            <p:cNvSpPr/>
            <p:nvPr/>
          </p:nvSpPr>
          <p:spPr>
            <a:xfrm>
              <a:off x="609600" y="43434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Data and Products</a:t>
              </a:r>
              <a:endParaRPr lang="en-US" sz="1100" b="1" dirty="0"/>
            </a:p>
          </p:txBody>
        </p:sp>
        <p:sp>
          <p:nvSpPr>
            <p:cNvPr id="18" name="Rounded Rectangle 17"/>
            <p:cNvSpPr/>
            <p:nvPr/>
          </p:nvSpPr>
          <p:spPr>
            <a:xfrm>
              <a:off x="2057400" y="3657600"/>
              <a:ext cx="3505200" cy="6096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Concrete Workflow </a:t>
              </a:r>
            </a:p>
            <a:p>
              <a:pPr algn="ctr"/>
              <a:r>
                <a:rPr lang="en-US" sz="1050" b="1" dirty="0" smtClean="0"/>
                <a:t>Specification</a:t>
              </a:r>
              <a:endParaRPr lang="en-US" sz="1050" b="1" dirty="0"/>
            </a:p>
          </p:txBody>
        </p:sp>
        <p:sp>
          <p:nvSpPr>
            <p:cNvPr id="19" name="Rounded Rectangle 18"/>
            <p:cNvSpPr/>
            <p:nvPr/>
          </p:nvSpPr>
          <p:spPr>
            <a:xfrm>
              <a:off x="609600" y="2590800"/>
              <a:ext cx="1752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Scientific Processes</a:t>
              </a:r>
              <a:endParaRPr lang="en-US" sz="1100" b="1" dirty="0"/>
            </a:p>
          </p:txBody>
        </p:sp>
        <p:sp>
          <p:nvSpPr>
            <p:cNvPr id="20" name="Rounded Rectangle 19"/>
            <p:cNvSpPr/>
            <p:nvPr/>
          </p:nvSpPr>
          <p:spPr>
            <a:xfrm>
              <a:off x="609600" y="3429000"/>
              <a:ext cx="1752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Scientific Systems</a:t>
              </a:r>
              <a:endParaRPr lang="en-US" sz="1100" b="1" dirty="0"/>
            </a:p>
          </p:txBody>
        </p:sp>
        <p:sp>
          <p:nvSpPr>
            <p:cNvPr id="21" name="Rounded Rectangle 20"/>
            <p:cNvSpPr/>
            <p:nvPr/>
          </p:nvSpPr>
          <p:spPr>
            <a:xfrm>
              <a:off x="609600" y="18288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Scientific</a:t>
              </a:r>
            </a:p>
            <a:p>
              <a:pPr algn="ctr"/>
              <a:r>
                <a:rPr lang="en-US" sz="1100" b="1" dirty="0" smtClean="0"/>
                <a:t>Domain</a:t>
              </a:r>
              <a:endParaRPr lang="en-US" sz="1100" b="1" dirty="0"/>
            </a:p>
          </p:txBody>
        </p:sp>
        <p:sp>
          <p:nvSpPr>
            <p:cNvPr id="22" name="Rounded Rectangle 21"/>
            <p:cNvSpPr/>
            <p:nvPr/>
          </p:nvSpPr>
          <p:spPr>
            <a:xfrm>
              <a:off x="609600" y="1219200"/>
              <a:ext cx="4953000" cy="533400"/>
            </a:xfrm>
            <a:prstGeom prst="roundRect">
              <a:avLst>
                <a:gd name="adj" fmla="val 1833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General-purpose </a:t>
              </a:r>
              <a:r>
                <a:rPr lang="en-US" sz="1100" b="1" dirty="0" err="1" smtClean="0"/>
                <a:t>ontologies</a:t>
              </a:r>
              <a:endParaRPr lang="en-US" sz="1100" b="1" dirty="0"/>
            </a:p>
          </p:txBody>
        </p:sp>
      </p:grpSp>
      <p:sp>
        <p:nvSpPr>
          <p:cNvPr id="76" name="Rounded Rectangle 75"/>
          <p:cNvSpPr/>
          <p:nvPr/>
        </p:nvSpPr>
        <p:spPr>
          <a:xfrm flipH="1">
            <a:off x="1295400" y="4267200"/>
            <a:ext cx="1295400" cy="7620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Data</a:t>
            </a:r>
          </a:p>
          <a:p>
            <a:pPr algn="ctr"/>
            <a:r>
              <a:rPr lang="en-US" sz="2400" b="1" dirty="0" err="1" smtClean="0"/>
              <a:t>curation</a:t>
            </a:r>
            <a:endParaRPr lang="en-US" sz="2400" b="1" dirty="0"/>
          </a:p>
        </p:txBody>
      </p:sp>
      <p:sp>
        <p:nvSpPr>
          <p:cNvPr id="67" name="Rounded Rectangle 66"/>
          <p:cNvSpPr/>
          <p:nvPr/>
        </p:nvSpPr>
        <p:spPr>
          <a:xfrm>
            <a:off x="609600" y="2057400"/>
            <a:ext cx="2209800" cy="9144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 and product</a:t>
            </a:r>
          </a:p>
          <a:p>
            <a:pPr algn="ctr"/>
            <a:r>
              <a:rPr lang="en-US" sz="2000" b="1" dirty="0" smtClean="0"/>
              <a:t>discovery/reuse</a:t>
            </a:r>
            <a:endParaRPr lang="en-US" sz="2000" b="1" dirty="0"/>
          </a:p>
        </p:txBody>
      </p:sp>
      <p:sp>
        <p:nvSpPr>
          <p:cNvPr id="77" name="Rounded Rectangle 76"/>
          <p:cNvSpPr/>
          <p:nvPr/>
        </p:nvSpPr>
        <p:spPr>
          <a:xfrm>
            <a:off x="3276600" y="1219200"/>
            <a:ext cx="1905000" cy="8382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Information</a:t>
            </a:r>
          </a:p>
          <a:p>
            <a:pPr algn="ctr"/>
            <a:r>
              <a:rPr lang="en-US" sz="2400" b="1" dirty="0" smtClean="0"/>
              <a:t>integration</a:t>
            </a:r>
            <a:endParaRPr lang="en-US" sz="2400" b="1" dirty="0"/>
          </a:p>
        </p:txBody>
      </p:sp>
      <p:sp>
        <p:nvSpPr>
          <p:cNvPr id="71" name="Rounded Rectangle 70"/>
          <p:cNvSpPr/>
          <p:nvPr/>
        </p:nvSpPr>
        <p:spPr>
          <a:xfrm>
            <a:off x="6096000" y="1752600"/>
            <a:ext cx="1981200" cy="7620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Process </a:t>
            </a:r>
          </a:p>
          <a:p>
            <a:pPr algn="ctr"/>
            <a:r>
              <a:rPr lang="en-US" sz="2000" b="1" dirty="0" smtClean="0"/>
              <a:t>understanding</a:t>
            </a:r>
            <a:endParaRPr lang="en-US" sz="2000" b="1" dirty="0"/>
          </a:p>
        </p:txBody>
      </p:sp>
      <p:sp>
        <p:nvSpPr>
          <p:cNvPr id="78" name="Rounded Rectangle 77"/>
          <p:cNvSpPr/>
          <p:nvPr/>
        </p:nvSpPr>
        <p:spPr>
          <a:xfrm>
            <a:off x="6553200" y="2667000"/>
            <a:ext cx="1752600" cy="6858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Process </a:t>
            </a:r>
          </a:p>
          <a:p>
            <a:pPr algn="ctr"/>
            <a:r>
              <a:rPr lang="en-US" b="1" dirty="0" smtClean="0"/>
              <a:t>automation</a:t>
            </a:r>
            <a:endParaRPr lang="en-US" b="1" dirty="0"/>
          </a:p>
        </p:txBody>
      </p:sp>
      <p:sp>
        <p:nvSpPr>
          <p:cNvPr id="96" name="Rounded Rectangle 95"/>
          <p:cNvSpPr/>
          <p:nvPr/>
        </p:nvSpPr>
        <p:spPr>
          <a:xfrm>
            <a:off x="6781800" y="4114800"/>
            <a:ext cx="2362200" cy="7620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Product derivation understanding</a:t>
            </a:r>
            <a:endParaRPr lang="en-US" sz="2000" b="1" dirty="0"/>
          </a:p>
        </p:txBody>
      </p:sp>
      <p:sp>
        <p:nvSpPr>
          <p:cNvPr id="68" name="Rounded Rectangle 67"/>
          <p:cNvSpPr/>
          <p:nvPr/>
        </p:nvSpPr>
        <p:spPr>
          <a:xfrm>
            <a:off x="5410200" y="5410200"/>
            <a:ext cx="1828800" cy="99060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Data and product acceptance</a:t>
            </a:r>
            <a:endParaRPr lang="en-US" sz="2000" b="1" dirty="0"/>
          </a:p>
        </p:txBody>
      </p:sp>
      <p:sp>
        <p:nvSpPr>
          <p:cNvPr id="69" name="Rounded Rectangle 68"/>
          <p:cNvSpPr/>
          <p:nvPr/>
        </p:nvSpPr>
        <p:spPr>
          <a:xfrm>
            <a:off x="2667000" y="5562600"/>
            <a:ext cx="1447800" cy="858080"/>
          </a:xfrm>
          <a:prstGeom prst="roundRect">
            <a:avLst>
              <a:gd name="adj" fmla="val 127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Data and product attribution</a:t>
            </a:r>
            <a:endParaRPr lang="en-US" b="1" dirty="0"/>
          </a:p>
        </p:txBody>
      </p:sp>
      <p:pic>
        <p:nvPicPr>
          <p:cNvPr id="34" name="Picture 13" descr="C:\Documents and Settings\CS Guest\Local Settings\Temporary Internet Files\Content.IE5\VJ1NVEU9\MPj04384750000[1].jpg"/>
          <p:cNvPicPr>
            <a:picLocks noChangeAspect="1" noChangeArrowheads="1"/>
          </p:cNvPicPr>
          <p:nvPr/>
        </p:nvPicPr>
        <p:blipFill>
          <a:blip r:embed="rId12" cstate="print"/>
          <a:srcRect/>
          <a:stretch>
            <a:fillRect/>
          </a:stretch>
        </p:blipFill>
        <p:spPr bwMode="auto">
          <a:xfrm>
            <a:off x="4953000" y="2819400"/>
            <a:ext cx="981456" cy="1059125"/>
          </a:xfrm>
          <a:prstGeom prst="rect">
            <a:avLst/>
          </a:prstGeom>
          <a:noFill/>
        </p:spPr>
      </p:pic>
      <p:grpSp>
        <p:nvGrpSpPr>
          <p:cNvPr id="98" name="Group 97"/>
          <p:cNvGrpSpPr/>
          <p:nvPr/>
        </p:nvGrpSpPr>
        <p:grpSpPr>
          <a:xfrm>
            <a:off x="3352800" y="2438400"/>
            <a:ext cx="2514600" cy="2896430"/>
            <a:chOff x="4191000" y="1066800"/>
            <a:chExt cx="3657600" cy="4044384"/>
          </a:xfrm>
        </p:grpSpPr>
        <p:sp>
          <p:nvSpPr>
            <p:cNvPr id="99" name="Rectangle 98"/>
            <p:cNvSpPr/>
            <p:nvPr/>
          </p:nvSpPr>
          <p:spPr>
            <a:xfrm>
              <a:off x="4191000" y="3429000"/>
              <a:ext cx="36576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schemeClr val="tx1"/>
                </a:solidFill>
              </a:endParaRPr>
            </a:p>
          </p:txBody>
        </p:sp>
        <p:sp>
          <p:nvSpPr>
            <p:cNvPr id="100" name="Rectangle 99"/>
            <p:cNvSpPr/>
            <p:nvPr/>
          </p:nvSpPr>
          <p:spPr>
            <a:xfrm>
              <a:off x="4191000" y="1371600"/>
              <a:ext cx="3657600" cy="167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schemeClr val="tx1"/>
                </a:solidFill>
              </a:endParaRPr>
            </a:p>
          </p:txBody>
        </p:sp>
        <p:sp>
          <p:nvSpPr>
            <p:cNvPr id="101" name="TextBox 4"/>
            <p:cNvSpPr txBox="1">
              <a:spLocks noChangeArrowheads="1"/>
            </p:cNvSpPr>
            <p:nvPr/>
          </p:nvSpPr>
          <p:spPr bwMode="auto">
            <a:xfrm>
              <a:off x="4191000" y="1295399"/>
              <a:ext cx="786230" cy="386783"/>
            </a:xfrm>
            <a:prstGeom prst="rect">
              <a:avLst/>
            </a:prstGeom>
            <a:noFill/>
            <a:ln w="9525">
              <a:noFill/>
              <a:miter lim="800000"/>
              <a:headEnd/>
              <a:tailEnd/>
            </a:ln>
          </p:spPr>
          <p:txBody>
            <a:bodyPr wrap="none">
              <a:spAutoFit/>
            </a:bodyPr>
            <a:lstStyle/>
            <a:p>
              <a:r>
                <a:rPr lang="en-US" sz="1200" b="1" dirty="0"/>
                <a:t>Thing</a:t>
              </a:r>
            </a:p>
          </p:txBody>
        </p:sp>
        <p:sp>
          <p:nvSpPr>
            <p:cNvPr id="102" name="TextBox 5"/>
            <p:cNvSpPr txBox="1">
              <a:spLocks noChangeArrowheads="1"/>
            </p:cNvSpPr>
            <p:nvPr/>
          </p:nvSpPr>
          <p:spPr bwMode="auto">
            <a:xfrm>
              <a:off x="4572001" y="1676400"/>
              <a:ext cx="1742483" cy="386783"/>
            </a:xfrm>
            <a:prstGeom prst="rect">
              <a:avLst/>
            </a:prstGeom>
            <a:noFill/>
            <a:ln w="9525">
              <a:noFill/>
              <a:miter lim="800000"/>
              <a:headEnd/>
              <a:tailEnd/>
            </a:ln>
          </p:spPr>
          <p:txBody>
            <a:bodyPr wrap="none">
              <a:spAutoFit/>
            </a:bodyPr>
            <a:lstStyle/>
            <a:p>
              <a:r>
                <a:rPr lang="en-US" sz="1200" b="1" dirty="0"/>
                <a:t>Identified Thing</a:t>
              </a:r>
            </a:p>
          </p:txBody>
        </p:sp>
        <p:sp>
          <p:nvSpPr>
            <p:cNvPr id="103" name="TextBox 7"/>
            <p:cNvSpPr txBox="1">
              <a:spLocks noChangeArrowheads="1"/>
            </p:cNvSpPr>
            <p:nvPr/>
          </p:nvSpPr>
          <p:spPr bwMode="auto">
            <a:xfrm>
              <a:off x="5029201" y="2286001"/>
              <a:ext cx="897309" cy="386783"/>
            </a:xfrm>
            <a:prstGeom prst="rect">
              <a:avLst/>
            </a:prstGeom>
            <a:noFill/>
            <a:ln w="9525">
              <a:noFill/>
              <a:miter lim="800000"/>
              <a:headEnd/>
              <a:tailEnd/>
            </a:ln>
          </p:spPr>
          <p:txBody>
            <a:bodyPr wrap="none">
              <a:spAutoFit/>
            </a:bodyPr>
            <a:lstStyle/>
            <a:p>
              <a:r>
                <a:rPr lang="en-US" sz="1200" b="1" dirty="0"/>
                <a:t>Source</a:t>
              </a:r>
            </a:p>
          </p:txBody>
        </p:sp>
        <p:sp>
          <p:nvSpPr>
            <p:cNvPr id="104" name="TextBox 8"/>
            <p:cNvSpPr txBox="1">
              <a:spLocks noChangeArrowheads="1"/>
            </p:cNvSpPr>
            <p:nvPr/>
          </p:nvSpPr>
          <p:spPr bwMode="auto">
            <a:xfrm>
              <a:off x="5638801" y="2514600"/>
              <a:ext cx="816727" cy="386783"/>
            </a:xfrm>
            <a:prstGeom prst="rect">
              <a:avLst/>
            </a:prstGeom>
            <a:noFill/>
            <a:ln w="9525">
              <a:noFill/>
              <a:miter lim="800000"/>
              <a:headEnd/>
              <a:tailEnd/>
            </a:ln>
          </p:spPr>
          <p:txBody>
            <a:bodyPr wrap="none">
              <a:spAutoFit/>
            </a:bodyPr>
            <a:lstStyle/>
            <a:p>
              <a:r>
                <a:rPr lang="en-US" sz="1200" b="1" dirty="0"/>
                <a:t>Agent</a:t>
              </a:r>
            </a:p>
          </p:txBody>
        </p:sp>
        <p:sp>
          <p:nvSpPr>
            <p:cNvPr id="105" name="TextBox 15"/>
            <p:cNvSpPr txBox="1">
              <a:spLocks noChangeArrowheads="1"/>
            </p:cNvSpPr>
            <p:nvPr/>
          </p:nvSpPr>
          <p:spPr bwMode="auto">
            <a:xfrm>
              <a:off x="5638801" y="2743200"/>
              <a:ext cx="1236516" cy="386783"/>
            </a:xfrm>
            <a:prstGeom prst="rect">
              <a:avLst/>
            </a:prstGeom>
            <a:noFill/>
            <a:ln w="9525">
              <a:noFill/>
              <a:miter lim="800000"/>
              <a:headEnd/>
              <a:tailEnd/>
            </a:ln>
          </p:spPr>
          <p:txBody>
            <a:bodyPr wrap="none">
              <a:spAutoFit/>
            </a:bodyPr>
            <a:lstStyle/>
            <a:p>
              <a:r>
                <a:rPr lang="en-US" sz="1200" b="1" dirty="0"/>
                <a:t>Document</a:t>
              </a:r>
            </a:p>
          </p:txBody>
        </p:sp>
        <p:cxnSp>
          <p:nvCxnSpPr>
            <p:cNvPr id="106" name="Straight Connector 105"/>
            <p:cNvCxnSpPr/>
            <p:nvPr/>
          </p:nvCxnSpPr>
          <p:spPr>
            <a:xfrm rot="5400000">
              <a:off x="4381500" y="17145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4991100" y="2781300"/>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4610100" y="2247900"/>
              <a:ext cx="53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495800" y="1828800"/>
              <a:ext cx="15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876800" y="21336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876800" y="25146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181600" y="2971800"/>
              <a:ext cx="53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181600" y="2743200"/>
              <a:ext cx="53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6324600" y="21336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schemeClr val="tx1"/>
                </a:solidFill>
              </a:endParaRPr>
            </a:p>
          </p:txBody>
        </p:sp>
        <p:sp>
          <p:nvSpPr>
            <p:cNvPr id="115" name="Text Box 44"/>
            <p:cNvSpPr txBox="1">
              <a:spLocks noChangeArrowheads="1"/>
            </p:cNvSpPr>
            <p:nvPr/>
          </p:nvSpPr>
          <p:spPr bwMode="auto">
            <a:xfrm>
              <a:off x="5029201" y="1981201"/>
              <a:ext cx="1752601" cy="386783"/>
            </a:xfrm>
            <a:prstGeom prst="rect">
              <a:avLst/>
            </a:prstGeom>
            <a:noFill/>
            <a:ln w="9525">
              <a:noFill/>
              <a:miter lim="800000"/>
              <a:headEnd/>
              <a:tailEnd/>
            </a:ln>
          </p:spPr>
          <p:txBody>
            <a:bodyPr>
              <a:spAutoFit/>
            </a:bodyPr>
            <a:lstStyle/>
            <a:p>
              <a:r>
                <a:rPr lang="en-US" sz="1200" b="1" dirty="0" smtClean="0"/>
                <a:t>Information</a:t>
              </a:r>
              <a:endParaRPr lang="en-US" sz="1200" b="1" dirty="0"/>
            </a:p>
          </p:txBody>
        </p:sp>
        <p:cxnSp>
          <p:nvCxnSpPr>
            <p:cNvPr id="116" name="Straight Connector 115"/>
            <p:cNvCxnSpPr/>
            <p:nvPr/>
          </p:nvCxnSpPr>
          <p:spPr>
            <a:xfrm rot="10800000">
              <a:off x="4648200" y="40386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66"/>
            <p:cNvSpPr txBox="1">
              <a:spLocks noChangeArrowheads="1"/>
            </p:cNvSpPr>
            <p:nvPr/>
          </p:nvSpPr>
          <p:spPr bwMode="auto">
            <a:xfrm>
              <a:off x="4267201" y="3352800"/>
              <a:ext cx="786230" cy="386783"/>
            </a:xfrm>
            <a:prstGeom prst="rect">
              <a:avLst/>
            </a:prstGeom>
            <a:noFill/>
            <a:ln w="9525">
              <a:noFill/>
              <a:miter lim="800000"/>
              <a:headEnd/>
              <a:tailEnd/>
            </a:ln>
          </p:spPr>
          <p:txBody>
            <a:bodyPr wrap="none">
              <a:spAutoFit/>
            </a:bodyPr>
            <a:lstStyle/>
            <a:p>
              <a:r>
                <a:rPr lang="en-US" sz="1200" b="1" dirty="0"/>
                <a:t>Thing</a:t>
              </a:r>
            </a:p>
          </p:txBody>
        </p:sp>
        <p:sp>
          <p:nvSpPr>
            <p:cNvPr id="118" name="TextBox 67"/>
            <p:cNvSpPr txBox="1">
              <a:spLocks noChangeArrowheads="1"/>
            </p:cNvSpPr>
            <p:nvPr/>
          </p:nvSpPr>
          <p:spPr bwMode="auto">
            <a:xfrm>
              <a:off x="4953000" y="3581401"/>
              <a:ext cx="1113500" cy="386783"/>
            </a:xfrm>
            <a:prstGeom prst="rect">
              <a:avLst/>
            </a:prstGeom>
            <a:noFill/>
            <a:ln w="9525">
              <a:noFill/>
              <a:miter lim="800000"/>
              <a:headEnd/>
              <a:tailEnd/>
            </a:ln>
          </p:spPr>
          <p:txBody>
            <a:bodyPr wrap="none">
              <a:spAutoFit/>
            </a:bodyPr>
            <a:lstStyle/>
            <a:p>
              <a:r>
                <a:rPr lang="en-US" sz="1200" b="1" dirty="0"/>
                <a:t>Node </a:t>
              </a:r>
              <a:r>
                <a:rPr lang="en-US" sz="1200" b="1" dirty="0" smtClean="0"/>
                <a:t>Set</a:t>
              </a:r>
              <a:endParaRPr lang="en-US" sz="1200" b="1" dirty="0"/>
            </a:p>
          </p:txBody>
        </p:sp>
        <p:sp>
          <p:nvSpPr>
            <p:cNvPr id="119" name="TextBox 68"/>
            <p:cNvSpPr txBox="1">
              <a:spLocks noChangeArrowheads="1"/>
            </p:cNvSpPr>
            <p:nvPr/>
          </p:nvSpPr>
          <p:spPr bwMode="auto">
            <a:xfrm>
              <a:off x="4953000" y="3810001"/>
              <a:ext cx="1554646" cy="386783"/>
            </a:xfrm>
            <a:prstGeom prst="rect">
              <a:avLst/>
            </a:prstGeom>
            <a:noFill/>
            <a:ln w="9525">
              <a:noFill/>
              <a:miter lim="800000"/>
              <a:headEnd/>
              <a:tailEnd/>
            </a:ln>
          </p:spPr>
          <p:txBody>
            <a:bodyPr wrap="none">
              <a:spAutoFit/>
            </a:bodyPr>
            <a:lstStyle/>
            <a:p>
              <a:r>
                <a:rPr lang="en-US" sz="1200" b="1" dirty="0" err="1" smtClean="0"/>
                <a:t>InferenceStep</a:t>
              </a:r>
              <a:endParaRPr lang="en-US" sz="1200" b="1" dirty="0"/>
            </a:p>
          </p:txBody>
        </p:sp>
        <p:cxnSp>
          <p:nvCxnSpPr>
            <p:cNvPr id="120" name="Straight Connector 119"/>
            <p:cNvCxnSpPr/>
            <p:nvPr/>
          </p:nvCxnSpPr>
          <p:spPr>
            <a:xfrm rot="16200000" flipH="1">
              <a:off x="4305301" y="4000500"/>
              <a:ext cx="685801"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648200" y="38100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91"/>
            <p:cNvSpPr txBox="1">
              <a:spLocks noChangeArrowheads="1"/>
            </p:cNvSpPr>
            <p:nvPr/>
          </p:nvSpPr>
          <p:spPr bwMode="auto">
            <a:xfrm>
              <a:off x="4953000" y="4114801"/>
              <a:ext cx="1557350" cy="386783"/>
            </a:xfrm>
            <a:prstGeom prst="rect">
              <a:avLst/>
            </a:prstGeom>
            <a:noFill/>
            <a:ln w="9525">
              <a:noFill/>
              <a:miter lim="800000"/>
              <a:headEnd/>
              <a:tailEnd/>
            </a:ln>
          </p:spPr>
          <p:txBody>
            <a:bodyPr wrap="none">
              <a:spAutoFit/>
            </a:bodyPr>
            <a:lstStyle/>
            <a:p>
              <a:r>
                <a:rPr lang="en-US" sz="1200" b="1" dirty="0" err="1"/>
                <a:t>InferenceRule</a:t>
              </a:r>
              <a:endParaRPr lang="en-US" sz="1200" b="1" dirty="0"/>
            </a:p>
          </p:txBody>
        </p:sp>
        <p:sp>
          <p:nvSpPr>
            <p:cNvPr id="123" name="TextBox 92"/>
            <p:cNvSpPr txBox="1">
              <a:spLocks noChangeArrowheads="1"/>
            </p:cNvSpPr>
            <p:nvPr/>
          </p:nvSpPr>
          <p:spPr bwMode="auto">
            <a:xfrm>
              <a:off x="5562600" y="4419601"/>
              <a:ext cx="1726160" cy="386783"/>
            </a:xfrm>
            <a:prstGeom prst="rect">
              <a:avLst/>
            </a:prstGeom>
            <a:noFill/>
            <a:ln w="9525">
              <a:noFill/>
              <a:miter lim="800000"/>
              <a:headEnd/>
              <a:tailEnd/>
            </a:ln>
          </p:spPr>
          <p:txBody>
            <a:bodyPr wrap="none">
              <a:spAutoFit/>
            </a:bodyPr>
            <a:lstStyle/>
            <a:p>
              <a:r>
                <a:rPr lang="en-US" sz="1200" b="1" dirty="0" err="1"/>
                <a:t>DeclarativeRule</a:t>
              </a:r>
              <a:endParaRPr lang="en-US" sz="1200" b="1" dirty="0"/>
            </a:p>
          </p:txBody>
        </p:sp>
        <p:sp>
          <p:nvSpPr>
            <p:cNvPr id="124" name="TextBox 93"/>
            <p:cNvSpPr txBox="1">
              <a:spLocks noChangeArrowheads="1"/>
            </p:cNvSpPr>
            <p:nvPr/>
          </p:nvSpPr>
          <p:spPr bwMode="auto">
            <a:xfrm>
              <a:off x="5562600" y="4724401"/>
              <a:ext cx="1430602" cy="386783"/>
            </a:xfrm>
            <a:prstGeom prst="rect">
              <a:avLst/>
            </a:prstGeom>
            <a:noFill/>
            <a:ln w="9525">
              <a:noFill/>
              <a:miter lim="800000"/>
              <a:headEnd/>
              <a:tailEnd/>
            </a:ln>
          </p:spPr>
          <p:txBody>
            <a:bodyPr wrap="none">
              <a:spAutoFit/>
            </a:bodyPr>
            <a:lstStyle/>
            <a:p>
              <a:r>
                <a:rPr lang="en-US" sz="1200" b="1" dirty="0" err="1"/>
                <a:t>MethodRule</a:t>
              </a:r>
              <a:endParaRPr lang="en-US" sz="1200" b="1" dirty="0"/>
            </a:p>
          </p:txBody>
        </p:sp>
        <p:cxnSp>
          <p:nvCxnSpPr>
            <p:cNvPr id="125" name="Straight Connector 124"/>
            <p:cNvCxnSpPr/>
            <p:nvPr/>
          </p:nvCxnSpPr>
          <p:spPr>
            <a:xfrm rot="10800000">
              <a:off x="4648200" y="43434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800000">
              <a:off x="5257800" y="46482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0800000">
              <a:off x="5257800" y="4876800"/>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5037932" y="4639468"/>
              <a:ext cx="457200" cy="17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flipH="1" flipV="1">
              <a:off x="6553200" y="31242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schemeClr val="tx1"/>
                </a:solidFill>
              </a:endParaRPr>
            </a:p>
          </p:txBody>
        </p:sp>
        <p:sp>
          <p:nvSpPr>
            <p:cNvPr id="130" name="Rectangle 129"/>
            <p:cNvSpPr/>
            <p:nvPr/>
          </p:nvSpPr>
          <p:spPr>
            <a:xfrm>
              <a:off x="5791200" y="3886200"/>
              <a:ext cx="228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schemeClr val="tx1"/>
                </a:solidFill>
              </a:endParaRPr>
            </a:p>
          </p:txBody>
        </p:sp>
        <p:sp>
          <p:nvSpPr>
            <p:cNvPr id="131" name="Rectangle 130"/>
            <p:cNvSpPr/>
            <p:nvPr/>
          </p:nvSpPr>
          <p:spPr>
            <a:xfrm flipH="1" flipV="1">
              <a:off x="6400800" y="41910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schemeClr val="tx1"/>
                </a:solidFill>
              </a:endParaRPr>
            </a:p>
          </p:txBody>
        </p:sp>
        <p:sp>
          <p:nvSpPr>
            <p:cNvPr id="132" name="Rectangle 131"/>
            <p:cNvSpPr/>
            <p:nvPr/>
          </p:nvSpPr>
          <p:spPr>
            <a:xfrm flipH="1" flipV="1">
              <a:off x="6248400" y="41910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schemeClr val="tx1"/>
                </a:solidFill>
              </a:endParaRPr>
            </a:p>
          </p:txBody>
        </p:sp>
        <p:sp>
          <p:nvSpPr>
            <p:cNvPr id="133" name="TextBox 156"/>
            <p:cNvSpPr txBox="1">
              <a:spLocks noChangeArrowheads="1"/>
            </p:cNvSpPr>
            <p:nvPr/>
          </p:nvSpPr>
          <p:spPr bwMode="auto">
            <a:xfrm>
              <a:off x="5105400" y="1066800"/>
              <a:ext cx="1644273" cy="386783"/>
            </a:xfrm>
            <a:prstGeom prst="rect">
              <a:avLst/>
            </a:prstGeom>
            <a:noFill/>
            <a:ln w="9525">
              <a:noFill/>
              <a:miter lim="800000"/>
              <a:headEnd/>
              <a:tailEnd/>
            </a:ln>
          </p:spPr>
          <p:txBody>
            <a:bodyPr wrap="none">
              <a:spAutoFit/>
            </a:bodyPr>
            <a:lstStyle/>
            <a:p>
              <a:r>
                <a:rPr lang="en-US" sz="1200" b="1" dirty="0"/>
                <a:t>PML-P Module</a:t>
              </a:r>
            </a:p>
          </p:txBody>
        </p:sp>
        <p:sp>
          <p:nvSpPr>
            <p:cNvPr id="134" name="TextBox 156"/>
            <p:cNvSpPr txBox="1">
              <a:spLocks noChangeArrowheads="1"/>
            </p:cNvSpPr>
            <p:nvPr/>
          </p:nvSpPr>
          <p:spPr bwMode="auto">
            <a:xfrm>
              <a:off x="5181601" y="3124201"/>
              <a:ext cx="1599972" cy="386783"/>
            </a:xfrm>
            <a:prstGeom prst="rect">
              <a:avLst/>
            </a:prstGeom>
            <a:noFill/>
            <a:ln w="9525">
              <a:noFill/>
              <a:miter lim="800000"/>
              <a:headEnd/>
              <a:tailEnd/>
            </a:ln>
          </p:spPr>
          <p:txBody>
            <a:bodyPr wrap="none">
              <a:spAutoFit/>
            </a:bodyPr>
            <a:lstStyle/>
            <a:p>
              <a:r>
                <a:rPr lang="en-US" sz="1200" b="1" dirty="0" smtClean="0"/>
                <a:t>PML-J </a:t>
              </a:r>
              <a:r>
                <a:rPr lang="en-US" sz="1200" b="1" dirty="0"/>
                <a:t>Module</a:t>
              </a:r>
            </a:p>
          </p:txBody>
        </p:sp>
        <p:sp>
          <p:nvSpPr>
            <p:cNvPr id="135" name="Rectangle 134"/>
            <p:cNvSpPr/>
            <p:nvPr/>
          </p:nvSpPr>
          <p:spPr>
            <a:xfrm flipH="1" flipV="1">
              <a:off x="7162800" y="2895600"/>
              <a:ext cx="304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500" fill="hold"/>
                                        <p:tgtEl>
                                          <p:spTgt spid="47"/>
                                        </p:tgtEl>
                                        <p:attrNameLst>
                                          <p:attrName>r</p:attrName>
                                        </p:attrNameLst>
                                      </p:cBhvr>
                                    </p:animRot>
                                  </p:childTnLst>
                                </p:cTn>
                              </p:par>
                              <p:par>
                                <p:cTn id="51" presetID="8" presetClass="emph" presetSubtype="0" fill="hold" nodeType="withEffect">
                                  <p:stCondLst>
                                    <p:cond delay="0"/>
                                  </p:stCondLst>
                                  <p:childTnLst>
                                    <p:animRot by="21600000">
                                      <p:cBhvr>
                                        <p:cTn id="52" dur="500" fill="hold"/>
                                        <p:tgtEl>
                                          <p:spTgt spid="70"/>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dissolve">
                                      <p:cBhvr>
                                        <p:cTn id="57" dur="500"/>
                                        <p:tgtEl>
                                          <p:spTgt spid="97"/>
                                        </p:tgtEl>
                                      </p:cBhvr>
                                    </p:animEffect>
                                  </p:childTnLst>
                                </p:cTn>
                              </p:par>
                              <p:par>
                                <p:cTn id="58" presetID="9"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dissolve">
                                      <p:cBhvr>
                                        <p:cTn id="60" dur="500"/>
                                        <p:tgtEl>
                                          <p:spTgt spid="25"/>
                                        </p:tgtEl>
                                      </p:cBhvr>
                                    </p:animEffect>
                                  </p:childTnLst>
                                </p:cTn>
                              </p:par>
                              <p:par>
                                <p:cTn id="61" presetID="9"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dissolv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nodeType="clickEffect">
                                  <p:stCondLst>
                                    <p:cond delay="0"/>
                                  </p:stCondLst>
                                  <p:childTnLst>
                                    <p:animEffect transition="out" filter="dissolv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par>
                                <p:cTn id="72" presetID="9" presetClass="entr" presetSubtype="0" fill="hold" nodeType="with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dissolve">
                                      <p:cBhvr>
                                        <p:cTn id="74"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76" grpId="0" animBg="1"/>
      <p:bldP spid="67" grpId="0" animBg="1"/>
      <p:bldP spid="77" grpId="0" animBg="1"/>
      <p:bldP spid="71" grpId="0" animBg="1"/>
      <p:bldP spid="78" grpId="0" animBg="1"/>
      <p:bldP spid="96" grpId="0" animBg="1"/>
      <p:bldP spid="68" grpId="0" animBg="1"/>
      <p:bldP spid="6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457200" y="0"/>
            <a:ext cx="8229600" cy="990600"/>
          </a:xfrm>
        </p:spPr>
        <p:txBody>
          <a:bodyPr anchor="ctr"/>
          <a:lstStyle/>
          <a:p>
            <a:pPr eaLnBrk="1" hangingPunct="1"/>
            <a:r>
              <a:rPr lang="en-US" dirty="0" smtClean="0"/>
              <a:t>Software/Knowledge Products</a:t>
            </a:r>
            <a:endParaRPr lang="en-US" sz="2600" dirty="0" smtClean="0"/>
          </a:p>
        </p:txBody>
      </p:sp>
      <p:sp>
        <p:nvSpPr>
          <p:cNvPr id="10243" name="Content Placeholder 2"/>
          <p:cNvSpPr>
            <a:spLocks noGrp="1"/>
          </p:cNvSpPr>
          <p:nvPr>
            <p:ph idx="4294967295"/>
          </p:nvPr>
        </p:nvSpPr>
        <p:spPr>
          <a:xfrm>
            <a:off x="0" y="838200"/>
            <a:ext cx="8915400" cy="6019800"/>
          </a:xfrm>
        </p:spPr>
        <p:txBody>
          <a:bodyPr>
            <a:normAutofit fontScale="77500" lnSpcReduction="20000"/>
          </a:bodyPr>
          <a:lstStyle/>
          <a:p>
            <a:pPr eaLnBrk="1" hangingPunct="1"/>
            <a:r>
              <a:rPr lang="en-US" sz="3300" dirty="0" smtClean="0"/>
              <a:t>Web technology</a:t>
            </a:r>
          </a:p>
          <a:p>
            <a:pPr lvl="1" eaLnBrk="1" hangingPunct="1"/>
            <a:r>
              <a:rPr lang="en-US" dirty="0" smtClean="0"/>
              <a:t>Moving scientific contents from silos (personal laptops and desktops) to the web without losing privacy </a:t>
            </a:r>
          </a:p>
          <a:p>
            <a:pPr lvl="2" eaLnBrk="1" hangingPunct="1"/>
            <a:r>
              <a:rPr lang="en-US" dirty="0" smtClean="0"/>
              <a:t>Content management </a:t>
            </a:r>
            <a:r>
              <a:rPr lang="en-US" b="1" dirty="0" smtClean="0">
                <a:solidFill>
                  <a:srgbClr val="006600"/>
                </a:solidFill>
              </a:rPr>
              <a:t>[CI-Server/CMS]</a:t>
            </a:r>
            <a:r>
              <a:rPr lang="en-US" dirty="0" smtClean="0"/>
              <a:t>  (with </a:t>
            </a:r>
            <a:r>
              <a:rPr lang="en-US" b="1" u="sng" dirty="0" smtClean="0">
                <a:solidFill>
                  <a:srgbClr val="800000"/>
                </a:solidFill>
              </a:rPr>
              <a:t>Aida</a:t>
            </a:r>
            <a:r>
              <a:rPr lang="en-US" dirty="0" smtClean="0"/>
              <a:t> and </a:t>
            </a:r>
            <a:r>
              <a:rPr lang="en-US" b="1" u="sng" dirty="0" smtClean="0">
                <a:solidFill>
                  <a:srgbClr val="800000"/>
                </a:solidFill>
              </a:rPr>
              <a:t>Patricia</a:t>
            </a:r>
            <a:r>
              <a:rPr lang="en-US" dirty="0" smtClean="0"/>
              <a:t>)</a:t>
            </a:r>
          </a:p>
          <a:p>
            <a:pPr lvl="1" eaLnBrk="1" hangingPunct="1"/>
            <a:r>
              <a:rPr lang="en-US" dirty="0" smtClean="0"/>
              <a:t>Being able to share content but also to support discussions about the content</a:t>
            </a:r>
          </a:p>
          <a:p>
            <a:pPr lvl="2" eaLnBrk="1" hangingPunct="1"/>
            <a:r>
              <a:rPr lang="en-US" dirty="0" smtClean="0"/>
              <a:t>Collaboration support </a:t>
            </a:r>
            <a:r>
              <a:rPr lang="en-US" b="1" dirty="0" smtClean="0">
                <a:solidFill>
                  <a:srgbClr val="006600"/>
                </a:solidFill>
              </a:rPr>
              <a:t>[CI-Client/CI-Desktop/</a:t>
            </a:r>
            <a:r>
              <a:rPr lang="en-US" b="1" dirty="0" err="1" smtClean="0">
                <a:solidFill>
                  <a:srgbClr val="006600"/>
                </a:solidFill>
              </a:rPr>
              <a:t>WFTalk</a:t>
            </a:r>
            <a:r>
              <a:rPr lang="en-US" b="1" dirty="0" smtClean="0">
                <a:solidFill>
                  <a:srgbClr val="006600"/>
                </a:solidFill>
              </a:rPr>
              <a:t>]</a:t>
            </a:r>
            <a:r>
              <a:rPr lang="en-US" dirty="0" smtClean="0"/>
              <a:t> (with </a:t>
            </a:r>
            <a:r>
              <a:rPr lang="en-US" b="1" u="sng" dirty="0" smtClean="0">
                <a:solidFill>
                  <a:srgbClr val="800000"/>
                </a:solidFill>
              </a:rPr>
              <a:t>Aida</a:t>
            </a:r>
            <a:r>
              <a:rPr lang="en-US" dirty="0" smtClean="0"/>
              <a:t>)</a:t>
            </a:r>
          </a:p>
          <a:p>
            <a:pPr eaLnBrk="1" hangingPunct="1"/>
            <a:r>
              <a:rPr lang="en-US" sz="3300" dirty="0" smtClean="0"/>
              <a:t>Semantic Web technology</a:t>
            </a:r>
          </a:p>
          <a:p>
            <a:pPr lvl="1" eaLnBrk="1" hangingPunct="1"/>
            <a:r>
              <a:rPr lang="en-US" dirty="0" smtClean="0"/>
              <a:t>Link documents logically</a:t>
            </a:r>
          </a:p>
          <a:p>
            <a:pPr lvl="2" eaLnBrk="1" hangingPunct="1"/>
            <a:r>
              <a:rPr lang="en-US" dirty="0" smtClean="0"/>
              <a:t>Provenance </a:t>
            </a:r>
            <a:r>
              <a:rPr lang="en-US" b="1" dirty="0" smtClean="0">
                <a:solidFill>
                  <a:srgbClr val="006600"/>
                </a:solidFill>
              </a:rPr>
              <a:t>[PML notation, PML API] </a:t>
            </a:r>
            <a:r>
              <a:rPr lang="en-US" sz="2100" b="1" dirty="0" smtClean="0">
                <a:solidFill>
                  <a:srgbClr val="006600"/>
                </a:solidFill>
              </a:rPr>
              <a:t>(</a:t>
            </a:r>
            <a:r>
              <a:rPr lang="en-US" sz="2300" dirty="0" smtClean="0"/>
              <a:t>with Deborah, Peter, and many others)</a:t>
            </a:r>
            <a:endParaRPr lang="en-US" sz="2800" dirty="0" smtClean="0"/>
          </a:p>
          <a:p>
            <a:pPr lvl="2" eaLnBrk="1" hangingPunct="1"/>
            <a:r>
              <a:rPr lang="en-US" dirty="0" smtClean="0"/>
              <a:t>Abstract workflows </a:t>
            </a:r>
            <a:r>
              <a:rPr lang="en-US" b="1" dirty="0" smtClean="0">
                <a:solidFill>
                  <a:srgbClr val="006600"/>
                </a:solidFill>
              </a:rPr>
              <a:t>[WDO &amp; SAW notations, WDO-It]</a:t>
            </a:r>
            <a:r>
              <a:rPr lang="en-US" dirty="0" smtClean="0"/>
              <a:t> (with </a:t>
            </a:r>
            <a:r>
              <a:rPr lang="en-US" b="1" u="sng" dirty="0" smtClean="0">
                <a:solidFill>
                  <a:srgbClr val="800000"/>
                </a:solidFill>
              </a:rPr>
              <a:t>Leonardo</a:t>
            </a:r>
            <a:r>
              <a:rPr lang="en-US" dirty="0" smtClean="0"/>
              <a:t> and Ann)</a:t>
            </a:r>
          </a:p>
          <a:p>
            <a:pPr lvl="1" eaLnBrk="1" hangingPunct="1"/>
            <a:r>
              <a:rPr lang="en-US" dirty="0" smtClean="0"/>
              <a:t> Understand and use linked documents</a:t>
            </a:r>
          </a:p>
          <a:p>
            <a:pPr lvl="2" eaLnBrk="1" hangingPunct="1"/>
            <a:r>
              <a:rPr lang="en-US" dirty="0" smtClean="0"/>
              <a:t>Visualization </a:t>
            </a:r>
            <a:r>
              <a:rPr lang="en-US" b="1" dirty="0" smtClean="0">
                <a:solidFill>
                  <a:srgbClr val="006600"/>
                </a:solidFill>
              </a:rPr>
              <a:t>[Probe-It, </a:t>
            </a:r>
            <a:r>
              <a:rPr lang="en-US" b="1" dirty="0" err="1" smtClean="0">
                <a:solidFill>
                  <a:srgbClr val="006600"/>
                </a:solidFill>
              </a:rPr>
              <a:t>VisKo</a:t>
            </a:r>
            <a:r>
              <a:rPr lang="en-US" b="1" dirty="0" smtClean="0">
                <a:solidFill>
                  <a:srgbClr val="006600"/>
                </a:solidFill>
              </a:rPr>
              <a:t>]</a:t>
            </a:r>
            <a:r>
              <a:rPr lang="en-US" dirty="0" smtClean="0"/>
              <a:t> (with </a:t>
            </a:r>
            <a:r>
              <a:rPr lang="en-US" b="1" u="sng" dirty="0" smtClean="0">
                <a:solidFill>
                  <a:srgbClr val="800000"/>
                </a:solidFill>
              </a:rPr>
              <a:t>Nicholas</a:t>
            </a:r>
            <a:r>
              <a:rPr lang="en-US" dirty="0" smtClean="0"/>
              <a:t>, </a:t>
            </a:r>
            <a:r>
              <a:rPr lang="en-US" b="1" u="sng" dirty="0" smtClean="0">
                <a:solidFill>
                  <a:srgbClr val="800000"/>
                </a:solidFill>
              </a:rPr>
              <a:t>Hugo</a:t>
            </a:r>
            <a:r>
              <a:rPr lang="en-US" dirty="0" smtClean="0"/>
              <a:t>)</a:t>
            </a:r>
          </a:p>
          <a:p>
            <a:pPr lvl="2" eaLnBrk="1" hangingPunct="1"/>
            <a:r>
              <a:rPr lang="en-US" dirty="0" smtClean="0"/>
              <a:t>Search </a:t>
            </a:r>
            <a:r>
              <a:rPr lang="en-US" b="1" dirty="0" smtClean="0">
                <a:solidFill>
                  <a:srgbClr val="006600"/>
                </a:solidFill>
              </a:rPr>
              <a:t>[CI-Server/Triple Store]</a:t>
            </a:r>
            <a:r>
              <a:rPr lang="en-US" dirty="0" smtClean="0"/>
              <a:t> (with </a:t>
            </a:r>
            <a:r>
              <a:rPr lang="en-US" b="1" u="sng" dirty="0" err="1" smtClean="0">
                <a:solidFill>
                  <a:srgbClr val="800000"/>
                </a:solidFill>
              </a:rPr>
              <a:t>Jitin</a:t>
            </a:r>
            <a:r>
              <a:rPr lang="en-US" dirty="0" smtClean="0"/>
              <a:t>)</a:t>
            </a:r>
          </a:p>
          <a:p>
            <a:r>
              <a:rPr lang="en-US" sz="2400" dirty="0" smtClean="0"/>
              <a:t>Uncertainty management </a:t>
            </a:r>
            <a:r>
              <a:rPr lang="en-US" sz="2400" b="1" dirty="0" smtClean="0">
                <a:solidFill>
                  <a:srgbClr val="006600"/>
                </a:solidFill>
              </a:rPr>
              <a:t>[</a:t>
            </a:r>
            <a:r>
              <a:rPr lang="en-US" sz="2400" b="1" dirty="0" err="1" smtClean="0">
                <a:solidFill>
                  <a:srgbClr val="006600"/>
                </a:solidFill>
              </a:rPr>
              <a:t>TrustMap</a:t>
            </a:r>
            <a:r>
              <a:rPr lang="en-US" sz="2400" b="1" dirty="0" smtClean="0">
                <a:solidFill>
                  <a:srgbClr val="006600"/>
                </a:solidFill>
              </a:rPr>
              <a:t>] </a:t>
            </a:r>
            <a:r>
              <a:rPr lang="en-US" sz="2400" dirty="0" smtClean="0"/>
              <a:t>(with </a:t>
            </a:r>
            <a:r>
              <a:rPr lang="en-US" sz="2400" dirty="0" err="1" smtClean="0"/>
              <a:t>Vadik</a:t>
            </a:r>
            <a:r>
              <a:rPr lang="en-US" sz="2400" dirty="0" smtClean="0"/>
              <a:t>, </a:t>
            </a:r>
            <a:r>
              <a:rPr lang="en-US" sz="2400" b="1" u="sng" dirty="0" smtClean="0">
                <a:solidFill>
                  <a:srgbClr val="800000"/>
                </a:solidFill>
              </a:rPr>
              <a:t>Christian</a:t>
            </a:r>
            <a:r>
              <a:rPr lang="en-US" sz="2400" dirty="0" smtClean="0"/>
              <a:t>)</a:t>
            </a:r>
            <a:r>
              <a:rPr lang="en-US" sz="2800" dirty="0" smtClean="0"/>
              <a:t> </a:t>
            </a:r>
          </a:p>
          <a:p>
            <a:pPr eaLnBrk="1" hangingPunct="1"/>
            <a:r>
              <a:rPr lang="en-US" sz="2800" dirty="0" smtClean="0"/>
              <a:t>Applications</a:t>
            </a:r>
          </a:p>
          <a:p>
            <a:pPr lvl="1"/>
            <a:r>
              <a:rPr lang="en-US" sz="2000" dirty="0" smtClean="0"/>
              <a:t>Cargo Inspection  </a:t>
            </a:r>
            <a:r>
              <a:rPr lang="en-US" sz="2400" b="1" dirty="0" smtClean="0">
                <a:solidFill>
                  <a:srgbClr val="006600"/>
                </a:solidFill>
              </a:rPr>
              <a:t>[</a:t>
            </a:r>
            <a:r>
              <a:rPr lang="en-US" sz="2400" b="1" dirty="0" err="1" smtClean="0">
                <a:solidFill>
                  <a:srgbClr val="006600"/>
                </a:solidFill>
              </a:rPr>
              <a:t>CargoTrust</a:t>
            </a:r>
            <a:r>
              <a:rPr lang="en-US" sz="2400" b="1" dirty="0" smtClean="0">
                <a:solidFill>
                  <a:srgbClr val="006600"/>
                </a:solidFill>
              </a:rPr>
              <a:t>] </a:t>
            </a:r>
            <a:r>
              <a:rPr lang="en-US" sz="2000" dirty="0" smtClean="0"/>
              <a:t>(with </a:t>
            </a:r>
            <a:r>
              <a:rPr lang="en-US" sz="2000" b="1" u="sng" dirty="0" smtClean="0">
                <a:solidFill>
                  <a:srgbClr val="800000"/>
                </a:solidFill>
              </a:rPr>
              <a:t>Nicholas</a:t>
            </a:r>
            <a:r>
              <a:rPr lang="en-US" sz="2000" dirty="0" smtClean="0"/>
              <a:t>, </a:t>
            </a:r>
            <a:r>
              <a:rPr lang="en-US" sz="2000" b="1" u="sng" dirty="0" smtClean="0">
                <a:solidFill>
                  <a:srgbClr val="800000"/>
                </a:solidFill>
              </a:rPr>
              <a:t>Alexis</a:t>
            </a:r>
            <a:r>
              <a:rPr lang="en-US" sz="2000" dirty="0" smtClean="0"/>
              <a:t>, </a:t>
            </a:r>
            <a:r>
              <a:rPr lang="en-US" sz="2000" b="1" u="sng" dirty="0" smtClean="0">
                <a:solidFill>
                  <a:srgbClr val="800000"/>
                </a:solidFill>
              </a:rPr>
              <a:t>Hugo</a:t>
            </a:r>
            <a:r>
              <a:rPr lang="en-US" sz="2000" dirty="0" smtClean="0"/>
              <a:t>, </a:t>
            </a:r>
            <a:r>
              <a:rPr lang="en-US" sz="2000" b="1" u="sng" dirty="0" smtClean="0">
                <a:solidFill>
                  <a:srgbClr val="800000"/>
                </a:solidFill>
              </a:rPr>
              <a:t>Henrique</a:t>
            </a:r>
            <a:r>
              <a:rPr lang="en-US" sz="2000" dirty="0" smtClean="0"/>
              <a:t> and </a:t>
            </a:r>
            <a:r>
              <a:rPr lang="en-US" sz="2000" dirty="0" err="1" smtClean="0"/>
              <a:t>Raed</a:t>
            </a:r>
            <a:r>
              <a:rPr lang="en-US" sz="2000" dirty="0" smtClean="0"/>
              <a:t>) </a:t>
            </a:r>
          </a:p>
          <a:p>
            <a:pPr lvl="2" eaLnBrk="1" hangingPunct="1"/>
            <a:endParaRPr lang="en-US" sz="1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4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KNOWLEDGE ENHANCED SCIENCE</a:t>
            </a:r>
            <a:endParaRPr lang="en-US" dirty="0"/>
          </a:p>
        </p:txBody>
      </p:sp>
      <p:pic>
        <p:nvPicPr>
          <p:cNvPr id="8" name="Picture 7"/>
          <p:cNvPicPr>
            <a:picLocks noChangeAspect="1" noChangeArrowheads="1"/>
          </p:cNvPicPr>
          <p:nvPr/>
        </p:nvPicPr>
        <p:blipFill>
          <a:blip r:embed="rId2" cstate="print"/>
          <a:srcRect/>
          <a:stretch>
            <a:fillRect/>
          </a:stretch>
        </p:blipFill>
        <p:spPr bwMode="auto">
          <a:xfrm>
            <a:off x="4267200" y="-381000"/>
            <a:ext cx="4876800" cy="4724400"/>
          </a:xfrm>
          <a:prstGeom prst="rect">
            <a:avLst/>
          </a:prstGeom>
          <a:noFill/>
          <a:ln w="9525">
            <a:noFill/>
            <a:round/>
            <a:headEnd/>
            <a:tailEnd/>
          </a:ln>
          <a:effectLst/>
        </p:spPr>
      </p:pic>
      <p:pic>
        <p:nvPicPr>
          <p:cNvPr id="339970" name="Picture 2"/>
          <p:cNvPicPr>
            <a:picLocks noChangeAspect="1" noChangeArrowheads="1"/>
          </p:cNvPicPr>
          <p:nvPr/>
        </p:nvPicPr>
        <p:blipFill>
          <a:blip r:embed="rId3" cstate="print"/>
          <a:srcRect/>
          <a:stretch>
            <a:fillRect/>
          </a:stretch>
        </p:blipFill>
        <p:spPr bwMode="auto">
          <a:xfrm>
            <a:off x="0" y="-1"/>
            <a:ext cx="4267200" cy="43447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7086600" cy="1143000"/>
          </a:xfrm>
        </p:spPr>
        <p:txBody>
          <a:bodyPr/>
          <a:lstStyle/>
          <a:p>
            <a:r>
              <a:rPr lang="en-US" dirty="0" smtClean="0"/>
              <a:t>Some Open Questions</a:t>
            </a:r>
            <a:endParaRPr lang="en-US" dirty="0"/>
          </a:p>
        </p:txBody>
      </p:sp>
      <p:sp>
        <p:nvSpPr>
          <p:cNvPr id="3" name="Content Placeholder 2"/>
          <p:cNvSpPr>
            <a:spLocks noGrp="1"/>
          </p:cNvSpPr>
          <p:nvPr>
            <p:ph idx="1"/>
          </p:nvPr>
        </p:nvSpPr>
        <p:spPr>
          <a:xfrm>
            <a:off x="0" y="1447800"/>
            <a:ext cx="9144000" cy="4648200"/>
          </a:xfrm>
        </p:spPr>
        <p:txBody>
          <a:bodyPr>
            <a:normAutofit fontScale="77500" lnSpcReduction="20000"/>
          </a:bodyPr>
          <a:lstStyle/>
          <a:p>
            <a:pPr>
              <a:buNone/>
            </a:pPr>
            <a:r>
              <a:rPr lang="en-US" dirty="0" smtClean="0"/>
              <a:t>Do we share our data/products?</a:t>
            </a:r>
          </a:p>
          <a:p>
            <a:pPr>
              <a:buNone/>
            </a:pPr>
            <a:r>
              <a:rPr lang="en-US" dirty="0" smtClean="0"/>
              <a:t>Do we annotate our data/products?</a:t>
            </a:r>
          </a:p>
          <a:p>
            <a:pPr>
              <a:buNone/>
            </a:pPr>
            <a:r>
              <a:rPr lang="en-US" dirty="0" smtClean="0"/>
              <a:t>How easy is for someone else to reuse our data/products/annotations?</a:t>
            </a:r>
          </a:p>
          <a:p>
            <a:pPr lvl="1"/>
            <a:r>
              <a:rPr lang="en-US" dirty="0" smtClean="0"/>
              <a:t>How easy is to find our data/product?</a:t>
            </a:r>
          </a:p>
          <a:p>
            <a:pPr lvl="1"/>
            <a:r>
              <a:rPr lang="en-US" dirty="0" smtClean="0"/>
              <a:t>How was that data/product derived?</a:t>
            </a:r>
          </a:p>
          <a:p>
            <a:pPr lvl="1"/>
            <a:r>
              <a:rPr lang="en-US" dirty="0" smtClean="0"/>
              <a:t>How easy is to understand the scientific process behind a product/data?</a:t>
            </a:r>
          </a:p>
          <a:p>
            <a:pPr>
              <a:buNone/>
            </a:pPr>
            <a:r>
              <a:rPr lang="en-US" dirty="0" smtClean="0"/>
              <a:t>How can we get credit for collecting/</a:t>
            </a:r>
            <a:r>
              <a:rPr lang="en-US" dirty="0" err="1" smtClean="0"/>
              <a:t>curating</a:t>
            </a:r>
            <a:r>
              <a:rPr lang="en-US" dirty="0" smtClean="0"/>
              <a:t> data?</a:t>
            </a:r>
          </a:p>
          <a:p>
            <a:pPr lvl="1"/>
            <a:r>
              <a:rPr lang="en-US" dirty="0" smtClean="0"/>
              <a:t>How can we give credit to someone else for collecting/</a:t>
            </a:r>
            <a:r>
              <a:rPr lang="en-US" dirty="0" err="1" smtClean="0"/>
              <a:t>curating</a:t>
            </a:r>
            <a:r>
              <a:rPr lang="en-US" dirty="0" smtClean="0"/>
              <a:t> data that we use?</a:t>
            </a:r>
          </a:p>
          <a:p>
            <a:pPr>
              <a:buNone/>
            </a:pPr>
            <a:r>
              <a:rPr lang="en-US" dirty="0" smtClean="0"/>
              <a:t>How do we believe someone’s data/product?</a:t>
            </a:r>
          </a:p>
          <a:p>
            <a:pPr>
              <a:buNone/>
            </a:pPr>
            <a:r>
              <a:rPr lang="en-US" dirty="0" smtClean="0"/>
              <a:t>How do we trust other scientists?</a:t>
            </a:r>
          </a:p>
          <a:p>
            <a:pPr>
              <a:buNone/>
            </a:pPr>
            <a:r>
              <a:rPr lang="en-US" dirty="0" smtClean="0"/>
              <a:t> </a:t>
            </a:r>
          </a:p>
        </p:txBody>
      </p:sp>
      <p:sp>
        <p:nvSpPr>
          <p:cNvPr id="4" name="Content Placeholder 2"/>
          <p:cNvSpPr txBox="1">
            <a:spLocks/>
          </p:cNvSpPr>
          <p:nvPr/>
        </p:nvSpPr>
        <p:spPr>
          <a:xfrm>
            <a:off x="457200" y="5791200"/>
            <a:ext cx="8229600" cy="10668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25000" noProof="0" dirty="0" smtClean="0">
                <a:ln>
                  <a:noFill/>
                </a:ln>
                <a:solidFill>
                  <a:srgbClr val="FF0000"/>
                </a:solidFill>
                <a:effectLst/>
                <a:uLnTx/>
                <a:uFillTx/>
                <a:latin typeface="+mn-lt"/>
                <a:ea typeface="+mn-ea"/>
                <a:cs typeface="+mn-cs"/>
              </a:rPr>
              <a:t>http://trust.utep.edu</a:t>
            </a:r>
            <a:endParaRPr kumimoji="0" lang="en-US" sz="7200" b="1" i="0" u="none" strike="noStrike" kern="1200" cap="none" spc="0" normalizeH="0" baseline="-25000" noProof="0" dirty="0">
              <a:ln>
                <a:noFill/>
              </a:ln>
              <a:solidFill>
                <a:srgbClr val="FF0000"/>
              </a:solidFill>
              <a:effectLst/>
              <a:uLnTx/>
              <a:uFillTx/>
              <a:latin typeface="+mn-lt"/>
              <a:ea typeface="+mn-ea"/>
              <a:cs typeface="+mn-cs"/>
            </a:endParaRPr>
          </a:p>
        </p:txBody>
      </p:sp>
      <p:pic>
        <p:nvPicPr>
          <p:cNvPr id="5" name="Picture 1"/>
          <p:cNvPicPr>
            <a:picLocks noChangeAspect="1" noChangeArrowheads="1"/>
          </p:cNvPicPr>
          <p:nvPr/>
        </p:nvPicPr>
        <p:blipFill>
          <a:blip r:embed="rId2" cstate="print"/>
          <a:srcRect/>
          <a:stretch>
            <a:fillRect/>
          </a:stretch>
        </p:blipFill>
        <p:spPr bwMode="auto">
          <a:xfrm>
            <a:off x="228600" y="228600"/>
            <a:ext cx="1905000" cy="11015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621" name="Picture 53"/>
          <p:cNvPicPr>
            <a:picLocks noChangeAspect="1" noChangeArrowheads="1"/>
          </p:cNvPicPr>
          <p:nvPr/>
        </p:nvPicPr>
        <p:blipFill>
          <a:blip r:embed="rId3" cstate="print"/>
          <a:srcRect/>
          <a:stretch>
            <a:fillRect/>
          </a:stretch>
        </p:blipFill>
        <p:spPr bwMode="auto">
          <a:xfrm>
            <a:off x="6324600" y="3810000"/>
            <a:ext cx="1828800" cy="1771650"/>
          </a:xfrm>
          <a:prstGeom prst="rect">
            <a:avLst/>
          </a:prstGeom>
          <a:noFill/>
        </p:spPr>
      </p:pic>
      <p:sp>
        <p:nvSpPr>
          <p:cNvPr id="237570" name="Rectangle 2"/>
          <p:cNvSpPr>
            <a:spLocks noGrp="1" noChangeArrowheads="1"/>
          </p:cNvSpPr>
          <p:nvPr>
            <p:ph type="title"/>
          </p:nvPr>
        </p:nvSpPr>
        <p:spPr>
          <a:xfrm>
            <a:off x="0" y="1"/>
            <a:ext cx="8686800" cy="838200"/>
          </a:xfrm>
        </p:spPr>
        <p:txBody>
          <a:bodyPr/>
          <a:lstStyle/>
          <a:p>
            <a:r>
              <a:rPr lang="en-US" dirty="0" smtClean="0"/>
              <a:t>PML</a:t>
            </a:r>
            <a:r>
              <a:rPr lang="en-US" dirty="0"/>
              <a:t> </a:t>
            </a:r>
            <a:r>
              <a:rPr lang="en-US" dirty="0" smtClean="0"/>
              <a:t>in Action</a:t>
            </a:r>
            <a:endParaRPr lang="en-US" dirty="0"/>
          </a:p>
        </p:txBody>
      </p:sp>
      <p:sp>
        <p:nvSpPr>
          <p:cNvPr id="237573" name="Text Box 5"/>
          <p:cNvSpPr txBox="1">
            <a:spLocks noChangeArrowheads="1"/>
          </p:cNvSpPr>
          <p:nvPr/>
        </p:nvSpPr>
        <p:spPr bwMode="auto">
          <a:xfrm>
            <a:off x="304800" y="4114800"/>
            <a:ext cx="4343400" cy="641350"/>
          </a:xfrm>
          <a:prstGeom prst="rect">
            <a:avLst/>
          </a:prstGeom>
          <a:noFill/>
          <a:ln w="9525">
            <a:noFill/>
            <a:miter lim="800000"/>
            <a:headEnd/>
            <a:tailEnd/>
          </a:ln>
          <a:effectLst/>
        </p:spPr>
        <p:txBody>
          <a:bodyPr>
            <a:spAutoFit/>
          </a:bodyPr>
          <a:lstStyle/>
          <a:p>
            <a:pPr eaLnBrk="1" hangingPunct="1"/>
            <a:endParaRPr lang="en-US"/>
          </a:p>
          <a:p>
            <a:pPr eaLnBrk="1" hangingPunct="1"/>
            <a:endParaRPr lang="en-US"/>
          </a:p>
        </p:txBody>
      </p:sp>
      <p:sp>
        <p:nvSpPr>
          <p:cNvPr id="237574" name="AutoShape 6"/>
          <p:cNvSpPr>
            <a:spLocks/>
          </p:cNvSpPr>
          <p:nvPr/>
        </p:nvSpPr>
        <p:spPr bwMode="auto">
          <a:xfrm>
            <a:off x="1981200" y="3276600"/>
            <a:ext cx="609600" cy="2286000"/>
          </a:xfrm>
          <a:prstGeom prst="leftBrace">
            <a:avLst>
              <a:gd name="adj1" fmla="val 45833"/>
              <a:gd name="adj2" fmla="val 69687"/>
            </a:avLst>
          </a:prstGeom>
          <a:noFill/>
          <a:ln w="38100">
            <a:solidFill>
              <a:schemeClr val="tx1"/>
            </a:solidFill>
            <a:round/>
            <a:headEnd/>
            <a:tailEnd/>
          </a:ln>
          <a:effectLst/>
        </p:spPr>
        <p:txBody>
          <a:bodyPr wrap="none" anchor="ctr"/>
          <a:lstStyle/>
          <a:p>
            <a:endParaRPr lang="en-US"/>
          </a:p>
        </p:txBody>
      </p:sp>
      <p:sp>
        <p:nvSpPr>
          <p:cNvPr id="237575" name="Text Box 7"/>
          <p:cNvSpPr txBox="1">
            <a:spLocks noChangeArrowheads="1"/>
          </p:cNvSpPr>
          <p:nvPr/>
        </p:nvSpPr>
        <p:spPr bwMode="auto">
          <a:xfrm>
            <a:off x="990600" y="4648200"/>
            <a:ext cx="1143000" cy="304800"/>
          </a:xfrm>
          <a:prstGeom prst="rect">
            <a:avLst/>
          </a:prstGeom>
          <a:noFill/>
          <a:ln w="9525">
            <a:noFill/>
            <a:miter lim="800000"/>
            <a:headEnd/>
            <a:tailEnd/>
          </a:ln>
          <a:effectLst/>
        </p:spPr>
        <p:txBody>
          <a:bodyPr>
            <a:spAutoFit/>
          </a:bodyPr>
          <a:lstStyle/>
          <a:p>
            <a:pPr eaLnBrk="1" hangingPunct="1">
              <a:spcBef>
                <a:spcPct val="50000"/>
              </a:spcBef>
            </a:pPr>
            <a:r>
              <a:rPr lang="en-US" sz="1400" b="1" dirty="0">
                <a:effectLst>
                  <a:outerShdw blurRad="38100" dist="38100" dir="2700000" algn="tl">
                    <a:srgbClr val="000000"/>
                  </a:outerShdw>
                </a:effectLst>
              </a:rPr>
              <a:t>node set</a:t>
            </a:r>
          </a:p>
        </p:txBody>
      </p:sp>
      <p:sp>
        <p:nvSpPr>
          <p:cNvPr id="237576" name="Text Box 8"/>
          <p:cNvSpPr txBox="1">
            <a:spLocks noChangeArrowheads="1"/>
          </p:cNvSpPr>
          <p:nvPr/>
        </p:nvSpPr>
        <p:spPr bwMode="auto">
          <a:xfrm>
            <a:off x="4114800" y="3657600"/>
            <a:ext cx="2057400" cy="304800"/>
          </a:xfrm>
          <a:prstGeom prst="rect">
            <a:avLst/>
          </a:prstGeom>
          <a:noFill/>
          <a:ln w="9525">
            <a:noFill/>
            <a:miter lim="800000"/>
            <a:headEnd/>
            <a:tailEnd/>
          </a:ln>
          <a:effectLst/>
        </p:spPr>
        <p:txBody>
          <a:bodyPr>
            <a:spAutoFit/>
          </a:bodyPr>
          <a:lstStyle/>
          <a:p>
            <a:pPr eaLnBrk="1" hangingPunct="1">
              <a:spcBef>
                <a:spcPct val="50000"/>
              </a:spcBef>
            </a:pPr>
            <a:r>
              <a:rPr lang="en-US" sz="1400" b="1" dirty="0" err="1">
                <a:effectLst>
                  <a:outerShdw blurRad="38100" dist="38100" dir="2700000" algn="tl">
                    <a:srgbClr val="000000"/>
                  </a:outerShdw>
                </a:effectLst>
              </a:rPr>
              <a:t>hasInferenceRule</a:t>
            </a:r>
            <a:endParaRPr lang="en-US" sz="1400" b="1" dirty="0">
              <a:effectLst>
                <a:outerShdw blurRad="38100" dist="38100" dir="2700000" algn="tl">
                  <a:srgbClr val="000000"/>
                </a:outerShdw>
              </a:effectLst>
            </a:endParaRPr>
          </a:p>
        </p:txBody>
      </p:sp>
      <p:sp>
        <p:nvSpPr>
          <p:cNvPr id="237578" name="AutoShape 10"/>
          <p:cNvSpPr>
            <a:spLocks/>
          </p:cNvSpPr>
          <p:nvPr/>
        </p:nvSpPr>
        <p:spPr bwMode="auto">
          <a:xfrm>
            <a:off x="3810000" y="4267200"/>
            <a:ext cx="381000" cy="1143000"/>
          </a:xfrm>
          <a:prstGeom prst="leftBrace">
            <a:avLst>
              <a:gd name="adj1" fmla="val 45000"/>
              <a:gd name="adj2" fmla="val 57157"/>
            </a:avLst>
          </a:prstGeom>
          <a:noFill/>
          <a:ln w="38100">
            <a:solidFill>
              <a:schemeClr val="tx1"/>
            </a:solidFill>
            <a:round/>
            <a:headEnd/>
            <a:tailEnd/>
          </a:ln>
          <a:effectLst/>
        </p:spPr>
        <p:txBody>
          <a:bodyPr wrap="none" anchor="ctr"/>
          <a:lstStyle/>
          <a:p>
            <a:endParaRPr lang="en-US"/>
          </a:p>
        </p:txBody>
      </p:sp>
      <p:sp>
        <p:nvSpPr>
          <p:cNvPr id="237579" name="Text Box 11"/>
          <p:cNvSpPr txBox="1">
            <a:spLocks noChangeArrowheads="1"/>
          </p:cNvSpPr>
          <p:nvPr/>
        </p:nvSpPr>
        <p:spPr bwMode="auto">
          <a:xfrm>
            <a:off x="2286000" y="4648200"/>
            <a:ext cx="1676400" cy="304800"/>
          </a:xfrm>
          <a:prstGeom prst="rect">
            <a:avLst/>
          </a:prstGeom>
          <a:noFill/>
          <a:ln w="9525">
            <a:noFill/>
            <a:miter lim="800000"/>
            <a:headEnd/>
            <a:tailEnd/>
          </a:ln>
          <a:effectLst/>
        </p:spPr>
        <p:txBody>
          <a:bodyPr>
            <a:spAutoFit/>
          </a:bodyPr>
          <a:lstStyle/>
          <a:p>
            <a:pPr eaLnBrk="1" hangingPunct="1">
              <a:spcBef>
                <a:spcPct val="50000"/>
              </a:spcBef>
            </a:pPr>
            <a:r>
              <a:rPr lang="en-US" sz="1400" b="1" dirty="0" err="1">
                <a:effectLst>
                  <a:outerShdw blurRad="38100" dist="38100" dir="2700000" algn="tl">
                    <a:srgbClr val="000000"/>
                  </a:outerShdw>
                </a:effectLst>
              </a:rPr>
              <a:t>hasConclusion</a:t>
            </a:r>
            <a:endParaRPr lang="en-US" sz="1400" b="1" dirty="0">
              <a:effectLst>
                <a:outerShdw blurRad="38100" dist="38100" dir="2700000" algn="tl">
                  <a:srgbClr val="000000"/>
                </a:outerShdw>
              </a:effectLst>
            </a:endParaRPr>
          </a:p>
        </p:txBody>
      </p:sp>
      <p:sp>
        <p:nvSpPr>
          <p:cNvPr id="237581" name="Text Box 13"/>
          <p:cNvSpPr txBox="1">
            <a:spLocks noChangeArrowheads="1"/>
          </p:cNvSpPr>
          <p:nvPr/>
        </p:nvSpPr>
        <p:spPr bwMode="auto">
          <a:xfrm>
            <a:off x="4114800" y="3429000"/>
            <a:ext cx="1905000" cy="304800"/>
          </a:xfrm>
          <a:prstGeom prst="rect">
            <a:avLst/>
          </a:prstGeom>
          <a:noFill/>
          <a:ln w="9525">
            <a:noFill/>
            <a:miter lim="800000"/>
            <a:headEnd/>
            <a:tailEnd/>
          </a:ln>
          <a:effectLst/>
        </p:spPr>
        <p:txBody>
          <a:bodyPr>
            <a:spAutoFit/>
          </a:bodyPr>
          <a:lstStyle/>
          <a:p>
            <a:pPr eaLnBrk="1" hangingPunct="1">
              <a:spcBef>
                <a:spcPct val="50000"/>
              </a:spcBef>
            </a:pPr>
            <a:r>
              <a:rPr lang="en-US" sz="1400" b="1" dirty="0" err="1">
                <a:effectLst>
                  <a:outerShdw blurRad="38100" dist="38100" dir="2700000" algn="tl">
                    <a:srgbClr val="000000"/>
                  </a:outerShdw>
                </a:effectLst>
              </a:rPr>
              <a:t>hasAntecedent</a:t>
            </a:r>
            <a:r>
              <a:rPr lang="en-US" sz="1400" b="1" dirty="0" err="1">
                <a:solidFill>
                  <a:srgbClr val="FFFF00"/>
                </a:solidFill>
                <a:effectLst>
                  <a:outerShdw blurRad="38100" dist="38100" dir="2700000" algn="tl">
                    <a:srgbClr val="000000"/>
                  </a:outerShdw>
                </a:effectLst>
              </a:rPr>
              <a:t>s</a:t>
            </a:r>
            <a:endParaRPr lang="en-US" sz="1400" b="1" dirty="0">
              <a:solidFill>
                <a:srgbClr val="FFFF00"/>
              </a:solidFill>
              <a:effectLst>
                <a:outerShdw blurRad="38100" dist="38100" dir="2700000" algn="tl">
                  <a:srgbClr val="000000"/>
                </a:outerShdw>
              </a:effectLst>
            </a:endParaRPr>
          </a:p>
        </p:txBody>
      </p:sp>
      <p:sp>
        <p:nvSpPr>
          <p:cNvPr id="237584" name="Rectangle 16"/>
          <p:cNvSpPr>
            <a:spLocks noGrp="1" noChangeArrowheads="1"/>
          </p:cNvSpPr>
          <p:nvPr>
            <p:ph idx="1"/>
          </p:nvPr>
        </p:nvSpPr>
        <p:spPr>
          <a:xfrm>
            <a:off x="0" y="914400"/>
            <a:ext cx="5181600" cy="3276600"/>
          </a:xfrm>
        </p:spPr>
        <p:txBody>
          <a:bodyPr>
            <a:normAutofit fontScale="92500" lnSpcReduction="20000"/>
          </a:bodyPr>
          <a:lstStyle/>
          <a:p>
            <a:pPr marL="0" indent="0">
              <a:buFont typeface="Wingdings" pitchFamily="2" charset="2"/>
              <a:buNone/>
            </a:pPr>
            <a:r>
              <a:rPr lang="en-US" sz="2400" b="1" dirty="0">
                <a:latin typeface="Arial Narrow" pitchFamily="34" charset="0"/>
              </a:rPr>
              <a:t>PML provides a Web-based solution for provenance distribution</a:t>
            </a:r>
          </a:p>
          <a:p>
            <a:pPr marL="342900" lvl="1" indent="-228600"/>
            <a:r>
              <a:rPr lang="en-US" sz="2000" b="1" dirty="0">
                <a:latin typeface="Arial Narrow" pitchFamily="34" charset="0"/>
              </a:rPr>
              <a:t>schema defined using W3C’s Ontology Web Language (OWL) </a:t>
            </a:r>
          </a:p>
          <a:p>
            <a:pPr marL="342900" lvl="1" indent="-228600"/>
            <a:r>
              <a:rPr lang="en-US" sz="2000" b="1" dirty="0">
                <a:latin typeface="Arial Narrow" pitchFamily="34" charset="0"/>
              </a:rPr>
              <a:t>PML is defined at the level of the following:</a:t>
            </a:r>
          </a:p>
          <a:p>
            <a:pPr marL="800100" lvl="2"/>
            <a:r>
              <a:rPr lang="en-US" sz="1800" b="1" dirty="0">
                <a:latin typeface="Arial Narrow" pitchFamily="34" charset="0"/>
              </a:rPr>
              <a:t>Queries</a:t>
            </a:r>
          </a:p>
          <a:p>
            <a:pPr marL="800100" lvl="2"/>
            <a:r>
              <a:rPr lang="en-US" sz="1800" b="1" dirty="0">
                <a:latin typeface="Arial Narrow" pitchFamily="34" charset="0"/>
              </a:rPr>
              <a:t>Node Sets</a:t>
            </a:r>
          </a:p>
          <a:p>
            <a:pPr marL="800100" lvl="2"/>
            <a:r>
              <a:rPr lang="en-US" sz="1800" b="1" dirty="0">
                <a:latin typeface="Arial Narrow" pitchFamily="34" charset="0"/>
              </a:rPr>
              <a:t>Inference Steps</a:t>
            </a:r>
          </a:p>
          <a:p>
            <a:pPr marL="342900" lvl="1" indent="-228600"/>
            <a:r>
              <a:rPr lang="en-US" sz="2000" b="1" dirty="0">
                <a:latin typeface="Arial Narrow" pitchFamily="34" charset="0"/>
              </a:rPr>
              <a:t>queries and node</a:t>
            </a:r>
          </a:p>
          <a:p>
            <a:pPr marL="342900" lvl="1" indent="-228600">
              <a:buFontTx/>
              <a:buNone/>
            </a:pPr>
            <a:r>
              <a:rPr lang="en-US" sz="2000" b="1" dirty="0">
                <a:latin typeface="Arial Narrow" pitchFamily="34" charset="0"/>
              </a:rPr>
              <a:t>   sets are identified </a:t>
            </a:r>
          </a:p>
          <a:p>
            <a:pPr marL="342900" lvl="1" indent="-228600">
              <a:buFontTx/>
              <a:buNone/>
            </a:pPr>
            <a:r>
              <a:rPr lang="en-US" sz="2000" b="1" dirty="0">
                <a:latin typeface="Arial Narrow" pitchFamily="34" charset="0"/>
              </a:rPr>
              <a:t>   by URIs</a:t>
            </a:r>
          </a:p>
        </p:txBody>
      </p:sp>
      <p:pic>
        <p:nvPicPr>
          <p:cNvPr id="237591" name="Picture 23"/>
          <p:cNvPicPr>
            <a:picLocks noChangeAspect="1" noChangeArrowheads="1"/>
          </p:cNvPicPr>
          <p:nvPr/>
        </p:nvPicPr>
        <p:blipFill>
          <a:blip r:embed="rId4" cstate="print"/>
          <a:srcRect/>
          <a:stretch>
            <a:fillRect/>
          </a:stretch>
        </p:blipFill>
        <p:spPr bwMode="auto">
          <a:xfrm>
            <a:off x="5257800" y="6019800"/>
            <a:ext cx="3886200" cy="525463"/>
          </a:xfrm>
          <a:prstGeom prst="rect">
            <a:avLst/>
          </a:prstGeom>
          <a:noFill/>
        </p:spPr>
      </p:pic>
      <p:sp>
        <p:nvSpPr>
          <p:cNvPr id="237593" name="AutoShape 25"/>
          <p:cNvSpPr>
            <a:spLocks/>
          </p:cNvSpPr>
          <p:nvPr/>
        </p:nvSpPr>
        <p:spPr bwMode="auto">
          <a:xfrm>
            <a:off x="2133600" y="5562600"/>
            <a:ext cx="457200" cy="1295400"/>
          </a:xfrm>
          <a:prstGeom prst="leftBrace">
            <a:avLst>
              <a:gd name="adj1" fmla="val 23611"/>
              <a:gd name="adj2" fmla="val 63333"/>
            </a:avLst>
          </a:prstGeom>
          <a:noFill/>
          <a:ln w="38100">
            <a:solidFill>
              <a:schemeClr val="tx1"/>
            </a:solidFill>
            <a:round/>
            <a:headEnd/>
            <a:tailEnd/>
          </a:ln>
          <a:effectLst/>
        </p:spPr>
        <p:txBody>
          <a:bodyPr wrap="none" anchor="ctr"/>
          <a:lstStyle/>
          <a:p>
            <a:endParaRPr lang="en-US"/>
          </a:p>
        </p:txBody>
      </p:sp>
      <p:sp>
        <p:nvSpPr>
          <p:cNvPr id="237594" name="Text Box 26"/>
          <p:cNvSpPr txBox="1">
            <a:spLocks noChangeArrowheads="1"/>
          </p:cNvSpPr>
          <p:nvPr/>
        </p:nvSpPr>
        <p:spPr bwMode="auto">
          <a:xfrm>
            <a:off x="1219200" y="6172200"/>
            <a:ext cx="1143000" cy="304800"/>
          </a:xfrm>
          <a:prstGeom prst="rect">
            <a:avLst/>
          </a:prstGeom>
          <a:noFill/>
          <a:ln w="9525">
            <a:noFill/>
            <a:miter lim="800000"/>
            <a:headEnd/>
            <a:tailEnd/>
          </a:ln>
          <a:effectLst/>
        </p:spPr>
        <p:txBody>
          <a:bodyPr>
            <a:spAutoFit/>
          </a:bodyPr>
          <a:lstStyle/>
          <a:p>
            <a:pPr eaLnBrk="1" hangingPunct="1">
              <a:spcBef>
                <a:spcPct val="50000"/>
              </a:spcBef>
            </a:pPr>
            <a:r>
              <a:rPr lang="en-US" sz="1400" b="1" dirty="0">
                <a:effectLst>
                  <a:outerShdw blurRad="38100" dist="38100" dir="2700000" algn="tl">
                    <a:srgbClr val="000000"/>
                  </a:outerShdw>
                </a:effectLst>
              </a:rPr>
              <a:t>query</a:t>
            </a:r>
          </a:p>
        </p:txBody>
      </p:sp>
      <p:sp>
        <p:nvSpPr>
          <p:cNvPr id="237582" name="Text Box 14"/>
          <p:cNvSpPr txBox="1">
            <a:spLocks noChangeArrowheads="1"/>
          </p:cNvSpPr>
          <p:nvPr/>
        </p:nvSpPr>
        <p:spPr bwMode="auto">
          <a:xfrm>
            <a:off x="6019800" y="5562600"/>
            <a:ext cx="3124200" cy="304800"/>
          </a:xfrm>
          <a:prstGeom prst="rect">
            <a:avLst/>
          </a:prstGeom>
          <a:noFill/>
          <a:ln w="9525">
            <a:noFill/>
            <a:miter lim="800000"/>
            <a:headEnd/>
            <a:tailEnd/>
          </a:ln>
          <a:effectLst/>
        </p:spPr>
        <p:txBody>
          <a:bodyPr>
            <a:spAutoFit/>
          </a:bodyPr>
          <a:lstStyle/>
          <a:p>
            <a:pPr eaLnBrk="1" hangingPunct="1"/>
            <a:r>
              <a:rPr lang="en-US" sz="1400" b="1" dirty="0">
                <a:effectLst>
                  <a:outerShdw blurRad="38100" dist="38100" dir="2700000" algn="tl">
                    <a:srgbClr val="000000"/>
                  </a:outerShdw>
                </a:effectLst>
              </a:rPr>
              <a:t>http://.../</a:t>
            </a:r>
            <a:r>
              <a:rPr lang="en-US" sz="1400" b="1" dirty="0" err="1">
                <a:effectLst>
                  <a:outerShdw blurRad="38100" dist="38100" dir="2700000" algn="tl">
                    <a:srgbClr val="000000"/>
                  </a:outerShdw>
                </a:effectLst>
              </a:rPr>
              <a:t>contour.owl#map</a:t>
            </a:r>
            <a:endParaRPr lang="en-US" sz="1400" b="1" dirty="0">
              <a:effectLst>
                <a:outerShdw blurRad="38100" dist="38100" dir="2700000" algn="tl">
                  <a:srgbClr val="000000"/>
                </a:outerShdw>
              </a:effectLst>
            </a:endParaRPr>
          </a:p>
        </p:txBody>
      </p:sp>
      <p:sp>
        <p:nvSpPr>
          <p:cNvPr id="237596" name="Text Box 28"/>
          <p:cNvSpPr txBox="1">
            <a:spLocks noChangeArrowheads="1"/>
          </p:cNvSpPr>
          <p:nvPr/>
        </p:nvSpPr>
        <p:spPr bwMode="auto">
          <a:xfrm>
            <a:off x="5257800" y="6553200"/>
            <a:ext cx="3886200" cy="304800"/>
          </a:xfrm>
          <a:prstGeom prst="rect">
            <a:avLst/>
          </a:prstGeom>
          <a:noFill/>
          <a:ln w="9525">
            <a:noFill/>
            <a:miter lim="800000"/>
            <a:headEnd/>
            <a:tailEnd/>
          </a:ln>
          <a:effectLst/>
        </p:spPr>
        <p:txBody>
          <a:bodyPr>
            <a:spAutoFit/>
          </a:bodyPr>
          <a:lstStyle/>
          <a:p>
            <a:pPr eaLnBrk="1" hangingPunct="1"/>
            <a:r>
              <a:rPr lang="en-US" sz="1400" b="1" dirty="0">
                <a:effectLst>
                  <a:outerShdw blurRad="38100" dist="38100" dir="2700000" algn="tl">
                    <a:srgbClr val="000000"/>
                  </a:outerShdw>
                </a:effectLst>
              </a:rPr>
              <a:t>http://.../</a:t>
            </a:r>
            <a:r>
              <a:rPr lang="en-US" sz="1400" b="1" dirty="0" err="1">
                <a:effectLst>
                  <a:outerShdw blurRad="38100" dist="38100" dir="2700000" algn="tl">
                    <a:srgbClr val="000000"/>
                  </a:outerShdw>
                </a:effectLst>
              </a:rPr>
              <a:t>contour_query.owl#query</a:t>
            </a:r>
            <a:endParaRPr lang="en-US" sz="1400" b="1" dirty="0">
              <a:effectLst>
                <a:outerShdw blurRad="38100" dist="38100" dir="2700000" algn="tl">
                  <a:srgbClr val="000000"/>
                </a:outerShdw>
              </a:effectLst>
            </a:endParaRPr>
          </a:p>
        </p:txBody>
      </p:sp>
      <p:pic>
        <p:nvPicPr>
          <p:cNvPr id="237603" name="Picture 35"/>
          <p:cNvPicPr>
            <a:picLocks noChangeAspect="1" noChangeArrowheads="1"/>
          </p:cNvPicPr>
          <p:nvPr/>
        </p:nvPicPr>
        <p:blipFill>
          <a:blip r:embed="rId5" cstate="print"/>
          <a:srcRect/>
          <a:stretch>
            <a:fillRect/>
          </a:stretch>
        </p:blipFill>
        <p:spPr bwMode="auto">
          <a:xfrm>
            <a:off x="6477000" y="3886200"/>
            <a:ext cx="1551125" cy="228600"/>
          </a:xfrm>
          <a:prstGeom prst="rect">
            <a:avLst/>
          </a:prstGeom>
          <a:noFill/>
        </p:spPr>
      </p:pic>
      <p:sp>
        <p:nvSpPr>
          <p:cNvPr id="237606" name="Line 38"/>
          <p:cNvSpPr>
            <a:spLocks noChangeShapeType="1"/>
          </p:cNvSpPr>
          <p:nvPr/>
        </p:nvSpPr>
        <p:spPr bwMode="auto">
          <a:xfrm>
            <a:off x="7467600" y="5562600"/>
            <a:ext cx="0" cy="533400"/>
          </a:xfrm>
          <a:prstGeom prst="line">
            <a:avLst/>
          </a:prstGeom>
          <a:noFill/>
          <a:ln w="41275">
            <a:solidFill>
              <a:srgbClr val="FF6600"/>
            </a:solidFill>
            <a:round/>
            <a:headEnd/>
            <a:tailEnd type="arrow" w="lg" len="lg"/>
          </a:ln>
          <a:effectLst/>
        </p:spPr>
        <p:txBody>
          <a:bodyPr/>
          <a:lstStyle/>
          <a:p>
            <a:endParaRPr lang="en-US"/>
          </a:p>
        </p:txBody>
      </p:sp>
      <p:sp>
        <p:nvSpPr>
          <p:cNvPr id="237609" name="AutoShape 41"/>
          <p:cNvSpPr>
            <a:spLocks/>
          </p:cNvSpPr>
          <p:nvPr/>
        </p:nvSpPr>
        <p:spPr bwMode="auto">
          <a:xfrm>
            <a:off x="3886200" y="3352800"/>
            <a:ext cx="304800" cy="838200"/>
          </a:xfrm>
          <a:prstGeom prst="leftBrace">
            <a:avLst>
              <a:gd name="adj1" fmla="val 29167"/>
              <a:gd name="adj2" fmla="val 57157"/>
            </a:avLst>
          </a:prstGeom>
          <a:noFill/>
          <a:ln w="38100">
            <a:solidFill>
              <a:schemeClr val="tx1"/>
            </a:solidFill>
            <a:round/>
            <a:headEnd/>
            <a:tailEnd/>
          </a:ln>
          <a:effectLst/>
        </p:spPr>
        <p:txBody>
          <a:bodyPr wrap="none" anchor="ctr"/>
          <a:lstStyle/>
          <a:p>
            <a:endParaRPr lang="en-US"/>
          </a:p>
        </p:txBody>
      </p:sp>
      <p:sp>
        <p:nvSpPr>
          <p:cNvPr id="237610" name="Text Box 42"/>
          <p:cNvSpPr txBox="1">
            <a:spLocks noChangeArrowheads="1"/>
          </p:cNvSpPr>
          <p:nvPr/>
        </p:nvSpPr>
        <p:spPr bwMode="auto">
          <a:xfrm>
            <a:off x="4114800" y="3886200"/>
            <a:ext cx="2209800" cy="304800"/>
          </a:xfrm>
          <a:prstGeom prst="rect">
            <a:avLst/>
          </a:prstGeom>
          <a:noFill/>
          <a:ln w="9525">
            <a:noFill/>
            <a:miter lim="800000"/>
            <a:headEnd/>
            <a:tailEnd/>
          </a:ln>
          <a:effectLst/>
        </p:spPr>
        <p:txBody>
          <a:bodyPr>
            <a:spAutoFit/>
          </a:bodyPr>
          <a:lstStyle/>
          <a:p>
            <a:pPr eaLnBrk="1" hangingPunct="1">
              <a:spcBef>
                <a:spcPct val="50000"/>
              </a:spcBef>
            </a:pPr>
            <a:r>
              <a:rPr lang="en-US" sz="1400" b="1" dirty="0" err="1">
                <a:effectLst>
                  <a:outerShdw blurRad="38100" dist="38100" dir="2700000" algn="tl">
                    <a:srgbClr val="000000"/>
                  </a:outerShdw>
                </a:effectLst>
              </a:rPr>
              <a:t>hasInferenceEngine</a:t>
            </a:r>
            <a:endParaRPr lang="en-US" sz="1400" b="1" dirty="0">
              <a:effectLst>
                <a:outerShdw blurRad="38100" dist="38100" dir="2700000" algn="tl">
                  <a:srgbClr val="000000"/>
                </a:outerShdw>
              </a:effectLst>
            </a:endParaRPr>
          </a:p>
        </p:txBody>
      </p:sp>
      <p:sp>
        <p:nvSpPr>
          <p:cNvPr id="237611" name="Text Box 43"/>
          <p:cNvSpPr txBox="1">
            <a:spLocks noChangeArrowheads="1"/>
          </p:cNvSpPr>
          <p:nvPr/>
        </p:nvSpPr>
        <p:spPr bwMode="auto">
          <a:xfrm>
            <a:off x="2743200" y="3581400"/>
            <a:ext cx="1295400" cy="549061"/>
          </a:xfrm>
          <a:prstGeom prst="rect">
            <a:avLst/>
          </a:prstGeom>
          <a:noFill/>
          <a:ln w="9525">
            <a:noFill/>
            <a:miter lim="800000"/>
            <a:headEnd/>
            <a:tailEnd/>
          </a:ln>
          <a:effectLst/>
        </p:spPr>
        <p:txBody>
          <a:bodyPr>
            <a:spAutoFit/>
          </a:bodyPr>
          <a:lstStyle/>
          <a:p>
            <a:pPr eaLnBrk="1" hangingPunct="1">
              <a:lnSpc>
                <a:spcPct val="80000"/>
              </a:lnSpc>
              <a:spcBef>
                <a:spcPct val="50000"/>
              </a:spcBef>
            </a:pPr>
            <a:r>
              <a:rPr lang="en-US" sz="1400" b="1" dirty="0">
                <a:effectLst>
                  <a:outerShdw blurRad="38100" dist="38100" dir="2700000" algn="tl">
                    <a:srgbClr val="000000"/>
                  </a:outerShdw>
                </a:effectLst>
              </a:rPr>
              <a:t>Inference</a:t>
            </a:r>
          </a:p>
          <a:p>
            <a:pPr eaLnBrk="1" hangingPunct="1">
              <a:lnSpc>
                <a:spcPct val="80000"/>
              </a:lnSpc>
              <a:spcBef>
                <a:spcPct val="50000"/>
              </a:spcBef>
            </a:pPr>
            <a:r>
              <a:rPr lang="en-US" sz="1400" b="1" dirty="0">
                <a:effectLst>
                  <a:outerShdw blurRad="38100" dist="38100" dir="2700000" algn="tl">
                    <a:srgbClr val="000000"/>
                  </a:outerShdw>
                </a:effectLst>
              </a:rPr>
              <a:t> step</a:t>
            </a:r>
          </a:p>
        </p:txBody>
      </p:sp>
      <p:sp>
        <p:nvSpPr>
          <p:cNvPr id="237612" name="Line 44"/>
          <p:cNvSpPr>
            <a:spLocks noChangeShapeType="1"/>
          </p:cNvSpPr>
          <p:nvPr/>
        </p:nvSpPr>
        <p:spPr bwMode="auto">
          <a:xfrm>
            <a:off x="5410200" y="3657600"/>
            <a:ext cx="1371600" cy="228600"/>
          </a:xfrm>
          <a:prstGeom prst="line">
            <a:avLst/>
          </a:prstGeom>
          <a:noFill/>
          <a:ln w="41275">
            <a:solidFill>
              <a:srgbClr val="FFFF00"/>
            </a:solidFill>
            <a:round/>
            <a:headEnd/>
            <a:tailEnd type="arrow" w="lg" len="lg"/>
          </a:ln>
          <a:effectLst/>
        </p:spPr>
        <p:txBody>
          <a:bodyPr/>
          <a:lstStyle/>
          <a:p>
            <a:endParaRPr lang="en-US"/>
          </a:p>
        </p:txBody>
      </p:sp>
      <p:sp>
        <p:nvSpPr>
          <p:cNvPr id="237613" name="Line 45"/>
          <p:cNvSpPr>
            <a:spLocks noChangeShapeType="1"/>
          </p:cNvSpPr>
          <p:nvPr/>
        </p:nvSpPr>
        <p:spPr bwMode="auto">
          <a:xfrm flipV="1">
            <a:off x="5715000" y="4038600"/>
            <a:ext cx="838200" cy="0"/>
          </a:xfrm>
          <a:prstGeom prst="line">
            <a:avLst/>
          </a:prstGeom>
          <a:noFill/>
          <a:ln w="41275">
            <a:solidFill>
              <a:srgbClr val="FFFF00"/>
            </a:solidFill>
            <a:round/>
            <a:headEnd/>
            <a:tailEnd type="arrow" w="lg" len="lg"/>
          </a:ln>
          <a:effectLst/>
        </p:spPr>
        <p:txBody>
          <a:bodyPr/>
          <a:lstStyle/>
          <a:p>
            <a:endParaRPr lang="en-US"/>
          </a:p>
        </p:txBody>
      </p:sp>
      <p:sp>
        <p:nvSpPr>
          <p:cNvPr id="237615" name="Line 47"/>
          <p:cNvSpPr>
            <a:spLocks noChangeShapeType="1"/>
          </p:cNvSpPr>
          <p:nvPr/>
        </p:nvSpPr>
        <p:spPr bwMode="auto">
          <a:xfrm>
            <a:off x="2590800" y="5562600"/>
            <a:ext cx="3733800" cy="0"/>
          </a:xfrm>
          <a:prstGeom prst="line">
            <a:avLst/>
          </a:prstGeom>
          <a:noFill/>
          <a:ln w="25400">
            <a:solidFill>
              <a:schemeClr val="tx1"/>
            </a:solidFill>
            <a:prstDash val="dash"/>
            <a:round/>
            <a:headEnd/>
            <a:tailEnd/>
          </a:ln>
          <a:effectLst/>
        </p:spPr>
        <p:txBody>
          <a:bodyPr/>
          <a:lstStyle/>
          <a:p>
            <a:endParaRPr lang="en-US"/>
          </a:p>
        </p:txBody>
      </p:sp>
      <p:sp>
        <p:nvSpPr>
          <p:cNvPr id="237616" name="Line 48"/>
          <p:cNvSpPr>
            <a:spLocks noChangeShapeType="1"/>
          </p:cNvSpPr>
          <p:nvPr/>
        </p:nvSpPr>
        <p:spPr bwMode="auto">
          <a:xfrm>
            <a:off x="4114800" y="5410200"/>
            <a:ext cx="2286000" cy="0"/>
          </a:xfrm>
          <a:prstGeom prst="line">
            <a:avLst/>
          </a:prstGeom>
          <a:noFill/>
          <a:ln w="25400">
            <a:solidFill>
              <a:schemeClr val="tx1"/>
            </a:solidFill>
            <a:prstDash val="dash"/>
            <a:round/>
            <a:headEnd/>
            <a:tailEnd/>
          </a:ln>
          <a:effectLst/>
        </p:spPr>
        <p:txBody>
          <a:bodyPr/>
          <a:lstStyle/>
          <a:p>
            <a:endParaRPr lang="en-US"/>
          </a:p>
        </p:txBody>
      </p:sp>
      <p:sp>
        <p:nvSpPr>
          <p:cNvPr id="237617" name="Line 49"/>
          <p:cNvSpPr>
            <a:spLocks noChangeShapeType="1"/>
          </p:cNvSpPr>
          <p:nvPr/>
        </p:nvSpPr>
        <p:spPr bwMode="auto">
          <a:xfrm>
            <a:off x="4191000" y="4267200"/>
            <a:ext cx="2133600" cy="0"/>
          </a:xfrm>
          <a:prstGeom prst="line">
            <a:avLst/>
          </a:prstGeom>
          <a:noFill/>
          <a:ln w="25400">
            <a:solidFill>
              <a:schemeClr val="tx1"/>
            </a:solidFill>
            <a:prstDash val="dash"/>
            <a:round/>
            <a:headEnd/>
            <a:tailEnd/>
          </a:ln>
          <a:effectLst/>
        </p:spPr>
        <p:txBody>
          <a:bodyPr/>
          <a:lstStyle/>
          <a:p>
            <a:endParaRPr lang="en-US"/>
          </a:p>
        </p:txBody>
      </p:sp>
      <p:sp>
        <p:nvSpPr>
          <p:cNvPr id="237618" name="Line 50"/>
          <p:cNvSpPr>
            <a:spLocks noChangeShapeType="1"/>
          </p:cNvSpPr>
          <p:nvPr/>
        </p:nvSpPr>
        <p:spPr bwMode="auto">
          <a:xfrm>
            <a:off x="4267200" y="4191000"/>
            <a:ext cx="2057400" cy="0"/>
          </a:xfrm>
          <a:prstGeom prst="line">
            <a:avLst/>
          </a:prstGeom>
          <a:noFill/>
          <a:ln w="25400">
            <a:solidFill>
              <a:schemeClr val="tx1"/>
            </a:solidFill>
            <a:prstDash val="dash"/>
            <a:round/>
            <a:headEnd/>
            <a:tailEnd/>
          </a:ln>
          <a:effectLst/>
        </p:spPr>
        <p:txBody>
          <a:bodyPr/>
          <a:lstStyle/>
          <a:p>
            <a:endParaRPr lang="en-US"/>
          </a:p>
        </p:txBody>
      </p:sp>
      <p:sp>
        <p:nvSpPr>
          <p:cNvPr id="237620" name="Line 52"/>
          <p:cNvSpPr>
            <a:spLocks noChangeShapeType="1"/>
          </p:cNvSpPr>
          <p:nvPr/>
        </p:nvSpPr>
        <p:spPr bwMode="auto">
          <a:xfrm>
            <a:off x="4267200" y="3352800"/>
            <a:ext cx="2362200" cy="0"/>
          </a:xfrm>
          <a:prstGeom prst="line">
            <a:avLst/>
          </a:prstGeom>
          <a:noFill/>
          <a:ln w="25400">
            <a:solidFill>
              <a:schemeClr val="tx1"/>
            </a:solidFill>
            <a:prstDash val="dash"/>
            <a:round/>
            <a:headEnd/>
            <a:tailEnd/>
          </a:ln>
          <a:effectLst/>
        </p:spPr>
        <p:txBody>
          <a:bodyPr/>
          <a:lstStyle/>
          <a:p>
            <a:endParaRPr lang="en-US"/>
          </a:p>
        </p:txBody>
      </p:sp>
      <p:pic>
        <p:nvPicPr>
          <p:cNvPr id="237622" name="Picture 54"/>
          <p:cNvPicPr>
            <a:picLocks noChangeAspect="1" noChangeArrowheads="1"/>
          </p:cNvPicPr>
          <p:nvPr/>
        </p:nvPicPr>
        <p:blipFill>
          <a:blip r:embed="rId6" cstate="print"/>
          <a:srcRect/>
          <a:stretch>
            <a:fillRect/>
          </a:stretch>
        </p:blipFill>
        <p:spPr bwMode="auto">
          <a:xfrm>
            <a:off x="6477000" y="4199889"/>
            <a:ext cx="1524000" cy="1270635"/>
          </a:xfrm>
          <a:prstGeom prst="rect">
            <a:avLst/>
          </a:prstGeom>
          <a:noFill/>
        </p:spPr>
      </p:pic>
      <p:sp>
        <p:nvSpPr>
          <p:cNvPr id="237623" name="Text Box 55"/>
          <p:cNvSpPr txBox="1">
            <a:spLocks noChangeArrowheads="1"/>
          </p:cNvSpPr>
          <p:nvPr/>
        </p:nvSpPr>
        <p:spPr bwMode="auto">
          <a:xfrm>
            <a:off x="2438400" y="6096000"/>
            <a:ext cx="2209800" cy="304800"/>
          </a:xfrm>
          <a:prstGeom prst="rect">
            <a:avLst/>
          </a:prstGeom>
          <a:noFill/>
          <a:ln w="9525">
            <a:noFill/>
            <a:miter lim="800000"/>
            <a:headEnd/>
            <a:tailEnd/>
          </a:ln>
          <a:effectLst/>
        </p:spPr>
        <p:txBody>
          <a:bodyPr>
            <a:spAutoFit/>
          </a:bodyPr>
          <a:lstStyle/>
          <a:p>
            <a:pPr eaLnBrk="1" hangingPunct="1">
              <a:spcBef>
                <a:spcPct val="50000"/>
              </a:spcBef>
            </a:pPr>
            <a:r>
              <a:rPr lang="en-US" sz="1400" b="1" dirty="0" err="1">
                <a:effectLst>
                  <a:outerShdw blurRad="38100" dist="38100" dir="2700000" algn="tl">
                    <a:srgbClr val="000000"/>
                  </a:outerShdw>
                </a:effectLst>
              </a:rPr>
              <a:t>hasContent</a:t>
            </a:r>
            <a:endParaRPr lang="en-US" sz="1400" b="1" dirty="0">
              <a:effectLst>
                <a:outerShdw blurRad="38100" dist="38100" dir="2700000" algn="tl">
                  <a:srgbClr val="000000"/>
                </a:outerShdw>
              </a:effectLst>
            </a:endParaRPr>
          </a:p>
        </p:txBody>
      </p:sp>
      <p:sp>
        <p:nvSpPr>
          <p:cNvPr id="237624" name="Text Box 56"/>
          <p:cNvSpPr txBox="1">
            <a:spLocks noChangeArrowheads="1"/>
          </p:cNvSpPr>
          <p:nvPr/>
        </p:nvSpPr>
        <p:spPr bwMode="auto">
          <a:xfrm>
            <a:off x="2590800" y="5638800"/>
            <a:ext cx="2209800" cy="304800"/>
          </a:xfrm>
          <a:prstGeom prst="rect">
            <a:avLst/>
          </a:prstGeom>
          <a:noFill/>
          <a:ln w="9525">
            <a:noFill/>
            <a:miter lim="800000"/>
            <a:headEnd/>
            <a:tailEnd/>
          </a:ln>
          <a:effectLst/>
        </p:spPr>
        <p:txBody>
          <a:bodyPr>
            <a:spAutoFit/>
          </a:bodyPr>
          <a:lstStyle/>
          <a:p>
            <a:pPr eaLnBrk="1" hangingPunct="1">
              <a:spcBef>
                <a:spcPct val="50000"/>
              </a:spcBef>
            </a:pPr>
            <a:r>
              <a:rPr lang="en-US" sz="1400" b="1" dirty="0" err="1">
                <a:effectLst>
                  <a:outerShdw blurRad="38100" dist="38100" dir="2700000" algn="tl">
                    <a:srgbClr val="000000"/>
                  </a:outerShdw>
                </a:effectLst>
              </a:rPr>
              <a:t>hasAnswer</a:t>
            </a:r>
            <a:endParaRPr lang="en-US" sz="1400" b="1" dirty="0">
              <a:effectLst>
                <a:outerShdw blurRad="38100" dist="38100" dir="2700000" algn="tl">
                  <a:srgbClr val="000000"/>
                </a:outerShdw>
              </a:effectLst>
            </a:endParaRPr>
          </a:p>
        </p:txBody>
      </p:sp>
      <p:sp>
        <p:nvSpPr>
          <p:cNvPr id="237626" name="AutoShape 58"/>
          <p:cNvSpPr>
            <a:spLocks/>
          </p:cNvSpPr>
          <p:nvPr/>
        </p:nvSpPr>
        <p:spPr bwMode="auto">
          <a:xfrm>
            <a:off x="3886200" y="6019800"/>
            <a:ext cx="228600" cy="533400"/>
          </a:xfrm>
          <a:prstGeom prst="leftBrace">
            <a:avLst>
              <a:gd name="adj1" fmla="val 19444"/>
              <a:gd name="adj2" fmla="val 57157"/>
            </a:avLst>
          </a:prstGeom>
          <a:noFill/>
          <a:ln w="38100">
            <a:solidFill>
              <a:schemeClr val="tx1"/>
            </a:solidFill>
            <a:round/>
            <a:headEnd/>
            <a:tailEnd/>
          </a:ln>
          <a:effectLst/>
        </p:spPr>
        <p:txBody>
          <a:bodyPr wrap="none" anchor="ctr"/>
          <a:lstStyle/>
          <a:p>
            <a:endParaRPr lang="en-US"/>
          </a:p>
        </p:txBody>
      </p:sp>
      <p:sp>
        <p:nvSpPr>
          <p:cNvPr id="237627" name="AutoShape 59"/>
          <p:cNvSpPr>
            <a:spLocks/>
          </p:cNvSpPr>
          <p:nvPr/>
        </p:nvSpPr>
        <p:spPr bwMode="auto">
          <a:xfrm>
            <a:off x="3886200" y="5562600"/>
            <a:ext cx="228600" cy="381000"/>
          </a:xfrm>
          <a:prstGeom prst="leftBrace">
            <a:avLst>
              <a:gd name="adj1" fmla="val 13889"/>
              <a:gd name="adj2" fmla="val 57157"/>
            </a:avLst>
          </a:prstGeom>
          <a:noFill/>
          <a:ln w="38100">
            <a:solidFill>
              <a:schemeClr val="tx1"/>
            </a:solidFill>
            <a:round/>
            <a:headEnd/>
            <a:tailEnd/>
          </a:ln>
          <a:effectLst/>
        </p:spPr>
        <p:txBody>
          <a:bodyPr wrap="none" anchor="ctr"/>
          <a:lstStyle/>
          <a:p>
            <a:endParaRPr lang="en-US"/>
          </a:p>
        </p:txBody>
      </p:sp>
      <p:sp>
        <p:nvSpPr>
          <p:cNvPr id="237628" name="AutoShape 60"/>
          <p:cNvSpPr>
            <a:spLocks noChangeArrowheads="1"/>
          </p:cNvSpPr>
          <p:nvPr/>
        </p:nvSpPr>
        <p:spPr bwMode="auto">
          <a:xfrm>
            <a:off x="2590800" y="5105400"/>
            <a:ext cx="2590800" cy="762000"/>
          </a:xfrm>
          <a:prstGeom prst="wedgeRoundRectCallout">
            <a:avLst>
              <a:gd name="adj1" fmla="val -79431"/>
              <a:gd name="adj2" fmla="val 106875"/>
              <a:gd name="adj3" fmla="val 16667"/>
            </a:avLst>
          </a:prstGeom>
          <a:solidFill>
            <a:srgbClr val="FFFF99"/>
          </a:solidFill>
          <a:ln w="9525">
            <a:solidFill>
              <a:srgbClr val="800000"/>
            </a:solidFill>
            <a:miter lim="800000"/>
            <a:headEnd/>
            <a:tailEnd/>
          </a:ln>
          <a:effectLst/>
        </p:spPr>
        <p:txBody>
          <a:bodyPr/>
          <a:lstStyle/>
          <a:p>
            <a:pPr algn="ctr"/>
            <a:r>
              <a:rPr lang="en-US" b="1">
                <a:solidFill>
                  <a:srgbClr val="990000"/>
                </a:solidFill>
              </a:rPr>
              <a:t>One query can have multiple answers</a:t>
            </a:r>
          </a:p>
        </p:txBody>
      </p:sp>
      <p:pic>
        <p:nvPicPr>
          <p:cNvPr id="74753" name="Picture 1"/>
          <p:cNvPicPr>
            <a:picLocks noChangeAspect="1" noChangeArrowheads="1"/>
          </p:cNvPicPr>
          <p:nvPr/>
        </p:nvPicPr>
        <p:blipFill>
          <a:blip r:embed="rId7" cstate="print"/>
          <a:srcRect/>
          <a:stretch>
            <a:fillRect/>
          </a:stretch>
        </p:blipFill>
        <p:spPr bwMode="auto">
          <a:xfrm>
            <a:off x="5334000" y="1752600"/>
            <a:ext cx="3810000" cy="2112380"/>
          </a:xfrm>
          <a:prstGeom prst="rect">
            <a:avLst/>
          </a:prstGeom>
          <a:noFill/>
          <a:ln w="9525">
            <a:noFill/>
            <a:miter lim="800000"/>
            <a:headEnd/>
            <a:tailEnd/>
          </a:ln>
        </p:spPr>
      </p:pic>
      <p:sp>
        <p:nvSpPr>
          <p:cNvPr id="237629" name="AutoShape 61"/>
          <p:cNvSpPr>
            <a:spLocks noChangeArrowheads="1"/>
          </p:cNvSpPr>
          <p:nvPr/>
        </p:nvSpPr>
        <p:spPr bwMode="auto">
          <a:xfrm>
            <a:off x="2971800" y="3810000"/>
            <a:ext cx="3505200" cy="990600"/>
          </a:xfrm>
          <a:prstGeom prst="wedgeRoundRectCallout">
            <a:avLst>
              <a:gd name="adj1" fmla="val -82167"/>
              <a:gd name="adj2" fmla="val 51991"/>
              <a:gd name="adj3" fmla="val 16667"/>
            </a:avLst>
          </a:prstGeom>
          <a:solidFill>
            <a:srgbClr val="FFFF99"/>
          </a:solidFill>
          <a:ln w="9525">
            <a:solidFill>
              <a:srgbClr val="800000"/>
            </a:solidFill>
            <a:miter lim="800000"/>
            <a:headEnd/>
            <a:tailEnd/>
          </a:ln>
          <a:effectLst/>
        </p:spPr>
        <p:txBody>
          <a:bodyPr/>
          <a:lstStyle/>
          <a:p>
            <a:pPr algn="ctr"/>
            <a:r>
              <a:rPr lang="en-US" b="1" dirty="0">
                <a:solidFill>
                  <a:srgbClr val="990000"/>
                </a:solidFill>
              </a:rPr>
              <a:t>One node set can have multiple inference steps, i.e., justifications, that share the same conclusion</a:t>
            </a:r>
          </a:p>
        </p:txBody>
      </p:sp>
      <p:graphicFrame>
        <p:nvGraphicFramePr>
          <p:cNvPr id="74754" name="Object 10"/>
          <p:cNvGraphicFramePr>
            <a:graphicFrameLocks noChangeAspect="1"/>
          </p:cNvGraphicFramePr>
          <p:nvPr/>
        </p:nvGraphicFramePr>
        <p:xfrm>
          <a:off x="6477000" y="4191000"/>
          <a:ext cx="1524000" cy="1295400"/>
        </p:xfrm>
        <a:graphic>
          <a:graphicData uri="http://schemas.openxmlformats.org/presentationml/2006/ole">
            <p:oleObj spid="_x0000_s74754" name="Image" r:id="rId8" imgW="9363475" imgH="4681737"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58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758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75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75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75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76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762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76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7624">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76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7584">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76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76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76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75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75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757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7579"/>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376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76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76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7584">
                                            <p:txEl>
                                              <p:pRg st="5" end="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7611">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7611">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3760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76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760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76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7610">
                                            <p:txEl>
                                              <p:pRg st="0" end="0"/>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76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37576">
                                            <p:txEl>
                                              <p:pRg st="0" end="0"/>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761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758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475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7584">
                                            <p:txEl>
                                              <p:pRg st="6" end="6"/>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37584">
                                            <p:txEl>
                                              <p:pRg st="7" end="7"/>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37584">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3758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3759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762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37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4" grpId="0" animBg="1"/>
      <p:bldP spid="237575" grpId="0"/>
      <p:bldP spid="237578" grpId="0" animBg="1"/>
      <p:bldP spid="237579" grpId="0"/>
      <p:bldP spid="237581" grpId="0"/>
      <p:bldP spid="237593" grpId="0" animBg="1"/>
      <p:bldP spid="237594" grpId="0"/>
      <p:bldP spid="237582" grpId="0"/>
      <p:bldP spid="237596" grpId="0"/>
      <p:bldP spid="237606" grpId="0" animBg="1"/>
      <p:bldP spid="237609" grpId="0" animBg="1"/>
      <p:bldP spid="237612" grpId="0" animBg="1"/>
      <p:bldP spid="237613" grpId="0" animBg="1"/>
      <p:bldP spid="237615" grpId="0" animBg="1"/>
      <p:bldP spid="237616" grpId="0" animBg="1"/>
      <p:bldP spid="237617" grpId="0" animBg="1"/>
      <p:bldP spid="237618" grpId="0" animBg="1"/>
      <p:bldP spid="237618" grpId="1" animBg="1"/>
      <p:bldP spid="237620" grpId="0" animBg="1"/>
      <p:bldP spid="237626" grpId="0" animBg="1"/>
      <p:bldP spid="237627" grpId="0" animBg="1"/>
      <p:bldP spid="237628" grpId="0" animBg="1"/>
      <p:bldP spid="2376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p>
            <a:fld id="{7987C053-5500-443A-A097-9B9615681830}" type="slidenum">
              <a:rPr lang="en-US"/>
              <a:pPr/>
              <a:t>8</a:t>
            </a:fld>
            <a:endParaRPr lang="en-US"/>
          </a:p>
        </p:txBody>
      </p:sp>
      <p:sp>
        <p:nvSpPr>
          <p:cNvPr id="31747" name="Rectangle 2"/>
          <p:cNvSpPr>
            <a:spLocks noGrp="1" noChangeArrowheads="1"/>
          </p:cNvSpPr>
          <p:nvPr>
            <p:ph type="title"/>
          </p:nvPr>
        </p:nvSpPr>
        <p:spPr>
          <a:xfrm>
            <a:off x="457200" y="0"/>
            <a:ext cx="8153400" cy="1143000"/>
          </a:xfrm>
        </p:spPr>
        <p:txBody>
          <a:bodyPr>
            <a:normAutofit fontScale="90000"/>
          </a:bodyPr>
          <a:lstStyle/>
          <a:p>
            <a:r>
              <a:rPr lang="en-US" sz="4900" dirty="0" smtClean="0">
                <a:latin typeface="Lucida Grande" charset="0"/>
              </a:rPr>
              <a:t>Working premise</a:t>
            </a:r>
            <a:r>
              <a:rPr lang="en-US" dirty="0" smtClean="0">
                <a:latin typeface="Lucida Grande" charset="0"/>
              </a:rPr>
              <a:t/>
            </a:r>
            <a:br>
              <a:rPr lang="en-US" dirty="0" smtClean="0">
                <a:latin typeface="Lucida Grande" charset="0"/>
              </a:rPr>
            </a:br>
            <a:r>
              <a:rPr lang="en-US" sz="2700" dirty="0" smtClean="0">
                <a:latin typeface="Lucida Grande" charset="0"/>
              </a:rPr>
              <a:t>(from Peter Fox’s presentation)</a:t>
            </a:r>
            <a:endParaRPr lang="en-US" dirty="0" smtClean="0"/>
          </a:p>
        </p:txBody>
      </p:sp>
      <p:sp>
        <p:nvSpPr>
          <p:cNvPr id="8195" name="Rectangle 3"/>
          <p:cNvSpPr>
            <a:spLocks noGrp="1" noChangeArrowheads="1"/>
          </p:cNvSpPr>
          <p:nvPr>
            <p:ph type="body" idx="1"/>
          </p:nvPr>
        </p:nvSpPr>
        <p:spPr>
          <a:xfrm>
            <a:off x="152400" y="1219200"/>
            <a:ext cx="8763000" cy="5410199"/>
          </a:xfrm>
        </p:spPr>
        <p:txBody>
          <a:bodyPr>
            <a:normAutofit/>
          </a:bodyPr>
          <a:lstStyle/>
          <a:p>
            <a:pPr marL="533400" indent="-533400">
              <a:lnSpc>
                <a:spcPct val="70000"/>
              </a:lnSpc>
              <a:spcBef>
                <a:spcPct val="50000"/>
              </a:spcBef>
              <a:buFontTx/>
              <a:buNone/>
            </a:pPr>
            <a:r>
              <a:rPr lang="en-US" sz="2800" dirty="0" smtClean="0"/>
              <a:t>Scientists – actually ANYONE - should be able to access a global, distributed knowledge base of scientific data that:</a:t>
            </a:r>
          </a:p>
          <a:p>
            <a:pPr marL="914400" lvl="1" indent="-457200">
              <a:lnSpc>
                <a:spcPct val="10000"/>
              </a:lnSpc>
              <a:spcBef>
                <a:spcPct val="50000"/>
              </a:spcBef>
              <a:buFontTx/>
              <a:buChar char="•"/>
            </a:pPr>
            <a:r>
              <a:rPr lang="en-US" dirty="0" smtClean="0"/>
              <a:t>appears to be integrated</a:t>
            </a:r>
          </a:p>
          <a:p>
            <a:pPr marL="914400" lvl="1" indent="-457200">
              <a:lnSpc>
                <a:spcPct val="10000"/>
              </a:lnSpc>
              <a:spcBef>
                <a:spcPct val="50000"/>
              </a:spcBef>
              <a:buFontTx/>
              <a:buChar char="•"/>
            </a:pPr>
            <a:r>
              <a:rPr lang="en-US" dirty="0" smtClean="0"/>
              <a:t>appears to be locally available </a:t>
            </a:r>
          </a:p>
          <a:p>
            <a:pPr marL="533400" indent="-533400">
              <a:lnSpc>
                <a:spcPct val="70000"/>
              </a:lnSpc>
              <a:spcBef>
                <a:spcPct val="50000"/>
              </a:spcBef>
              <a:buFontTx/>
              <a:buNone/>
            </a:pPr>
            <a:r>
              <a:rPr lang="en-US" sz="2800" dirty="0" smtClean="0"/>
              <a:t>But… data and information is obtained by multiple means (instruments, models, analysis) using various (often opaque) protocols, in differing vocabularies, using (sometimes unstated) assumptions, with inconsistent (or non-existent) meta-data.  It may be inconsistent, incomplete, evolving, and distributed</a:t>
            </a:r>
          </a:p>
          <a:p>
            <a:pPr marL="533400" indent="-533400">
              <a:lnSpc>
                <a:spcPct val="70000"/>
              </a:lnSpc>
              <a:spcBef>
                <a:spcPct val="50000"/>
              </a:spcBef>
              <a:buFontTx/>
              <a:buNone/>
            </a:pPr>
            <a:r>
              <a:rPr lang="en-US" sz="2800" dirty="0" smtClean="0"/>
              <a:t>And… there exist(</a:t>
            </a:r>
            <a:r>
              <a:rPr lang="en-US" sz="2800" dirty="0" err="1" smtClean="0"/>
              <a:t>ed</a:t>
            </a:r>
            <a:r>
              <a:rPr lang="en-US" sz="2800" dirty="0" smtClean="0"/>
              <a:t>) significant levels of semantic heterogeneity, large-scale data, complex data types, legacy systems, inflexible and unsustainable implementation technology…</a:t>
            </a:r>
          </a:p>
          <a:p>
            <a:pPr marL="533400" indent="-533400">
              <a:lnSpc>
                <a:spcPct val="70000"/>
              </a:lnSpc>
              <a:spcBef>
                <a:spcPct val="50000"/>
              </a:spcBef>
              <a:buFontTx/>
              <a:buNone/>
            </a:pPr>
            <a:endParaRPr lang="en-US" sz="26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 name="TextBox 54"/>
          <p:cNvSpPr txBox="1">
            <a:spLocks noChangeArrowheads="1"/>
          </p:cNvSpPr>
          <p:nvPr/>
        </p:nvSpPr>
        <p:spPr bwMode="auto">
          <a:xfrm>
            <a:off x="4267200" y="4114800"/>
            <a:ext cx="1071153" cy="584775"/>
          </a:xfrm>
          <a:prstGeom prst="rect">
            <a:avLst/>
          </a:prstGeom>
          <a:noFill/>
          <a:ln w="9525">
            <a:noFill/>
            <a:miter lim="800000"/>
            <a:headEnd/>
            <a:tailEnd/>
          </a:ln>
        </p:spPr>
        <p:txBody>
          <a:bodyPr wrap="square">
            <a:spAutoFit/>
          </a:bodyPr>
          <a:lstStyle/>
          <a:p>
            <a:pPr algn="ctr"/>
            <a:r>
              <a:rPr lang="en-US" sz="1600" b="1" dirty="0" smtClean="0"/>
              <a:t>Scientific</a:t>
            </a:r>
          </a:p>
          <a:p>
            <a:pPr algn="ctr"/>
            <a:r>
              <a:rPr lang="en-US" sz="1600" b="1" dirty="0" smtClean="0"/>
              <a:t>Result</a:t>
            </a:r>
            <a:endParaRPr lang="en-US" sz="1600" b="1" dirty="0"/>
          </a:p>
        </p:txBody>
      </p:sp>
      <p:sp>
        <p:nvSpPr>
          <p:cNvPr id="37" name="AutoShape 22"/>
          <p:cNvSpPr>
            <a:spLocks noChangeArrowheads="1"/>
          </p:cNvSpPr>
          <p:nvPr/>
        </p:nvSpPr>
        <p:spPr bwMode="auto">
          <a:xfrm flipH="1">
            <a:off x="5562600" y="1295400"/>
            <a:ext cx="3124200" cy="4572001"/>
          </a:xfrm>
          <a:prstGeom prst="rightArrowCallout">
            <a:avLst>
              <a:gd name="adj1" fmla="val 28547"/>
              <a:gd name="adj2" fmla="val 25295"/>
              <a:gd name="adj3" fmla="val 18571"/>
              <a:gd name="adj4" fmla="val 70816"/>
            </a:avLst>
          </a:prstGeom>
          <a:solidFill>
            <a:schemeClr val="bg1"/>
          </a:solidFill>
          <a:ln w="9525">
            <a:solidFill>
              <a:schemeClr val="tx1"/>
            </a:solidFill>
            <a:miter lim="800000"/>
            <a:headEnd/>
            <a:tailEnd/>
          </a:ln>
        </p:spPr>
        <p:txBody>
          <a:bodyPr wrap="none" anchor="ctr"/>
          <a:lstStyle/>
          <a:p>
            <a:endParaRPr lang="en-US"/>
          </a:p>
        </p:txBody>
      </p:sp>
      <p:sp>
        <p:nvSpPr>
          <p:cNvPr id="36" name="AutoShape 22"/>
          <p:cNvSpPr>
            <a:spLocks noChangeArrowheads="1"/>
          </p:cNvSpPr>
          <p:nvPr/>
        </p:nvSpPr>
        <p:spPr bwMode="auto">
          <a:xfrm>
            <a:off x="762000" y="1295400"/>
            <a:ext cx="3124200" cy="4419601"/>
          </a:xfrm>
          <a:prstGeom prst="rightArrowCallout">
            <a:avLst>
              <a:gd name="adj1" fmla="val 41091"/>
              <a:gd name="adj2" fmla="val 28442"/>
              <a:gd name="adj3" fmla="val 18251"/>
              <a:gd name="adj4" fmla="val 76370"/>
            </a:avLst>
          </a:prstGeom>
          <a:solidFill>
            <a:schemeClr val="bg1"/>
          </a:solidFill>
          <a:ln w="9525">
            <a:solidFill>
              <a:schemeClr val="tx1"/>
            </a:solidFill>
            <a:miter lim="800000"/>
            <a:headEnd/>
            <a:tailEnd/>
          </a:ln>
        </p:spPr>
        <p:txBody>
          <a:bodyPr wrap="none" anchor="ctr"/>
          <a:lstStyle/>
          <a:p>
            <a:endParaRPr lang="en-US"/>
          </a:p>
        </p:txBody>
      </p:sp>
      <p:pic>
        <p:nvPicPr>
          <p:cNvPr id="3081" name="Picture 23" descr="C:\Documents and Settings\leonardo\Local Settings\Temporary Internet Files\Content.IE5\R0R8FPJU\MCj02875010000[1].wmf"/>
          <p:cNvPicPr>
            <a:picLocks noChangeAspect="1" noChangeArrowheads="1"/>
          </p:cNvPicPr>
          <p:nvPr/>
        </p:nvPicPr>
        <p:blipFill>
          <a:blip r:embed="rId3" cstate="print"/>
          <a:srcRect/>
          <a:stretch>
            <a:fillRect/>
          </a:stretch>
        </p:blipFill>
        <p:spPr bwMode="auto">
          <a:xfrm>
            <a:off x="1295400" y="1371600"/>
            <a:ext cx="938184" cy="1409390"/>
          </a:xfrm>
          <a:prstGeom prst="rect">
            <a:avLst/>
          </a:prstGeom>
          <a:noFill/>
          <a:ln w="9525">
            <a:noFill/>
            <a:miter lim="800000"/>
            <a:headEnd/>
            <a:tailEnd/>
          </a:ln>
        </p:spPr>
      </p:pic>
      <p:sp>
        <p:nvSpPr>
          <p:cNvPr id="3087" name="TextBox 71"/>
          <p:cNvSpPr txBox="1">
            <a:spLocks noChangeArrowheads="1"/>
          </p:cNvSpPr>
          <p:nvPr/>
        </p:nvSpPr>
        <p:spPr bwMode="auto">
          <a:xfrm>
            <a:off x="1143000" y="2819400"/>
            <a:ext cx="1185269" cy="311253"/>
          </a:xfrm>
          <a:prstGeom prst="rect">
            <a:avLst/>
          </a:prstGeom>
          <a:noFill/>
          <a:ln w="9525">
            <a:noFill/>
            <a:miter lim="800000"/>
            <a:headEnd/>
            <a:tailEnd/>
          </a:ln>
        </p:spPr>
        <p:txBody>
          <a:bodyPr wrap="square">
            <a:spAutoFit/>
          </a:bodyPr>
          <a:lstStyle/>
          <a:p>
            <a:r>
              <a:rPr lang="en-US" sz="1400" dirty="0"/>
              <a:t>Scientist </a:t>
            </a:r>
            <a:r>
              <a:rPr lang="en-US" sz="1400" dirty="0" smtClean="0"/>
              <a:t>1</a:t>
            </a:r>
            <a:endParaRPr lang="en-US" sz="1400" dirty="0"/>
          </a:p>
        </p:txBody>
      </p:sp>
      <p:sp>
        <p:nvSpPr>
          <p:cNvPr id="3088" name="TextBox 72"/>
          <p:cNvSpPr txBox="1">
            <a:spLocks noChangeArrowheads="1"/>
          </p:cNvSpPr>
          <p:nvPr/>
        </p:nvSpPr>
        <p:spPr bwMode="auto">
          <a:xfrm>
            <a:off x="7010400" y="4495800"/>
            <a:ext cx="1371600" cy="523220"/>
          </a:xfrm>
          <a:prstGeom prst="rect">
            <a:avLst/>
          </a:prstGeom>
          <a:noFill/>
          <a:ln w="9525">
            <a:noFill/>
            <a:miter lim="800000"/>
            <a:headEnd/>
            <a:tailEnd/>
          </a:ln>
        </p:spPr>
        <p:txBody>
          <a:bodyPr wrap="square">
            <a:spAutoFit/>
          </a:bodyPr>
          <a:lstStyle/>
          <a:p>
            <a:r>
              <a:rPr lang="en-US" sz="1400" dirty="0"/>
              <a:t>Scientist </a:t>
            </a:r>
            <a:r>
              <a:rPr lang="en-US" sz="1400" dirty="0" smtClean="0"/>
              <a:t>3</a:t>
            </a:r>
          </a:p>
          <a:p>
            <a:r>
              <a:rPr lang="en-US" sz="1400" dirty="0" smtClean="0"/>
              <a:t>(Aaron Velasco)</a:t>
            </a:r>
            <a:endParaRPr lang="en-US" sz="1400" dirty="0"/>
          </a:p>
        </p:txBody>
      </p:sp>
      <p:sp>
        <p:nvSpPr>
          <p:cNvPr id="3095" name="TextBox 80"/>
          <p:cNvSpPr txBox="1">
            <a:spLocks noChangeArrowheads="1"/>
          </p:cNvSpPr>
          <p:nvPr/>
        </p:nvSpPr>
        <p:spPr bwMode="auto">
          <a:xfrm>
            <a:off x="5867400" y="3429000"/>
            <a:ext cx="854776" cy="338554"/>
          </a:xfrm>
          <a:prstGeom prst="rect">
            <a:avLst/>
          </a:prstGeom>
          <a:noFill/>
          <a:ln w="9525">
            <a:noFill/>
            <a:miter lim="800000"/>
            <a:headEnd/>
            <a:tailEnd/>
          </a:ln>
        </p:spPr>
        <p:txBody>
          <a:bodyPr wrap="square">
            <a:spAutoFit/>
          </a:bodyPr>
          <a:lstStyle/>
          <a:p>
            <a:r>
              <a:rPr lang="en-US" sz="1600" b="1" dirty="0" smtClean="0"/>
              <a:t>Analyze</a:t>
            </a:r>
            <a:endParaRPr lang="en-US" sz="1600" b="1" dirty="0"/>
          </a:p>
        </p:txBody>
      </p:sp>
      <p:sp>
        <p:nvSpPr>
          <p:cNvPr id="3096" name="AutoShape 16"/>
          <p:cNvSpPr>
            <a:spLocks noChangeArrowheads="1"/>
          </p:cNvSpPr>
          <p:nvPr/>
        </p:nvSpPr>
        <p:spPr bwMode="auto">
          <a:xfrm>
            <a:off x="6400800" y="1676400"/>
            <a:ext cx="1676400" cy="1245704"/>
          </a:xfrm>
          <a:prstGeom prst="cloudCallout">
            <a:avLst>
              <a:gd name="adj1" fmla="val 12036"/>
              <a:gd name="adj2" fmla="val 82956"/>
            </a:avLst>
          </a:prstGeom>
          <a:solidFill>
            <a:schemeClr val="accent6">
              <a:lumMod val="40000"/>
              <a:lumOff val="60000"/>
            </a:schemeClr>
          </a:solidFill>
          <a:ln w="9525">
            <a:solidFill>
              <a:schemeClr val="tx1"/>
            </a:solidFill>
            <a:round/>
            <a:headEnd/>
            <a:tailEnd/>
          </a:ln>
        </p:spPr>
        <p:txBody>
          <a:bodyPr/>
          <a:lstStyle/>
          <a:p>
            <a:pPr algn="ctr"/>
            <a:r>
              <a:rPr lang="en-US" dirty="0"/>
              <a:t>How was this </a:t>
            </a:r>
            <a:r>
              <a:rPr lang="en-US" dirty="0" smtClean="0"/>
              <a:t>map </a:t>
            </a:r>
            <a:r>
              <a:rPr lang="en-US" dirty="0"/>
              <a:t>created?</a:t>
            </a:r>
            <a:endParaRPr lang="en-US" b="1" dirty="0"/>
          </a:p>
        </p:txBody>
      </p:sp>
      <p:pic>
        <p:nvPicPr>
          <p:cNvPr id="16386" name="Picture 2" descr="C:\Documents and Settings\leonardo\Local Settings\Temporary Internet Files\Content.IE5\PCRNK39T\MCj02133210000[1].wmf"/>
          <p:cNvPicPr>
            <a:picLocks noChangeAspect="1" noChangeArrowheads="1"/>
          </p:cNvPicPr>
          <p:nvPr/>
        </p:nvPicPr>
        <p:blipFill>
          <a:blip r:embed="rId4" cstate="print"/>
          <a:srcRect/>
          <a:stretch>
            <a:fillRect/>
          </a:stretch>
        </p:blipFill>
        <p:spPr bwMode="auto">
          <a:xfrm>
            <a:off x="1219200" y="3810000"/>
            <a:ext cx="1042636" cy="1643936"/>
          </a:xfrm>
          <a:prstGeom prst="rect">
            <a:avLst/>
          </a:prstGeom>
          <a:noFill/>
        </p:spPr>
      </p:pic>
      <p:sp>
        <p:nvSpPr>
          <p:cNvPr id="71" name="Left-Right Arrow 70"/>
          <p:cNvSpPr/>
          <p:nvPr/>
        </p:nvSpPr>
        <p:spPr>
          <a:xfrm rot="5400000">
            <a:off x="1071201" y="3043599"/>
            <a:ext cx="1441174" cy="535577"/>
          </a:xfrm>
          <a:prstGeom prst="leftRightArrow">
            <a:avLst>
              <a:gd name="adj1" fmla="val 64127"/>
              <a:gd name="adj2" fmla="val 411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9" name="TextBox 73"/>
          <p:cNvSpPr txBox="1">
            <a:spLocks noChangeArrowheads="1"/>
          </p:cNvSpPr>
          <p:nvPr/>
        </p:nvSpPr>
        <p:spPr bwMode="auto">
          <a:xfrm rot="16200000">
            <a:off x="1180999" y="3086202"/>
            <a:ext cx="1176959" cy="338554"/>
          </a:xfrm>
          <a:prstGeom prst="rect">
            <a:avLst/>
          </a:prstGeom>
          <a:noFill/>
          <a:ln w="9525">
            <a:noFill/>
            <a:miter lim="800000"/>
            <a:headEnd/>
            <a:tailEnd/>
          </a:ln>
        </p:spPr>
        <p:txBody>
          <a:bodyPr wrap="square">
            <a:spAutoFit/>
          </a:bodyPr>
          <a:lstStyle/>
          <a:p>
            <a:r>
              <a:rPr lang="en-US" sz="1600" b="1" dirty="0"/>
              <a:t>collaborate</a:t>
            </a:r>
          </a:p>
        </p:txBody>
      </p:sp>
      <p:sp>
        <p:nvSpPr>
          <p:cNvPr id="3078" name="Text Box 41"/>
          <p:cNvSpPr txBox="1">
            <a:spLocks noChangeArrowheads="1"/>
          </p:cNvSpPr>
          <p:nvPr/>
        </p:nvSpPr>
        <p:spPr bwMode="auto">
          <a:xfrm>
            <a:off x="1143000" y="5410200"/>
            <a:ext cx="1185269" cy="311253"/>
          </a:xfrm>
          <a:prstGeom prst="rect">
            <a:avLst/>
          </a:prstGeom>
          <a:noFill/>
          <a:ln w="9525">
            <a:noFill/>
            <a:miter lim="800000"/>
            <a:headEnd/>
            <a:tailEnd/>
          </a:ln>
        </p:spPr>
        <p:txBody>
          <a:bodyPr wrap="square">
            <a:spAutoFit/>
          </a:bodyPr>
          <a:lstStyle/>
          <a:p>
            <a:r>
              <a:rPr lang="en-US" sz="1400" dirty="0"/>
              <a:t>Scientist </a:t>
            </a:r>
            <a:r>
              <a:rPr lang="en-US" sz="1400" dirty="0" smtClean="0"/>
              <a:t>2</a:t>
            </a:r>
            <a:endParaRPr lang="en-US" sz="1400" dirty="0"/>
          </a:p>
        </p:txBody>
      </p:sp>
      <p:sp>
        <p:nvSpPr>
          <p:cNvPr id="31" name="AutoShape 16"/>
          <p:cNvSpPr>
            <a:spLocks noChangeArrowheads="1"/>
          </p:cNvSpPr>
          <p:nvPr/>
        </p:nvSpPr>
        <p:spPr bwMode="auto">
          <a:xfrm>
            <a:off x="2743200" y="1600200"/>
            <a:ext cx="1676400" cy="1056861"/>
          </a:xfrm>
          <a:prstGeom prst="cloudCallout">
            <a:avLst>
              <a:gd name="adj1" fmla="val -100892"/>
              <a:gd name="adj2" fmla="val -49899"/>
            </a:avLst>
          </a:prstGeom>
          <a:solidFill>
            <a:schemeClr val="accent6">
              <a:lumMod val="40000"/>
              <a:lumOff val="60000"/>
            </a:schemeClr>
          </a:solidFill>
          <a:ln w="9525">
            <a:solidFill>
              <a:schemeClr val="tx1"/>
            </a:solidFill>
            <a:round/>
            <a:headEnd/>
            <a:tailEnd/>
          </a:ln>
        </p:spPr>
        <p:txBody>
          <a:bodyPr/>
          <a:lstStyle/>
          <a:p>
            <a:pPr algn="ctr"/>
            <a:r>
              <a:rPr lang="en-US" dirty="0" smtClean="0"/>
              <a:t>Scientific Process</a:t>
            </a:r>
          </a:p>
          <a:p>
            <a:pPr algn="ctr"/>
            <a:r>
              <a:rPr lang="en-US" b="1" dirty="0" smtClean="0"/>
              <a:t>GMG</a:t>
            </a:r>
            <a:r>
              <a:rPr lang="en-US" dirty="0" smtClean="0">
                <a:latin typeface="Courier New" pitchFamily="49" charset="0"/>
                <a:cs typeface="Courier New" pitchFamily="49" charset="0"/>
              </a:rPr>
              <a:t>’</a:t>
            </a:r>
            <a:endParaRPr lang="en-US" dirty="0">
              <a:latin typeface="Courier New" pitchFamily="49" charset="0"/>
              <a:cs typeface="Courier New" pitchFamily="49" charset="0"/>
            </a:endParaRPr>
          </a:p>
        </p:txBody>
      </p:sp>
      <p:sp>
        <p:nvSpPr>
          <p:cNvPr id="32" name="AutoShape 16"/>
          <p:cNvSpPr>
            <a:spLocks noChangeArrowheads="1"/>
          </p:cNvSpPr>
          <p:nvPr/>
        </p:nvSpPr>
        <p:spPr bwMode="auto">
          <a:xfrm>
            <a:off x="2514600" y="4495800"/>
            <a:ext cx="1524000" cy="1056861"/>
          </a:xfrm>
          <a:prstGeom prst="cloudCallout">
            <a:avLst>
              <a:gd name="adj1" fmla="val -102949"/>
              <a:gd name="adj2" fmla="val -83676"/>
            </a:avLst>
          </a:prstGeom>
          <a:solidFill>
            <a:schemeClr val="accent6">
              <a:lumMod val="40000"/>
              <a:lumOff val="60000"/>
            </a:schemeClr>
          </a:solidFill>
          <a:ln w="9525">
            <a:solidFill>
              <a:schemeClr val="tx1"/>
            </a:solidFill>
            <a:round/>
            <a:headEnd/>
            <a:tailEnd/>
          </a:ln>
        </p:spPr>
        <p:txBody>
          <a:bodyPr/>
          <a:lstStyle/>
          <a:p>
            <a:pPr algn="ctr"/>
            <a:r>
              <a:rPr lang="en-US" sz="1600" dirty="0" smtClean="0"/>
              <a:t>Scientific Process</a:t>
            </a:r>
          </a:p>
          <a:p>
            <a:pPr algn="ctr"/>
            <a:r>
              <a:rPr lang="en-US" b="1" dirty="0" smtClean="0"/>
              <a:t>GMG</a:t>
            </a:r>
            <a:r>
              <a:rPr lang="en-US" dirty="0" smtClean="0">
                <a:latin typeface="Courier New" pitchFamily="49" charset="0"/>
                <a:cs typeface="Courier New" pitchFamily="49" charset="0"/>
              </a:rPr>
              <a:t>”</a:t>
            </a:r>
            <a:endParaRPr lang="en-US" dirty="0">
              <a:latin typeface="Courier New" pitchFamily="49" charset="0"/>
              <a:cs typeface="Courier New" pitchFamily="49" charset="0"/>
            </a:endParaRPr>
          </a:p>
        </p:txBody>
      </p:sp>
      <p:sp>
        <p:nvSpPr>
          <p:cNvPr id="33" name="TextBox 75"/>
          <p:cNvSpPr txBox="1">
            <a:spLocks noChangeArrowheads="1"/>
          </p:cNvSpPr>
          <p:nvPr/>
        </p:nvSpPr>
        <p:spPr bwMode="auto">
          <a:xfrm>
            <a:off x="1905000" y="2971800"/>
            <a:ext cx="2057400" cy="1200329"/>
          </a:xfrm>
          <a:prstGeom prst="rect">
            <a:avLst/>
          </a:prstGeom>
          <a:noFill/>
          <a:ln w="9525">
            <a:noFill/>
            <a:miter lim="800000"/>
            <a:headEnd/>
            <a:tailEnd/>
          </a:ln>
        </p:spPr>
        <p:txBody>
          <a:bodyPr wrap="square">
            <a:spAutoFit/>
          </a:bodyPr>
          <a:lstStyle/>
          <a:p>
            <a:pPr algn="ctr"/>
            <a:r>
              <a:rPr lang="en-US" dirty="0" smtClean="0"/>
              <a:t>Create based on</a:t>
            </a:r>
          </a:p>
          <a:p>
            <a:pPr algn="ctr"/>
            <a:r>
              <a:rPr lang="en-US" b="1" dirty="0" smtClean="0"/>
              <a:t>GMG </a:t>
            </a:r>
          </a:p>
          <a:p>
            <a:pPr algn="ctr"/>
            <a:r>
              <a:rPr lang="en-US" b="1" dirty="0" smtClean="0"/>
              <a:t>(Gravity Map Generation)</a:t>
            </a:r>
          </a:p>
        </p:txBody>
      </p:sp>
      <p:graphicFrame>
        <p:nvGraphicFramePr>
          <p:cNvPr id="35841" name="Object 10"/>
          <p:cNvGraphicFramePr>
            <a:graphicFrameLocks noChangeAspect="1"/>
          </p:cNvGraphicFramePr>
          <p:nvPr/>
        </p:nvGraphicFramePr>
        <p:xfrm>
          <a:off x="3962400" y="3200400"/>
          <a:ext cx="1521380" cy="741672"/>
        </p:xfrm>
        <a:graphic>
          <a:graphicData uri="http://schemas.openxmlformats.org/presentationml/2006/ole">
            <p:oleObj spid="_x0000_s35841" name="Image" r:id="rId5" imgW="9363475" imgH="4681737" progId="">
              <p:embed/>
            </p:oleObj>
          </a:graphicData>
        </a:graphic>
      </p:graphicFrame>
      <p:pic>
        <p:nvPicPr>
          <p:cNvPr id="25" name="Picture 82"/>
          <p:cNvPicPr>
            <a:picLocks noChangeAspect="1" noChangeArrowheads="1"/>
          </p:cNvPicPr>
          <p:nvPr/>
        </p:nvPicPr>
        <p:blipFill>
          <a:blip r:embed="rId6" cstate="print"/>
          <a:srcRect/>
          <a:stretch>
            <a:fillRect/>
          </a:stretch>
        </p:blipFill>
        <p:spPr bwMode="auto">
          <a:xfrm>
            <a:off x="6934200" y="3200400"/>
            <a:ext cx="1229783" cy="1158227"/>
          </a:xfrm>
          <a:prstGeom prst="rect">
            <a:avLst/>
          </a:prstGeom>
          <a:noFill/>
          <a:ln w="9525">
            <a:noFill/>
            <a:miter lim="800000"/>
            <a:headEnd/>
            <a:tailEnd/>
          </a:ln>
        </p:spPr>
      </p:pic>
      <p:sp>
        <p:nvSpPr>
          <p:cNvPr id="20" name="Rectangle 2"/>
          <p:cNvSpPr txBox="1">
            <a:spLocks noChangeArrowheads="1"/>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small" spc="0" normalizeH="0" baseline="0" noProof="0" dirty="0" smtClean="0">
                <a:ln>
                  <a:noFill/>
                </a:ln>
                <a:solidFill>
                  <a:srgbClr val="002060"/>
                </a:solidFill>
                <a:effectLst/>
                <a:uLnTx/>
                <a:uFillTx/>
                <a:latin typeface="+mj-lt"/>
                <a:ea typeface="+mj-ea"/>
                <a:cs typeface="+mj-cs"/>
              </a:rPr>
              <a:t>Typical</a:t>
            </a:r>
            <a:r>
              <a:rPr kumimoji="0" lang="en-US" sz="4400" b="1" i="0" u="none" strike="noStrike" kern="1200" cap="small" spc="0" normalizeH="0" noProof="0" dirty="0" smtClean="0">
                <a:ln>
                  <a:noFill/>
                </a:ln>
                <a:solidFill>
                  <a:srgbClr val="002060"/>
                </a:solidFill>
                <a:effectLst/>
                <a:uLnTx/>
                <a:uFillTx/>
                <a:latin typeface="+mj-lt"/>
                <a:ea typeface="+mj-ea"/>
                <a:cs typeface="+mj-cs"/>
              </a:rPr>
              <a:t> Data Sharing Scenario</a:t>
            </a:r>
            <a:endParaRPr kumimoji="0" lang="en-US" sz="4400" b="1" i="0" u="none" strike="noStrike" kern="1200" cap="small"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8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 grpId="0"/>
      <p:bldP spid="37" grpId="0" animBg="1"/>
      <p:bldP spid="36" grpId="0" animBg="1"/>
      <p:bldP spid="3088" grpId="0"/>
      <p:bldP spid="3095" grpId="0"/>
      <p:bldP spid="3096" grpId="0" animBg="1"/>
      <p:bldP spid="71" grpId="0" animBg="1"/>
      <p:bldP spid="3089" grpId="0"/>
      <p:bldP spid="31" grpId="0" animBg="1"/>
      <p:bldP spid="32" grpId="0" animBg="1"/>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3400</TotalTime>
  <Words>3850</Words>
  <Application>Microsoft Office PowerPoint</Application>
  <PresentationFormat>On-screen Show (4:3)</PresentationFormat>
  <Paragraphs>991</Paragraphs>
  <Slides>71</Slides>
  <Notes>7</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71</vt:i4>
      </vt:variant>
    </vt:vector>
  </HeadingPairs>
  <TitlesOfParts>
    <vt:vector size="75" baseType="lpstr">
      <vt:lpstr>Office Theme</vt:lpstr>
      <vt:lpstr>Image</vt:lpstr>
      <vt:lpstr>Equation</vt:lpstr>
      <vt:lpstr>Bitmap Image</vt:lpstr>
      <vt:lpstr>Knowledge Management in Support of Data Intensive Scientific Computing</vt:lpstr>
      <vt:lpstr>UTEP Trust Lab</vt:lpstr>
      <vt:lpstr>Motivation (1)</vt:lpstr>
      <vt:lpstr>Motivation (2)</vt:lpstr>
      <vt:lpstr>Slide 5</vt:lpstr>
      <vt:lpstr>Overview</vt:lpstr>
      <vt:lpstr>KNOWLEDGE ENHANCED SCIENCE</vt:lpstr>
      <vt:lpstr>Working premise (from Peter Fox’s presentation)</vt:lpstr>
      <vt:lpstr>Slide 9</vt:lpstr>
      <vt:lpstr>Data Sharing: Problem Definition</vt:lpstr>
      <vt:lpstr>Slide 11</vt:lpstr>
      <vt:lpstr>Knowledge-Enabled, Machine-Executed Support for Sciences</vt:lpstr>
      <vt:lpstr>Knowledge-Enabled, Machine-Executed Support for Sciences</vt:lpstr>
      <vt:lpstr>Use Cases</vt:lpstr>
      <vt:lpstr>Provenance: A Required Partial Solution for Data Sharing</vt:lpstr>
      <vt:lpstr>Provenance: A Required Partial Solution for Data Sharing</vt:lpstr>
      <vt:lpstr>Provenance</vt:lpstr>
      <vt:lpstr>Provenance: A Required Partial Solution for Data Sharing</vt:lpstr>
      <vt:lpstr>Product Derivation Provenance</vt:lpstr>
      <vt:lpstr>PML: A Provenance Representation Language</vt:lpstr>
      <vt:lpstr>PML: A Provenance Representation Language</vt:lpstr>
      <vt:lpstr>Provenance Support for Product and Data “Discovery”</vt:lpstr>
      <vt:lpstr>Provenance Support for Product and Data Discovery (1/2)</vt:lpstr>
      <vt:lpstr>Provenance Support for Product and Data Discovery (2/2)</vt:lpstr>
      <vt:lpstr>Slide 25</vt:lpstr>
      <vt:lpstr>Probe-It!: Provenance Visualization</vt:lpstr>
      <vt:lpstr>Original MLSO Quicklook Process</vt:lpstr>
      <vt:lpstr>Slide 28</vt:lpstr>
      <vt:lpstr>Enhanced QuickLook Process</vt:lpstr>
      <vt:lpstr>Enhanced QuickLook</vt:lpstr>
      <vt:lpstr>Slide 31</vt:lpstr>
      <vt:lpstr>Slide 32</vt:lpstr>
      <vt:lpstr>Slide 33</vt:lpstr>
      <vt:lpstr>Slide 34</vt:lpstr>
      <vt:lpstr>Slide 35</vt:lpstr>
      <vt:lpstr>Identifying products derived from sensors, services, data</vt:lpstr>
      <vt:lpstr>General-Purpose (Upper-Level) and Domain Ontologies, Concrete Workflows</vt:lpstr>
      <vt:lpstr>What is an Ontology? (Slide from Deborah McGuinness)</vt:lpstr>
      <vt:lpstr>Knowledge (Ontology) Enabled  Data Integration and Reasoning</vt:lpstr>
      <vt:lpstr>Scientific Workflow (Slide from Bertram Ludäscher)</vt:lpstr>
      <vt:lpstr>Scientific Workflows and Provenance Capture</vt:lpstr>
      <vt:lpstr>Abstract Semantic Workflow</vt:lpstr>
      <vt:lpstr>Documenting Scientific Processes with Ontologies and Abstract Workflows</vt:lpstr>
      <vt:lpstr>Documenting Scientific Processes with Ontologies and Abstract Workflows</vt:lpstr>
      <vt:lpstr>Documenting Scientific Processes with Ontologies and Abstract Workflows</vt:lpstr>
      <vt:lpstr>Documenting Scientific Processes with Ontologies and Abstract Workflows</vt:lpstr>
      <vt:lpstr>Provenance, SAW and WDO</vt:lpstr>
      <vt:lpstr>SAW Support for PML Acquisition Abstract Workflows</vt:lpstr>
      <vt:lpstr>Semantic Annotations Summary</vt:lpstr>
      <vt:lpstr>Knowledge Enhanced Scientific COLLABORATION</vt:lpstr>
      <vt:lpstr>Collaboration</vt:lpstr>
      <vt:lpstr>Collaboration Infrastructure Challenges</vt:lpstr>
      <vt:lpstr>CI-Server/CI-Client</vt:lpstr>
      <vt:lpstr>Trust Support for Provenance</vt:lpstr>
      <vt:lpstr>Trust Network A Definition</vt:lpstr>
      <vt:lpstr>Extracting a Social Network for Geosciences</vt:lpstr>
      <vt:lpstr>Trust Relations (1/2)</vt:lpstr>
      <vt:lpstr>Trust Relations (2/2)</vt:lpstr>
      <vt:lpstr>Provenance and Trust</vt:lpstr>
      <vt:lpstr>EigenTrust [Kamvar et al., 2003]</vt:lpstr>
      <vt:lpstr>EigenTrust (cont’.)</vt:lpstr>
      <vt:lpstr>Trust Support for Provenance</vt:lpstr>
      <vt:lpstr>Evaluations</vt:lpstr>
      <vt:lpstr>Provenance (PML) Case Studies</vt:lpstr>
      <vt:lpstr>Provenance Experiments:  User Studies</vt:lpstr>
      <vt:lpstr>Documenting Scientific Processes with Ontologies and Abstract Workflows</vt:lpstr>
      <vt:lpstr>Conclusions</vt:lpstr>
      <vt:lpstr>Accomplishments</vt:lpstr>
      <vt:lpstr>Software/Knowledge Products</vt:lpstr>
      <vt:lpstr>Some Open Questions</vt:lpstr>
      <vt:lpstr>PML in Action</vt:lpstr>
    </vt:vector>
  </TitlesOfParts>
  <Company>Computer Science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paulo</dc:creator>
  <cp:lastModifiedBy>paulo</cp:lastModifiedBy>
  <cp:revision>445</cp:revision>
  <dcterms:created xsi:type="dcterms:W3CDTF">2010-05-01T03:45:43Z</dcterms:created>
  <dcterms:modified xsi:type="dcterms:W3CDTF">2010-05-11T21:27:15Z</dcterms:modified>
</cp:coreProperties>
</file>